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0" r:id="rId3"/>
    <p:sldId id="257" r:id="rId4"/>
    <p:sldId id="261" r:id="rId5"/>
    <p:sldId id="262" r:id="rId6"/>
    <p:sldId id="258" r:id="rId7"/>
    <p:sldId id="259" r:id="rId8"/>
    <p:sldId id="265" r:id="rId9"/>
    <p:sldId id="260" r:id="rId10"/>
    <p:sldId id="263" r:id="rId11"/>
    <p:sldId id="264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BE1"/>
    <a:srgbClr val="E8F8B6"/>
    <a:srgbClr val="F0F7C5"/>
    <a:srgbClr val="E3F09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>
        <p:scale>
          <a:sx n="80" d="100"/>
          <a:sy n="80" d="100"/>
        </p:scale>
        <p:origin x="-106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B763C-7559-47C0-8EFD-FE959DEAC58D}" type="datetimeFigureOut">
              <a:rPr lang="fr-FR" smtClean="0"/>
              <a:pPr/>
              <a:t>15/03/2011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8DC78-2850-4530-88DC-499FE7E7565C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BBD22-0A02-4725-8259-3CA4917534B1}" type="datetimeFigureOut">
              <a:rPr lang="fr-FR" smtClean="0"/>
              <a:pPr/>
              <a:t>15/03/2011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71AE5-5041-4A44-A962-AA9296A5C64D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necteur droit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5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9A314-EE28-4CD4-93B4-E69089603208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6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61784-6692-4611-914D-48B2C74FDCC7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ACE21-A735-41C8-BC95-5F0CE1435801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5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52C0E-2043-4C88-BAB8-9EA816546C7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68AF0-7CD2-42E4-A3F2-A1CA1944979B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41B0A-0ABC-48B1-B008-AFB8D69CCE89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bg>
      <p:bgPr>
        <a:solidFill>
          <a:srgbClr val="F7FBE1">
            <a:alpha val="9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  <p:sp>
        <p:nvSpPr>
          <p:cNvPr id="9" name="Rectangle 8"/>
          <p:cNvSpPr/>
          <p:nvPr userDrawn="1"/>
        </p:nvSpPr>
        <p:spPr>
          <a:xfrm>
            <a:off x="1027113" y="6207125"/>
            <a:ext cx="700087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latin typeface="+mn-lt"/>
                <a:cs typeface="+mn-cs"/>
              </a:rPr>
              <a:t>2</a:t>
            </a:r>
            <a:r>
              <a:rPr lang="en-US" sz="1200" i="1" baseline="30000" dirty="0" smtClean="0">
                <a:latin typeface="+mn-lt"/>
                <a:cs typeface="+mn-cs"/>
              </a:rPr>
              <a:t>nd</a:t>
            </a:r>
            <a:r>
              <a:rPr lang="en-US" sz="1200" i="1" dirty="0" smtClean="0">
                <a:latin typeface="+mn-lt"/>
                <a:cs typeface="+mn-cs"/>
              </a:rPr>
              <a:t> Conference </a:t>
            </a:r>
            <a:r>
              <a:rPr lang="en-US" sz="1200" i="1" dirty="0">
                <a:latin typeface="+mn-lt"/>
                <a:cs typeface="+mn-cs"/>
              </a:rPr>
              <a:t>of the African Health Economics and Policy Association (AfHEA)</a:t>
            </a:r>
            <a:br>
              <a:rPr lang="en-US" sz="1200" i="1" dirty="0">
                <a:latin typeface="+mn-lt"/>
                <a:cs typeface="+mn-cs"/>
              </a:rPr>
            </a:br>
            <a:r>
              <a:rPr lang="en-US" sz="1200" i="1" dirty="0" err="1" smtClean="0">
                <a:latin typeface="+mn-lt"/>
                <a:cs typeface="+mn-cs"/>
              </a:rPr>
              <a:t>Saly</a:t>
            </a:r>
            <a:r>
              <a:rPr lang="en-US" sz="1200" i="1" baseline="0" dirty="0" smtClean="0">
                <a:latin typeface="+mn-lt"/>
                <a:cs typeface="+mn-cs"/>
              </a:rPr>
              <a:t> </a:t>
            </a:r>
            <a:r>
              <a:rPr lang="en-US" sz="1200" i="1" dirty="0" smtClean="0">
                <a:latin typeface="+mn-lt"/>
                <a:cs typeface="+mn-cs"/>
              </a:rPr>
              <a:t>– Senegal, 15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- 17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March 2011</a:t>
            </a:r>
            <a:endParaRPr lang="fr-BE" sz="1200" i="1" dirty="0">
              <a:latin typeface="+mn-lt"/>
              <a:cs typeface="+mn-cs"/>
            </a:endParaRPr>
          </a:p>
        </p:txBody>
      </p:sp>
      <p:pic>
        <p:nvPicPr>
          <p:cNvPr id="10" name="Picture 2" descr="A-02JPE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6058135"/>
            <a:ext cx="792088" cy="79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48FC10-1182-4F07-B609-B0D8DF641542}" type="datetimeFigureOut">
              <a:rPr lang="fr-FR" smtClean="0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83CA261-2C3F-485B-824F-AF1EDFDDEB99}" type="slidenum">
              <a:rPr lang="fr-BE" smtClean="0"/>
              <a:pPr>
                <a:defRPr/>
              </a:pPr>
              <a:t>‹#›</a:t>
            </a:fld>
            <a:endParaRPr lang="fr-B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necteur droit 12"/>
          <p:cNvSpPr>
            <a:spLocks noChangeShapeType="1"/>
          </p:cNvSpPr>
          <p:nvPr userDrawn="1"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7113" y="6207125"/>
            <a:ext cx="700087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latin typeface="+mn-lt"/>
                <a:cs typeface="+mn-cs"/>
              </a:rPr>
              <a:t>2</a:t>
            </a:r>
            <a:r>
              <a:rPr lang="en-US" sz="1200" i="1" baseline="30000" dirty="0" smtClean="0">
                <a:latin typeface="+mn-lt"/>
                <a:cs typeface="+mn-cs"/>
              </a:rPr>
              <a:t>nd</a:t>
            </a:r>
            <a:r>
              <a:rPr lang="en-US" sz="1200" i="1" dirty="0" smtClean="0">
                <a:latin typeface="+mn-lt"/>
                <a:cs typeface="+mn-cs"/>
              </a:rPr>
              <a:t> Conference </a:t>
            </a:r>
            <a:r>
              <a:rPr lang="en-US" sz="1200" i="1" dirty="0">
                <a:latin typeface="+mn-lt"/>
                <a:cs typeface="+mn-cs"/>
              </a:rPr>
              <a:t>of the African Health Economics and Policy Association (AfHEA)</a:t>
            </a:r>
            <a:br>
              <a:rPr lang="en-US" sz="1200" i="1" dirty="0">
                <a:latin typeface="+mn-lt"/>
                <a:cs typeface="+mn-cs"/>
              </a:rPr>
            </a:br>
            <a:r>
              <a:rPr lang="en-US" sz="1200" i="1" dirty="0" err="1" smtClean="0">
                <a:latin typeface="+mn-lt"/>
                <a:cs typeface="+mn-cs"/>
              </a:rPr>
              <a:t>Saly</a:t>
            </a:r>
            <a:r>
              <a:rPr lang="en-US" sz="1200" i="1" baseline="0" dirty="0" smtClean="0">
                <a:latin typeface="+mn-lt"/>
                <a:cs typeface="+mn-cs"/>
              </a:rPr>
              <a:t> </a:t>
            </a:r>
            <a:r>
              <a:rPr lang="en-US" sz="1200" i="1" dirty="0" smtClean="0">
                <a:latin typeface="+mn-lt"/>
                <a:cs typeface="+mn-cs"/>
              </a:rPr>
              <a:t>– Senegal, 15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- 17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March 2011</a:t>
            </a:r>
            <a:endParaRPr lang="fr-BE" sz="1200" i="1" dirty="0">
              <a:latin typeface="+mn-lt"/>
              <a:cs typeface="+mn-cs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 cap="none" baseline="0">
                <a:solidFill>
                  <a:schemeClr val="tx2"/>
                </a:solidFill>
                <a:effectLst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A3C2-F232-4D45-90A5-3A62DEDB4301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10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11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61D69-526E-4953-8B5C-E2D5A2D6E48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pic>
        <p:nvPicPr>
          <p:cNvPr id="94210" name="Picture 2" descr="A-02JPE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6058135"/>
            <a:ext cx="792088" cy="79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9C83-D3B0-4330-ADD9-9998F477B728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6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5A29-B9A9-483B-B5D3-25D8009D0495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8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1EFB2-9DEC-4C6D-8BEB-E31F275BA656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9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10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D85FE-24C2-4596-868D-74D82F1B25EB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7597-69B9-4B73-9AEB-F60C9AACD3B1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4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8BF3D-8D2B-46C4-B2C0-C14053B12D4A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14E86-67A3-45AA-8F03-631ED1B8F98F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3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4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DD45-FC1D-4666-8B27-6E60A094B2F2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D7D0E-8F9F-45A5-A4FC-1FC19284F2E7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7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8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BF5EC-2C5F-41D3-BC04-8C912401D1A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F604-D553-45FD-88C7-3F1F5E28613E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E5472-899C-44DC-A401-BF43A16629FF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Espace réservé du texte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48FC10-1182-4F07-B609-B0D8DF641542}" type="datetimeFigureOut">
              <a:rPr lang="fr-FR"/>
              <a:pPr>
                <a:defRPr/>
              </a:pPr>
              <a:t>15/03/2011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3CA261-2C3F-485B-824F-AF1EDFDDEB99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57158" y="4131505"/>
            <a:ext cx="8458200" cy="12192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fr-BE" dirty="0" smtClean="0"/>
              <a:t>Jean-Benoît </a:t>
            </a:r>
            <a:r>
              <a:rPr lang="fr-BE" dirty="0" err="1" smtClean="0"/>
              <a:t>Falisse</a:t>
            </a:r>
            <a:r>
              <a:rPr lang="fr-BE" dirty="0" smtClean="0"/>
              <a:t>, Bruno </a:t>
            </a:r>
            <a:r>
              <a:rPr lang="fr-BE" dirty="0" err="1" smtClean="0"/>
              <a:t>Meessen</a:t>
            </a:r>
            <a:r>
              <a:rPr lang="fr-BE" dirty="0" smtClean="0"/>
              <a:t>, Michel </a:t>
            </a:r>
            <a:r>
              <a:rPr lang="fr-BE" dirty="0" err="1" smtClean="0"/>
              <a:t>Bossuyt</a:t>
            </a:r>
            <a:r>
              <a:rPr lang="fr-BE" dirty="0" smtClean="0"/>
              <a:t>, Juvénal </a:t>
            </a:r>
            <a:r>
              <a:rPr lang="fr-BE" dirty="0" err="1" smtClean="0"/>
              <a:t>Ndayishimiye</a:t>
            </a:r>
            <a:endParaRPr lang="fr-BE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80975" y="2000240"/>
            <a:ext cx="8686800" cy="1185862"/>
          </a:xfrm>
        </p:spPr>
        <p:txBody>
          <a:bodyPr>
            <a:normAutofit fontScale="90000"/>
          </a:bodyPr>
          <a:lstStyle/>
          <a:p>
            <a:r>
              <a:rPr lang="en-GB" i="1" dirty="0" smtClean="0"/>
              <a:t> </a:t>
            </a:r>
            <a:br>
              <a:rPr lang="en-GB" i="1" dirty="0" smtClean="0"/>
            </a:br>
            <a:r>
              <a:rPr lang="en-GB" i="1" dirty="0" smtClean="0"/>
              <a:t>Renewing Community Participation? </a:t>
            </a:r>
            <a:br>
              <a:rPr lang="en-GB" i="1" dirty="0" smtClean="0"/>
            </a:br>
            <a:r>
              <a:rPr lang="fr-BE" sz="2700" dirty="0" smtClean="0"/>
              <a:t>The case of Performance-</a:t>
            </a:r>
            <a:r>
              <a:rPr lang="fr-BE" sz="2700" dirty="0" err="1" smtClean="0"/>
              <a:t>Based</a:t>
            </a:r>
            <a:r>
              <a:rPr lang="fr-BE" sz="2700" dirty="0" smtClean="0"/>
              <a:t> </a:t>
            </a:r>
            <a:r>
              <a:rPr lang="fr-BE" sz="2700" dirty="0" err="1" smtClean="0"/>
              <a:t>Financing</a:t>
            </a:r>
            <a:r>
              <a:rPr lang="fr-BE" sz="2700" dirty="0" smtClean="0"/>
              <a:t> in Burundi</a:t>
            </a:r>
            <a:r>
              <a:rPr lang="fr-BE" sz="2700" i="1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fr-BE" dirty="0"/>
          </a:p>
        </p:txBody>
      </p:sp>
      <p:pic>
        <p:nvPicPr>
          <p:cNvPr id="4" name="Picture 3" descr="Cordaid.jpg"/>
          <p:cNvPicPr>
            <a:picLocks noChangeAspect="1"/>
          </p:cNvPicPr>
          <p:nvPr/>
        </p:nvPicPr>
        <p:blipFill>
          <a:blip r:embed="rId3"/>
          <a:srcRect t="13773" b="10477"/>
          <a:stretch>
            <a:fillRect/>
          </a:stretch>
        </p:blipFill>
        <p:spPr>
          <a:xfrm>
            <a:off x="6500826" y="5357826"/>
            <a:ext cx="2355846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PBF: the ‘trendy’ strategy.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Based on incentives (for medical staff).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Promising experiences so far (Central Africa).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10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PBF system</a:t>
            </a:r>
            <a:endParaRPr lang="en-US" dirty="0"/>
          </a:p>
        </p:txBody>
      </p:sp>
      <p:pic>
        <p:nvPicPr>
          <p:cNvPr id="4" name="Picture 3" descr="ob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3286124"/>
            <a:ext cx="6455678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Voicing preferences (community as an end).</a:t>
            </a:r>
          </a:p>
          <a:p>
            <a:pPr lvl="1"/>
            <a:r>
              <a:rPr lang="en-US" dirty="0" smtClean="0"/>
              <a:t>Upward accountability of health centers (control mechanism).</a:t>
            </a:r>
          </a:p>
          <a:p>
            <a:pPr lvl="1"/>
            <a:r>
              <a:rPr lang="en-US" dirty="0" smtClean="0"/>
              <a:t>Almost no downward accountability.</a:t>
            </a:r>
          </a:p>
          <a:p>
            <a:r>
              <a:rPr lang="en-US" dirty="0" smtClean="0"/>
              <a:t>Reaching everybody (community as a tool).</a:t>
            </a:r>
          </a:p>
          <a:p>
            <a:pPr lvl="1"/>
            <a:r>
              <a:rPr lang="en-US" dirty="0" smtClean="0"/>
              <a:t>Back to the rationale of community-health agents.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PBF: where is the community?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Improving accountability: “voice”.</a:t>
            </a:r>
          </a:p>
          <a:p>
            <a:pPr lvl="1"/>
            <a:r>
              <a:rPr lang="en-US" dirty="0" smtClean="0"/>
              <a:t>Health Committees:</a:t>
            </a:r>
          </a:p>
          <a:p>
            <a:pPr lvl="2"/>
            <a:r>
              <a:rPr lang="en-US" dirty="0" smtClean="0"/>
              <a:t>Voice in the business plan.</a:t>
            </a:r>
          </a:p>
          <a:p>
            <a:pPr lvl="2"/>
            <a:r>
              <a:rPr lang="en-US" dirty="0" smtClean="0"/>
              <a:t>Now they have something to manage!</a:t>
            </a:r>
          </a:p>
          <a:p>
            <a:pPr lvl="2">
              <a:buNone/>
            </a:pPr>
            <a:endParaRPr lang="en-US" dirty="0" smtClean="0"/>
          </a:p>
          <a:p>
            <a:pPr lvl="1"/>
            <a:r>
              <a:rPr lang="en-US" dirty="0" smtClean="0"/>
              <a:t>The contracted </a:t>
            </a:r>
            <a:r>
              <a:rPr lang="en-GB" dirty="0" smtClean="0"/>
              <a:t>Community-Based Organisations:</a:t>
            </a:r>
          </a:p>
          <a:p>
            <a:pPr lvl="2"/>
            <a:r>
              <a:rPr lang="en-GB" dirty="0" smtClean="0"/>
              <a:t>Not truly the “voice” of the population.</a:t>
            </a:r>
          </a:p>
          <a:p>
            <a:pPr lvl="2"/>
            <a:r>
              <a:rPr lang="en-US" dirty="0" smtClean="0"/>
              <a:t>What </a:t>
            </a:r>
            <a:r>
              <a:rPr lang="en-GB" dirty="0" smtClean="0"/>
              <a:t>utilisation</a:t>
            </a:r>
            <a:r>
              <a:rPr lang="en-US" dirty="0" smtClean="0"/>
              <a:t> </a:t>
            </a:r>
            <a:r>
              <a:rPr lang="en-US" dirty="0" smtClean="0"/>
              <a:t>of the data?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accountability issue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00174"/>
            <a:ext cx="8686800" cy="4525962"/>
          </a:xfrm>
        </p:spPr>
        <p:txBody>
          <a:bodyPr/>
          <a:lstStyle/>
          <a:p>
            <a:r>
              <a:rPr lang="en-US" dirty="0" smtClean="0"/>
              <a:t>PBF: an entry point.</a:t>
            </a:r>
          </a:p>
          <a:p>
            <a:r>
              <a:rPr lang="en-US" dirty="0" smtClean="0"/>
              <a:t>Contracting: no cons?</a:t>
            </a:r>
          </a:p>
          <a:p>
            <a:r>
              <a:rPr lang="en-US" dirty="0" smtClean="0"/>
              <a:t>Defining the indicators to subsidize:</a:t>
            </a:r>
          </a:p>
          <a:p>
            <a:pPr lvl="1"/>
            <a:r>
              <a:rPr lang="en-US" dirty="0" smtClean="0"/>
              <a:t>HIV/AIDS in Makamba.</a:t>
            </a:r>
          </a:p>
          <a:p>
            <a:pPr lvl="1"/>
            <a:r>
              <a:rPr lang="en-US" dirty="0" smtClean="0"/>
              <a:t>Traditional midwifes in Ngozi.</a:t>
            </a:r>
          </a:p>
          <a:p>
            <a:r>
              <a:rPr lang="en-GB" dirty="0" smtClean="0"/>
              <a:t>Re-organisation:</a:t>
            </a:r>
          </a:p>
          <a:p>
            <a:pPr lvl="1"/>
            <a:r>
              <a:rPr lang="en-US" dirty="0" smtClean="0"/>
              <a:t>Linking to healthcare facilities.</a:t>
            </a:r>
          </a:p>
          <a:p>
            <a:pPr lvl="1"/>
            <a:r>
              <a:rPr lang="en-US" dirty="0" smtClean="0"/>
              <a:t>Grouping 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Reorganizing Community Health Agents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71470" y="1928802"/>
          <a:ext cx="7786744" cy="3383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686"/>
                <a:gridCol w="1946686"/>
                <a:gridCol w="1946686"/>
                <a:gridCol w="1946686"/>
              </a:tblGrid>
              <a:tr h="838248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Representation</a:t>
                      </a:r>
                      <a:r>
                        <a:rPr lang="en-US" sz="2000" b="1" baseline="0" dirty="0" smtClean="0"/>
                        <a:t> (voice)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Healthcare</a:t>
                      </a:r>
                      <a:r>
                        <a:rPr lang="en-US" sz="2000" b="1" baseline="0" dirty="0" smtClean="0"/>
                        <a:t> / service delivery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Institutional</a:t>
                      </a:r>
                      <a:r>
                        <a:rPr lang="en-US" sz="2000" b="1" baseline="0" dirty="0" smtClean="0"/>
                        <a:t> arrangement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485652">
                <a:tc>
                  <a:txBody>
                    <a:bodyPr/>
                    <a:lstStyle/>
                    <a:p>
                      <a:r>
                        <a:rPr lang="en-US" sz="2000" b="1" i="1" dirty="0" smtClean="0"/>
                        <a:t>Health committee</a:t>
                      </a:r>
                      <a:endParaRPr lang="en-US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strong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limited if existent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laws &amp;</a:t>
                      </a:r>
                      <a:r>
                        <a:rPr lang="en-US" sz="2000" b="1" baseline="0" dirty="0" smtClean="0"/>
                        <a:t> bylaws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838248">
                <a:tc>
                  <a:txBody>
                    <a:bodyPr/>
                    <a:lstStyle/>
                    <a:p>
                      <a:r>
                        <a:rPr lang="en-US" sz="2000" b="1" i="1" dirty="0" smtClean="0"/>
                        <a:t>Community health agents</a:t>
                      </a:r>
                      <a:endParaRPr lang="en-US" sz="20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none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yes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contract</a:t>
                      </a:r>
                      <a:r>
                        <a:rPr lang="en-US" sz="2000" b="1" baseline="0" dirty="0" smtClean="0"/>
                        <a:t> possible</a:t>
                      </a:r>
                      <a:endParaRPr lang="en-US" sz="2000" b="1" dirty="0"/>
                    </a:p>
                  </a:txBody>
                  <a:tcPr anchor="ctr"/>
                </a:tc>
              </a:tr>
              <a:tr h="838248">
                <a:tc>
                  <a:txBody>
                    <a:bodyPr/>
                    <a:lstStyle/>
                    <a:p>
                      <a:r>
                        <a:rPr lang="en-US" sz="2000" b="1" i="1" dirty="0" smtClean="0"/>
                        <a:t>Community –based </a:t>
                      </a:r>
                      <a:r>
                        <a:rPr lang="en-GB" sz="2000" b="1" i="1" noProof="0" dirty="0" smtClean="0"/>
                        <a:t>Organisation</a:t>
                      </a:r>
                      <a:endParaRPr lang="en-GB" sz="2000" b="1" i="1" noProof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instrumental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none</a:t>
                      </a:r>
                      <a:endParaRPr 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contract</a:t>
                      </a:r>
                      <a:endParaRPr 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you! (</a:t>
            </a:r>
            <a:r>
              <a:rPr lang="en-US" dirty="0" err="1" smtClean="0"/>
              <a:t>murakoze</a:t>
            </a:r>
            <a:r>
              <a:rPr lang="en-US" dirty="0" smtClean="0"/>
              <a:t> cane)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15" y="1373985"/>
            <a:ext cx="8250227" cy="4698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Community Participation in Burundi: poor achievements so far.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Performance-based financing: an entry point for renewing community participation.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(Re-)defining things -clearly:</a:t>
            </a:r>
          </a:p>
          <a:p>
            <a:pPr lvl="1"/>
            <a:r>
              <a:rPr lang="en-US" dirty="0" smtClean="0"/>
              <a:t>Who is the “voice” of the community?</a:t>
            </a:r>
          </a:p>
          <a:p>
            <a:pPr lvl="1"/>
            <a:r>
              <a:rPr lang="en-US" dirty="0" smtClean="0"/>
              <a:t>What community agents to deliver services/care?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Messages / Plan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Context and Rationale</a:t>
            </a:r>
            <a:endParaRPr lang="en-US" cap="none" dirty="0" smtClean="0">
              <a:effectLst/>
            </a:endParaRPr>
          </a:p>
        </p:txBody>
      </p:sp>
      <p:sp>
        <p:nvSpPr>
          <p:cNvPr id="11270" name="Rectangle 6"/>
          <p:cNvSpPr>
            <a:spLocks noGrp="1"/>
          </p:cNvSpPr>
          <p:nvPr>
            <p:ph type="body" idx="4294967295"/>
          </p:nvPr>
        </p:nvSpPr>
        <p:spPr>
          <a:xfrm>
            <a:off x="285720" y="2000240"/>
            <a:ext cx="8858280" cy="4538662"/>
          </a:xfrm>
        </p:spPr>
        <p:txBody>
          <a:bodyPr/>
          <a:lstStyle/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Community Participation: the old ‘</a:t>
            </a:r>
            <a:r>
              <a:rPr lang="en-US" i="1" dirty="0" smtClean="0"/>
              <a:t>magic bullet’</a:t>
            </a:r>
            <a:r>
              <a:rPr lang="en-US" dirty="0" smtClean="0"/>
              <a:t>.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The Bamako Initiative (1987)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Based on community/users mobilization.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Heterogeneous experiences.</a:t>
            </a:r>
          </a:p>
          <a:p>
            <a:pPr lvl="1">
              <a:buSzTx/>
              <a:buFont typeface="Wingdings" pitchFamily="2" charset="2"/>
              <a:buChar char="§"/>
            </a:pPr>
            <a:r>
              <a:rPr lang="en-US" dirty="0" smtClean="0"/>
              <a:t>Bottom-up process.</a:t>
            </a:r>
          </a:p>
          <a:p>
            <a:pPr lvl="1">
              <a:buSzTx/>
              <a:buNone/>
            </a:pPr>
            <a:endParaRPr lang="en-US" dirty="0" smtClean="0"/>
          </a:p>
          <a:p>
            <a:pPr lvl="1">
              <a:buSzTx/>
              <a:buFont typeface="Wingdings" pitchFamily="2" charset="2"/>
              <a:buChar char="§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617682"/>
            <a:ext cx="8686800" cy="4525962"/>
          </a:xfrm>
        </p:spPr>
        <p:txBody>
          <a:bodyPr/>
          <a:lstStyle/>
          <a:p>
            <a:r>
              <a:rPr lang="en-US" b="1" dirty="0" smtClean="0"/>
              <a:t>Formal state: the rules.</a:t>
            </a:r>
          </a:p>
          <a:p>
            <a:pPr lvl="1"/>
            <a:r>
              <a:rPr lang="en-US" b="1" dirty="0" smtClean="0"/>
              <a:t>legal and technical documents, interviews.</a:t>
            </a:r>
          </a:p>
          <a:p>
            <a:r>
              <a:rPr lang="en-US" b="1" dirty="0" smtClean="0"/>
              <a:t>Actual and expected state: on the field.</a:t>
            </a:r>
          </a:p>
          <a:p>
            <a:pPr lvl="1"/>
            <a:r>
              <a:rPr lang="en-US" dirty="0" smtClean="0"/>
              <a:t>interviews in 104 Health Centers.</a:t>
            </a:r>
          </a:p>
          <a:p>
            <a:pPr lvl="1"/>
            <a:r>
              <a:rPr lang="en-US" dirty="0" smtClean="0"/>
              <a:t>3 focus groups: Health Committee, Community-Based </a:t>
            </a:r>
            <a:r>
              <a:rPr lang="en-GB" dirty="0" smtClean="0"/>
              <a:t>Organization</a:t>
            </a:r>
            <a:r>
              <a:rPr lang="en-US" dirty="0" smtClean="0"/>
              <a:t>, medical staff. </a:t>
            </a:r>
          </a:p>
          <a:p>
            <a:pPr lvl="1"/>
            <a:r>
              <a:rPr lang="en-US" i="1" dirty="0" smtClean="0"/>
              <a:t>Triangulation</a:t>
            </a:r>
            <a:r>
              <a:rPr lang="en-US" dirty="0" smtClean="0"/>
              <a:t> to check the data.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 and 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1538" y="1724229"/>
            <a:ext cx="1500198" cy="10618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smtClean="0"/>
              <a:t>Bubanza</a:t>
            </a:r>
          </a:p>
          <a:p>
            <a:r>
              <a:rPr lang="en-US" sz="1500" dirty="0" smtClean="0"/>
              <a:t>18 (100%)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</a:t>
            </a:r>
            <a:endParaRPr lang="en-US" dirty="0"/>
          </a:p>
        </p:txBody>
      </p:sp>
      <p:pic>
        <p:nvPicPr>
          <p:cNvPr id="4" name="Picture 3" descr="Burundi_provinces_blank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390" y="1357298"/>
            <a:ext cx="3911587" cy="4635231"/>
          </a:xfrm>
          <a:prstGeom prst="rect">
            <a:avLst/>
          </a:prstGeom>
        </p:spPr>
      </p:pic>
      <p:pic>
        <p:nvPicPr>
          <p:cNvPr id="5" name="Picture 4" descr="Cordaid.jpg"/>
          <p:cNvPicPr>
            <a:picLocks noChangeAspect="1"/>
          </p:cNvPicPr>
          <p:nvPr/>
        </p:nvPicPr>
        <p:blipFill>
          <a:blip r:embed="rId3" cstate="print"/>
          <a:srcRect t="13773" b="10477"/>
          <a:stretch>
            <a:fillRect/>
          </a:stretch>
        </p:blipFill>
        <p:spPr>
          <a:xfrm>
            <a:off x="1142976" y="2286332"/>
            <a:ext cx="1355714" cy="4522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72198" y="3917912"/>
            <a:ext cx="1500198" cy="11541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err="1" smtClean="0"/>
              <a:t>Rutana</a:t>
            </a:r>
            <a:endParaRPr lang="en-US" b="1" i="1" dirty="0" smtClean="0"/>
          </a:p>
          <a:p>
            <a:r>
              <a:rPr lang="en-US" sz="1500" dirty="0" smtClean="0"/>
              <a:t>20 (67%)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1295601"/>
            <a:ext cx="1500198" cy="10618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smtClean="0"/>
              <a:t>Ngozi</a:t>
            </a:r>
          </a:p>
          <a:p>
            <a:r>
              <a:rPr lang="en-US" sz="1500" dirty="0" smtClean="0"/>
              <a:t>20 (38%)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43504" y="5143512"/>
            <a:ext cx="1500198" cy="10618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smtClean="0"/>
              <a:t>Bubanza</a:t>
            </a:r>
          </a:p>
          <a:p>
            <a:r>
              <a:rPr lang="en-US" sz="1500" dirty="0" smtClean="0"/>
              <a:t>20 (63%)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00166" y="3114588"/>
            <a:ext cx="1500198" cy="6001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smtClean="0"/>
              <a:t>Muramvya</a:t>
            </a:r>
          </a:p>
          <a:p>
            <a:r>
              <a:rPr lang="en-US" sz="1500" dirty="0" smtClean="0"/>
              <a:t>17 (76%)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3857628"/>
            <a:ext cx="1500198" cy="6001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i="1" dirty="0" smtClean="0"/>
              <a:t>Mwaro</a:t>
            </a:r>
          </a:p>
          <a:p>
            <a:r>
              <a:rPr lang="en-US" sz="1500" dirty="0" smtClean="0"/>
              <a:t>9 (61%)</a:t>
            </a:r>
            <a:endParaRPr lang="en-US" dirty="0"/>
          </a:p>
        </p:txBody>
      </p:sp>
      <p:pic>
        <p:nvPicPr>
          <p:cNvPr id="13" name="Picture 12" descr="Cordaid.jpg"/>
          <p:cNvPicPr>
            <a:picLocks noChangeAspect="1"/>
          </p:cNvPicPr>
          <p:nvPr/>
        </p:nvPicPr>
        <p:blipFill>
          <a:blip r:embed="rId3" cstate="print"/>
          <a:srcRect t="13773" b="10477"/>
          <a:stretch>
            <a:fillRect/>
          </a:stretch>
        </p:blipFill>
        <p:spPr>
          <a:xfrm>
            <a:off x="5201294" y="5701556"/>
            <a:ext cx="1355714" cy="452213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l="4333"/>
          <a:stretch>
            <a:fillRect/>
          </a:stretch>
        </p:blipFill>
        <p:spPr bwMode="auto">
          <a:xfrm>
            <a:off x="6929454" y="4385591"/>
            <a:ext cx="602719" cy="61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3" descr="Cordaid.jpg"/>
          <p:cNvPicPr>
            <a:picLocks noChangeAspect="1"/>
          </p:cNvPicPr>
          <p:nvPr/>
        </p:nvPicPr>
        <p:blipFill>
          <a:blip r:embed="rId5" cstate="print"/>
          <a:srcRect t="13773" b="10477"/>
          <a:stretch>
            <a:fillRect/>
          </a:stretch>
        </p:blipFill>
        <p:spPr>
          <a:xfrm>
            <a:off x="6140438" y="4559592"/>
            <a:ext cx="860454" cy="287014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863484"/>
            <a:ext cx="1357322" cy="43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troubled context.</a:t>
            </a:r>
          </a:p>
          <a:p>
            <a:r>
              <a:rPr lang="en-GB" dirty="0" smtClean="0"/>
              <a:t>Various projects/programmes since the Bamako Initiative (1987).</a:t>
            </a:r>
          </a:p>
          <a:p>
            <a:pPr lvl="1"/>
            <a:r>
              <a:rPr lang="en-GB" dirty="0" smtClean="0"/>
              <a:t>NGO led (1993-2008 civil war).</a:t>
            </a:r>
          </a:p>
          <a:p>
            <a:pPr lvl="2"/>
            <a:r>
              <a:rPr lang="en-GB" dirty="0" smtClean="0"/>
              <a:t>Setting up Health Committees around the country.</a:t>
            </a:r>
          </a:p>
          <a:p>
            <a:pPr lvl="2"/>
            <a:r>
              <a:rPr lang="en-GB" dirty="0" smtClean="0"/>
              <a:t>Community Health Agents in vertical programmes.</a:t>
            </a:r>
          </a:p>
          <a:p>
            <a:pPr lvl="1"/>
            <a:r>
              <a:rPr lang="en-GB" dirty="0" smtClean="0"/>
              <a:t>Transfer to the Ministry of Public Health (2007)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Burundian Case: community participation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28736"/>
            <a:ext cx="8686800" cy="4525962"/>
          </a:xfrm>
        </p:spPr>
        <p:txBody>
          <a:bodyPr/>
          <a:lstStyle/>
          <a:p>
            <a:r>
              <a:rPr lang="en-US" dirty="0" smtClean="0"/>
              <a:t>Community Health Agents: out of control?.</a:t>
            </a:r>
          </a:p>
          <a:p>
            <a:pPr lvl="1"/>
            <a:r>
              <a:rPr lang="en-US" dirty="0" smtClean="0"/>
              <a:t>Unknown by health center staffs (&gt;50%)</a:t>
            </a:r>
          </a:p>
          <a:p>
            <a:r>
              <a:rPr lang="en-US" dirty="0" smtClean="0"/>
              <a:t>Health Committees:</a:t>
            </a:r>
          </a:p>
          <a:p>
            <a:pPr lvl="1"/>
            <a:r>
              <a:rPr lang="en-US" dirty="0" smtClean="0"/>
              <a:t>Almost no official information about them (neither NHIS nor PBF).</a:t>
            </a:r>
          </a:p>
          <a:p>
            <a:pPr lvl="1"/>
            <a:r>
              <a:rPr lang="en-US" dirty="0" smtClean="0"/>
              <a:t>Existing guidelines although:</a:t>
            </a:r>
          </a:p>
          <a:p>
            <a:pPr lvl="2"/>
            <a:r>
              <a:rPr lang="en-US" dirty="0" smtClean="0"/>
              <a:t>Largely unknown (&lt;20%).</a:t>
            </a:r>
          </a:p>
          <a:p>
            <a:pPr lvl="2"/>
            <a:r>
              <a:rPr lang="en-US" dirty="0" smtClean="0"/>
              <a:t>Unclear role (‘co’-management?).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state of Community Participation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under-efficient System?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31680"/>
            <a:ext cx="6429420" cy="480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Decision Rights… and Conflicts</a:t>
            </a:r>
            <a:endParaRPr lang="en-US" dirty="0"/>
          </a:p>
        </p:txBody>
      </p:sp>
      <p:pic>
        <p:nvPicPr>
          <p:cNvPr id="4" name="Picture 3" descr="co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85926"/>
            <a:ext cx="8572560" cy="34126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29454" y="3418567"/>
            <a:ext cx="18573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d</a:t>
            </a:r>
            <a:r>
              <a:rPr lang="en-US" sz="1600" i="1" dirty="0" smtClean="0"/>
              <a:t>ecision rights of the health committee</a:t>
            </a:r>
          </a:p>
          <a:p>
            <a:r>
              <a:rPr lang="en-US" sz="1600" dirty="0" smtClean="0"/>
              <a:t>     full</a:t>
            </a:r>
          </a:p>
          <a:p>
            <a:r>
              <a:rPr lang="en-US" sz="1600" dirty="0" smtClean="0"/>
              <a:t>     some</a:t>
            </a:r>
          </a:p>
          <a:p>
            <a:r>
              <a:rPr lang="en-US" sz="1600" dirty="0" smtClean="0"/>
              <a:t>     none</a:t>
            </a:r>
          </a:p>
          <a:p>
            <a:r>
              <a:rPr lang="en-US" sz="1600" dirty="0" smtClean="0"/>
              <a:t>     conflict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941329" y="4262506"/>
            <a:ext cx="285752" cy="1428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41329" y="4500570"/>
            <a:ext cx="285752" cy="14287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41705" y="4762572"/>
            <a:ext cx="285752" cy="1428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941329" y="5000636"/>
            <a:ext cx="285752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634</TotalTime>
  <Words>498</Words>
  <Application>Microsoft Office PowerPoint</Application>
  <PresentationFormat>On-screen Show (4:3)</PresentationFormat>
  <Paragraphs>116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Promenade</vt:lpstr>
      <vt:lpstr>  Renewing Community Participation?  The case of Performance-Based Financing in Burundi. </vt:lpstr>
      <vt:lpstr>Main Messages / Plan</vt:lpstr>
      <vt:lpstr>Context and Rationale</vt:lpstr>
      <vt:lpstr>Methodology and Data</vt:lpstr>
      <vt:lpstr>Coverage</vt:lpstr>
      <vt:lpstr>The Burundian Case: community participation</vt:lpstr>
      <vt:lpstr>The state of Community Participation</vt:lpstr>
      <vt:lpstr>An under-efficient System?</vt:lpstr>
      <vt:lpstr>Decision Rights… and Conflicts</vt:lpstr>
      <vt:lpstr>The PBF system</vt:lpstr>
      <vt:lpstr>PBF: where is the community?</vt:lpstr>
      <vt:lpstr>The accountability issue</vt:lpstr>
      <vt:lpstr>Reorganizing Community Health Agents </vt:lpstr>
      <vt:lpstr>Conclusion</vt:lpstr>
      <vt:lpstr>Thank you! (murakoze cane)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Pascal Ndiaye</dc:creator>
  <cp:lastModifiedBy>jb</cp:lastModifiedBy>
  <cp:revision>66</cp:revision>
  <dcterms:created xsi:type="dcterms:W3CDTF">2009-03-04T16:11:58Z</dcterms:created>
  <dcterms:modified xsi:type="dcterms:W3CDTF">2011-03-15T10:25:24Z</dcterms:modified>
</cp:coreProperties>
</file>