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Override7.xml" ContentType="application/vnd.openxmlformats-officedocument.themeOverr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handoutMasterIdLst>
    <p:handoutMasterId r:id="rId29"/>
  </p:handoutMasterIdLst>
  <p:sldIdLst>
    <p:sldId id="256" r:id="rId2"/>
    <p:sldId id="280" r:id="rId3"/>
    <p:sldId id="265" r:id="rId4"/>
    <p:sldId id="257" r:id="rId5"/>
    <p:sldId id="281" r:id="rId6"/>
    <p:sldId id="258" r:id="rId7"/>
    <p:sldId id="267" r:id="rId8"/>
    <p:sldId id="261" r:id="rId9"/>
    <p:sldId id="260" r:id="rId10"/>
    <p:sldId id="266" r:id="rId11"/>
    <p:sldId id="264" r:id="rId12"/>
    <p:sldId id="273" r:id="rId13"/>
    <p:sldId id="282" r:id="rId14"/>
    <p:sldId id="283" r:id="rId15"/>
    <p:sldId id="272" r:id="rId16"/>
    <p:sldId id="263" r:id="rId17"/>
    <p:sldId id="270" r:id="rId18"/>
    <p:sldId id="271" r:id="rId19"/>
    <p:sldId id="269" r:id="rId20"/>
    <p:sldId id="274" r:id="rId21"/>
    <p:sldId id="284" r:id="rId22"/>
    <p:sldId id="286" r:id="rId23"/>
    <p:sldId id="276" r:id="rId24"/>
    <p:sldId id="277" r:id="rId25"/>
    <p:sldId id="278" r:id="rId26"/>
    <p:sldId id="279" r:id="rId27"/>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203"/>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930" autoAdjust="0"/>
  </p:normalViewPr>
  <p:slideViewPr>
    <p:cSldViewPr>
      <p:cViewPr varScale="1">
        <p:scale>
          <a:sx n="63" d="100"/>
          <a:sy n="63" d="100"/>
        </p:scale>
        <p:origin x="-135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E:\Toshiba\Documents\CAN\Stage_Dasum\Results%20(R&#233;par&#233;).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Sieleunou\Desktop\cns%20camer%202010.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E:\Toshiba\Documents\CAN\Stage_Dasum\Results%20(R&#233;par&#233;).xls"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E:\Toshiba\Documents\CAN\Stage_Dasum\Results%20(R&#233;par&#233;).xls"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E:\Toshiba\Documents\CAN\Stage_Dasum\Results%20(R&#233;par&#233;).xls" TargetMode="External"/><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oleObject" Target="file:///E:\Toshiba\Documents\CAN\Stage_Dasum\Results%20(R&#233;par&#233;).xls" TargetMode="External"/><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oleObject" Target="file:///E:\Toshiba\Documents\CAN\Stage_Dasum\Results%20(R&#233;par&#233;).xls" TargetMode="External"/><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c:lang val="fr-FR"/>
  <c:clrMapOvr bg1="dk1" tx1="lt1" bg2="dk2" tx2="lt2" accent1="accent1" accent2="accent2" accent3="accent3" accent4="accent4" accent5="accent5" accent6="accent6" hlink="hlink" folHlink="folHlink"/>
  <c:chart>
    <c:autoTitleDeleted val="1"/>
    <c:plotArea>
      <c:layout>
        <c:manualLayout>
          <c:layoutTarget val="inner"/>
          <c:xMode val="edge"/>
          <c:yMode val="edge"/>
          <c:x val="0.14246324048203782"/>
          <c:y val="4.7446665320681133E-2"/>
          <c:w val="0.82503372562300681"/>
          <c:h val="0.77440843932970138"/>
        </c:manualLayout>
      </c:layout>
      <c:scatterChart>
        <c:scatterStyle val="lineMarker"/>
        <c:ser>
          <c:idx val="2"/>
          <c:order val="2"/>
          <c:tx>
            <c:strRef>
              <c:f>Feuil9!$B$31</c:f>
              <c:strCache>
                <c:ptCount val="1"/>
                <c:pt idx="0">
                  <c:v>Dépense totale en santé / habitant (US$ constant 2000)</c:v>
                </c:pt>
              </c:strCache>
            </c:strRef>
          </c:tx>
          <c:spPr>
            <a:ln w="28575">
              <a:noFill/>
            </a:ln>
          </c:spPr>
          <c:xVal>
            <c:numRef>
              <c:f>Feuil9!$C$30:$P$30</c:f>
              <c:numCache>
                <c:formatCode>General</c:formatCode>
                <c:ptCount val="14"/>
                <c:pt idx="0">
                  <c:v>568.36</c:v>
                </c:pt>
                <c:pt idx="1">
                  <c:v>581.91</c:v>
                </c:pt>
                <c:pt idx="2">
                  <c:v>596.85</c:v>
                </c:pt>
                <c:pt idx="3">
                  <c:v>612.16999999999996</c:v>
                </c:pt>
                <c:pt idx="4">
                  <c:v>624.16</c:v>
                </c:pt>
                <c:pt idx="5">
                  <c:v>635.22</c:v>
                </c:pt>
                <c:pt idx="6">
                  <c:v>648.39</c:v>
                </c:pt>
                <c:pt idx="7">
                  <c:v>658.67</c:v>
                </c:pt>
                <c:pt idx="8">
                  <c:v>669.46</c:v>
                </c:pt>
                <c:pt idx="9">
                  <c:v>678.67</c:v>
                </c:pt>
                <c:pt idx="10">
                  <c:v>677.52</c:v>
                </c:pt>
                <c:pt idx="11">
                  <c:v>688.31</c:v>
                </c:pt>
                <c:pt idx="12">
                  <c:v>690.63</c:v>
                </c:pt>
                <c:pt idx="13">
                  <c:v>702.21</c:v>
                </c:pt>
              </c:numCache>
            </c:numRef>
          </c:xVal>
          <c:yVal>
            <c:numRef>
              <c:f>Feuil9!$C$31:$P$31</c:f>
              <c:numCache>
                <c:formatCode>0.00</c:formatCode>
                <c:ptCount val="14"/>
                <c:pt idx="0">
                  <c:v>28.62007011491367</c:v>
                </c:pt>
                <c:pt idx="1">
                  <c:v>36.60740274406902</c:v>
                </c:pt>
                <c:pt idx="2">
                  <c:v>28.996995475953057</c:v>
                </c:pt>
                <c:pt idx="3">
                  <c:v>28.530456475894923</c:v>
                </c:pt>
                <c:pt idx="4">
                  <c:v>28.117477594986617</c:v>
                </c:pt>
                <c:pt idx="5">
                  <c:v>27.024114768070561</c:v>
                </c:pt>
                <c:pt idx="6">
                  <c:v>27.16747561962644</c:v>
                </c:pt>
                <c:pt idx="7">
                  <c:v>26.550790308991711</c:v>
                </c:pt>
                <c:pt idx="8">
                  <c:v>32.378656904730619</c:v>
                </c:pt>
                <c:pt idx="9">
                  <c:v>36.947237324156085</c:v>
                </c:pt>
                <c:pt idx="10">
                  <c:v>37.124017276642114</c:v>
                </c:pt>
                <c:pt idx="11">
                  <c:v>37.096978053610705</c:v>
                </c:pt>
                <c:pt idx="12">
                  <c:v>38.1</c:v>
                </c:pt>
                <c:pt idx="13">
                  <c:v>37.5</c:v>
                </c:pt>
              </c:numCache>
            </c:numRef>
          </c:yVal>
        </c:ser>
        <c:ser>
          <c:idx val="3"/>
          <c:order val="3"/>
          <c:spPr>
            <a:ln w="28575">
              <a:noFill/>
            </a:ln>
          </c:spPr>
          <c:xVal>
            <c:numRef>
              <c:f>Feuil9!$C$30:$P$30</c:f>
              <c:numCache>
                <c:formatCode>General</c:formatCode>
                <c:ptCount val="14"/>
                <c:pt idx="0">
                  <c:v>568.36</c:v>
                </c:pt>
                <c:pt idx="1">
                  <c:v>581.91</c:v>
                </c:pt>
                <c:pt idx="2">
                  <c:v>596.85</c:v>
                </c:pt>
                <c:pt idx="3">
                  <c:v>612.16999999999996</c:v>
                </c:pt>
                <c:pt idx="4">
                  <c:v>624.16</c:v>
                </c:pt>
                <c:pt idx="5">
                  <c:v>635.22</c:v>
                </c:pt>
                <c:pt idx="6">
                  <c:v>648.39</c:v>
                </c:pt>
                <c:pt idx="7">
                  <c:v>658.67</c:v>
                </c:pt>
                <c:pt idx="8">
                  <c:v>669.46</c:v>
                </c:pt>
                <c:pt idx="9">
                  <c:v>678.67</c:v>
                </c:pt>
                <c:pt idx="10">
                  <c:v>677.52</c:v>
                </c:pt>
                <c:pt idx="11">
                  <c:v>688.31</c:v>
                </c:pt>
                <c:pt idx="12">
                  <c:v>690.63</c:v>
                </c:pt>
                <c:pt idx="13">
                  <c:v>702.21</c:v>
                </c:pt>
              </c:numCache>
            </c:numRef>
          </c:xVal>
          <c:yVal>
            <c:numRef>
              <c:f>Feuil9!$B$31</c:f>
              <c:numCache>
                <c:formatCode>General</c:formatCode>
                <c:ptCount val="1"/>
                <c:pt idx="0">
                  <c:v>0</c:v>
                </c:pt>
              </c:numCache>
            </c:numRef>
          </c:yVal>
        </c:ser>
        <c:ser>
          <c:idx val="0"/>
          <c:order val="0"/>
          <c:tx>
            <c:strRef>
              <c:f>Feuil9!$B$31</c:f>
              <c:strCache>
                <c:ptCount val="1"/>
                <c:pt idx="0">
                  <c:v>Dépense totale en santé / habitant (US$ constant 2000)</c:v>
                </c:pt>
              </c:strCache>
            </c:strRef>
          </c:tx>
          <c:spPr>
            <a:ln w="28575">
              <a:noFill/>
            </a:ln>
          </c:spPr>
          <c:marker>
            <c:spPr>
              <a:solidFill>
                <a:srgbClr val="FFFF00"/>
              </a:solidFill>
              <a:ln>
                <a:noFill/>
              </a:ln>
            </c:spPr>
          </c:marker>
          <c:dLbls>
            <c:dLbl>
              <c:idx val="0"/>
              <c:layout>
                <c:manualLayout>
                  <c:x val="-5.7886050964480504E-2"/>
                  <c:y val="2.7218722733434994E-2"/>
                </c:manualLayout>
              </c:layout>
              <c:tx>
                <c:rich>
                  <a:bodyPr/>
                  <a:lstStyle/>
                  <a:p>
                    <a:r>
                      <a:rPr lang="en-US" sz="1050">
                        <a:solidFill>
                          <a:schemeClr val="tx1"/>
                        </a:solidFill>
                      </a:rPr>
                      <a:t>1995</a:t>
                    </a:r>
                  </a:p>
                </c:rich>
              </c:tx>
              <c:showVal val="1"/>
            </c:dLbl>
            <c:dLbl>
              <c:idx val="1"/>
              <c:layout/>
              <c:tx>
                <c:rich>
                  <a:bodyPr/>
                  <a:lstStyle/>
                  <a:p>
                    <a:r>
                      <a:rPr lang="en-US" sz="1050">
                        <a:solidFill>
                          <a:schemeClr val="tx1"/>
                        </a:solidFill>
                      </a:rPr>
                      <a:t>1996</a:t>
                    </a:r>
                  </a:p>
                </c:rich>
              </c:tx>
              <c:showVal val="1"/>
            </c:dLbl>
            <c:dLbl>
              <c:idx val="2"/>
              <c:layout>
                <c:manualLayout>
                  <c:x val="-5.7898214394057915E-2"/>
                  <c:y val="3.0226630451773644E-2"/>
                </c:manualLayout>
              </c:layout>
              <c:tx>
                <c:rich>
                  <a:bodyPr/>
                  <a:lstStyle/>
                  <a:p>
                    <a:r>
                      <a:rPr lang="en-US" sz="1050">
                        <a:solidFill>
                          <a:schemeClr val="tx1"/>
                        </a:solidFill>
                      </a:rPr>
                      <a:t>1997</a:t>
                    </a:r>
                  </a:p>
                </c:rich>
              </c:tx>
              <c:showVal val="1"/>
            </c:dLbl>
            <c:dLbl>
              <c:idx val="3"/>
              <c:layout>
                <c:manualLayout>
                  <c:x val="-1.9115890083632091E-2"/>
                  <c:y val="-3.4188034188034191E-2"/>
                </c:manualLayout>
              </c:layout>
              <c:tx>
                <c:rich>
                  <a:bodyPr/>
                  <a:lstStyle/>
                  <a:p>
                    <a:r>
                      <a:rPr lang="en-US" sz="1050">
                        <a:solidFill>
                          <a:schemeClr val="tx1"/>
                        </a:solidFill>
                      </a:rPr>
                      <a:t>1998</a:t>
                    </a:r>
                  </a:p>
                </c:rich>
              </c:tx>
              <c:showVal val="1"/>
            </c:dLbl>
            <c:dLbl>
              <c:idx val="4"/>
              <c:layout>
                <c:manualLayout>
                  <c:x val="-5.3294645904464664E-2"/>
                  <c:y val="3.3711303385625273E-2"/>
                </c:manualLayout>
              </c:layout>
              <c:tx>
                <c:rich>
                  <a:bodyPr/>
                  <a:lstStyle/>
                  <a:p>
                    <a:r>
                      <a:rPr lang="en-US" sz="1050">
                        <a:solidFill>
                          <a:schemeClr val="tx1"/>
                        </a:solidFill>
                      </a:rPr>
                      <a:t>1999</a:t>
                    </a:r>
                  </a:p>
                </c:rich>
              </c:tx>
              <c:showVal val="1"/>
            </c:dLbl>
            <c:dLbl>
              <c:idx val="5"/>
              <c:layout>
                <c:manualLayout>
                  <c:x val="-4.3010752688172046E-2"/>
                  <c:y val="3.4188034188034191E-2"/>
                </c:manualLayout>
              </c:layout>
              <c:tx>
                <c:rich>
                  <a:bodyPr/>
                  <a:lstStyle/>
                  <a:p>
                    <a:r>
                      <a:rPr lang="en-US" sz="1050">
                        <a:solidFill>
                          <a:schemeClr val="tx1"/>
                        </a:solidFill>
                      </a:rPr>
                      <a:t>2000</a:t>
                    </a:r>
                  </a:p>
                </c:rich>
              </c:tx>
              <c:showVal val="1"/>
            </c:dLbl>
            <c:dLbl>
              <c:idx val="6"/>
              <c:layout>
                <c:manualLayout>
                  <c:x val="-5.2568697729988401E-2"/>
                  <c:y val="-3.8461538461538401E-2"/>
                </c:manualLayout>
              </c:layout>
              <c:tx>
                <c:rich>
                  <a:bodyPr/>
                  <a:lstStyle/>
                  <a:p>
                    <a:r>
                      <a:rPr lang="en-US" sz="1050">
                        <a:solidFill>
                          <a:schemeClr val="tx1"/>
                        </a:solidFill>
                      </a:rPr>
                      <a:t>2001</a:t>
                    </a:r>
                  </a:p>
                </c:rich>
              </c:tx>
              <c:showVal val="1"/>
            </c:dLbl>
            <c:dLbl>
              <c:idx val="7"/>
              <c:layout>
                <c:manualLayout>
                  <c:x val="-9.5579450418160228E-3"/>
                  <c:y val="2.5641025641025796E-2"/>
                </c:manualLayout>
              </c:layout>
              <c:tx>
                <c:rich>
                  <a:bodyPr/>
                  <a:lstStyle/>
                  <a:p>
                    <a:r>
                      <a:rPr lang="en-US" sz="1050">
                        <a:solidFill>
                          <a:schemeClr val="tx1"/>
                        </a:solidFill>
                      </a:rPr>
                      <a:t>2002</a:t>
                    </a:r>
                  </a:p>
                </c:rich>
              </c:tx>
              <c:showVal val="1"/>
            </c:dLbl>
            <c:dLbl>
              <c:idx val="8"/>
              <c:layout/>
              <c:tx>
                <c:rich>
                  <a:bodyPr/>
                  <a:lstStyle/>
                  <a:p>
                    <a:r>
                      <a:rPr lang="en-US" sz="1050">
                        <a:solidFill>
                          <a:schemeClr val="tx1"/>
                        </a:solidFill>
                      </a:rPr>
                      <a:t>2003</a:t>
                    </a:r>
                  </a:p>
                </c:rich>
              </c:tx>
              <c:showVal val="1"/>
            </c:dLbl>
            <c:dLbl>
              <c:idx val="9"/>
              <c:layout>
                <c:manualLayout>
                  <c:x val="-6.7081024514089094E-2"/>
                  <c:y val="4.1946102083177256E-2"/>
                </c:manualLayout>
              </c:layout>
              <c:tx>
                <c:rich>
                  <a:bodyPr/>
                  <a:lstStyle/>
                  <a:p>
                    <a:r>
                      <a:rPr lang="en-US" sz="1050">
                        <a:solidFill>
                          <a:schemeClr val="tx1"/>
                        </a:solidFill>
                      </a:rPr>
                      <a:t>2004</a:t>
                    </a:r>
                  </a:p>
                </c:rich>
              </c:tx>
              <c:showVal val="1"/>
            </c:dLbl>
            <c:dLbl>
              <c:idx val="10"/>
              <c:layout>
                <c:manualLayout>
                  <c:x val="-6.2665265169280907E-2"/>
                  <c:y val="-1.7406075120955822E-2"/>
                </c:manualLayout>
              </c:layout>
              <c:tx>
                <c:rich>
                  <a:bodyPr/>
                  <a:lstStyle/>
                  <a:p>
                    <a:r>
                      <a:rPr lang="en-US" sz="1050">
                        <a:solidFill>
                          <a:schemeClr val="tx1"/>
                        </a:solidFill>
                      </a:rPr>
                      <a:t>2005</a:t>
                    </a:r>
                  </a:p>
                </c:rich>
              </c:tx>
              <c:showVal val="1"/>
            </c:dLbl>
            <c:dLbl>
              <c:idx val="11"/>
              <c:layout>
                <c:manualLayout>
                  <c:x val="-3.5842293906810131E-2"/>
                  <c:y val="3.4187697691634746E-2"/>
                </c:manualLayout>
              </c:layout>
              <c:tx>
                <c:rich>
                  <a:bodyPr/>
                  <a:lstStyle/>
                  <a:p>
                    <a:r>
                      <a:rPr lang="en-US" sz="1050">
                        <a:solidFill>
                          <a:schemeClr val="tx1"/>
                        </a:solidFill>
                      </a:rPr>
                      <a:t>2006</a:t>
                    </a:r>
                  </a:p>
                </c:rich>
              </c:tx>
              <c:showVal val="1"/>
            </c:dLbl>
            <c:dLbl>
              <c:idx val="12"/>
              <c:layout>
                <c:manualLayout>
                  <c:x val="-3.8231780167264112E-2"/>
                  <c:y val="-4.2735042735042784E-2"/>
                </c:manualLayout>
              </c:layout>
              <c:tx>
                <c:rich>
                  <a:bodyPr/>
                  <a:lstStyle/>
                  <a:p>
                    <a:r>
                      <a:rPr lang="en-US" sz="1050">
                        <a:solidFill>
                          <a:schemeClr val="tx1"/>
                        </a:solidFill>
                      </a:rPr>
                      <a:t>2007</a:t>
                    </a:r>
                  </a:p>
                </c:rich>
              </c:tx>
              <c:showVal val="1"/>
            </c:dLbl>
            <c:dLbl>
              <c:idx val="13"/>
              <c:layout>
                <c:manualLayout>
                  <c:x val="-7.168458781362041E-3"/>
                  <c:y val="8.5470085470085531E-3"/>
                </c:manualLayout>
              </c:layout>
              <c:tx>
                <c:rich>
                  <a:bodyPr/>
                  <a:lstStyle/>
                  <a:p>
                    <a:r>
                      <a:rPr lang="en-US" sz="1050">
                        <a:solidFill>
                          <a:schemeClr val="tx1"/>
                        </a:solidFill>
                      </a:rPr>
                      <a:t>2008</a:t>
                    </a:r>
                  </a:p>
                </c:rich>
              </c:tx>
              <c:showVal val="1"/>
            </c:dLbl>
            <c:txPr>
              <a:bodyPr/>
              <a:lstStyle/>
              <a:p>
                <a:pPr>
                  <a:defRPr sz="1050">
                    <a:solidFill>
                      <a:schemeClr val="tx1"/>
                    </a:solidFill>
                  </a:defRPr>
                </a:pPr>
                <a:endParaRPr lang="fr-FR"/>
              </a:p>
            </c:txPr>
            <c:showVal val="1"/>
          </c:dLbls>
          <c:trendline>
            <c:spPr>
              <a:ln w="31750">
                <a:solidFill>
                  <a:srgbClr val="FFFF00"/>
                </a:solidFill>
              </a:ln>
            </c:spPr>
            <c:trendlineType val="movingAvg"/>
            <c:period val="2"/>
          </c:trendline>
          <c:xVal>
            <c:numRef>
              <c:f>Feuil9!$C$30:$P$30</c:f>
              <c:numCache>
                <c:formatCode>General</c:formatCode>
                <c:ptCount val="14"/>
                <c:pt idx="0">
                  <c:v>568.36</c:v>
                </c:pt>
                <c:pt idx="1">
                  <c:v>581.91</c:v>
                </c:pt>
                <c:pt idx="2">
                  <c:v>596.85</c:v>
                </c:pt>
                <c:pt idx="3">
                  <c:v>612.16999999999996</c:v>
                </c:pt>
                <c:pt idx="4">
                  <c:v>624.16</c:v>
                </c:pt>
                <c:pt idx="5">
                  <c:v>635.22</c:v>
                </c:pt>
                <c:pt idx="6">
                  <c:v>648.39</c:v>
                </c:pt>
                <c:pt idx="7">
                  <c:v>658.67</c:v>
                </c:pt>
                <c:pt idx="8">
                  <c:v>669.46</c:v>
                </c:pt>
                <c:pt idx="9">
                  <c:v>678.67</c:v>
                </c:pt>
                <c:pt idx="10">
                  <c:v>677.52</c:v>
                </c:pt>
                <c:pt idx="11">
                  <c:v>688.31</c:v>
                </c:pt>
                <c:pt idx="12">
                  <c:v>690.63</c:v>
                </c:pt>
                <c:pt idx="13">
                  <c:v>702.21</c:v>
                </c:pt>
              </c:numCache>
            </c:numRef>
          </c:xVal>
          <c:yVal>
            <c:numRef>
              <c:f>Feuil9!$C$31:$P$31</c:f>
              <c:numCache>
                <c:formatCode>0.00</c:formatCode>
                <c:ptCount val="14"/>
                <c:pt idx="0">
                  <c:v>28.62007011491367</c:v>
                </c:pt>
                <c:pt idx="1">
                  <c:v>36.60740274406902</c:v>
                </c:pt>
                <c:pt idx="2">
                  <c:v>28.996995475953057</c:v>
                </c:pt>
                <c:pt idx="3">
                  <c:v>28.530456475894923</c:v>
                </c:pt>
                <c:pt idx="4">
                  <c:v>28.117477594986617</c:v>
                </c:pt>
                <c:pt idx="5">
                  <c:v>27.024114768070561</c:v>
                </c:pt>
                <c:pt idx="6">
                  <c:v>27.16747561962644</c:v>
                </c:pt>
                <c:pt idx="7">
                  <c:v>26.550790308991711</c:v>
                </c:pt>
                <c:pt idx="8">
                  <c:v>32.378656904730619</c:v>
                </c:pt>
                <c:pt idx="9">
                  <c:v>36.947237324156085</c:v>
                </c:pt>
                <c:pt idx="10">
                  <c:v>37.124017276642114</c:v>
                </c:pt>
                <c:pt idx="11">
                  <c:v>37.096978053610705</c:v>
                </c:pt>
                <c:pt idx="12">
                  <c:v>38.1</c:v>
                </c:pt>
                <c:pt idx="13">
                  <c:v>37.5</c:v>
                </c:pt>
              </c:numCache>
            </c:numRef>
          </c:yVal>
        </c:ser>
        <c:ser>
          <c:idx val="1"/>
          <c:order val="1"/>
          <c:spPr>
            <a:ln w="28575">
              <a:noFill/>
            </a:ln>
          </c:spPr>
          <c:xVal>
            <c:numRef>
              <c:f>Feuil9!$C$30:$P$30</c:f>
              <c:numCache>
                <c:formatCode>General</c:formatCode>
                <c:ptCount val="14"/>
                <c:pt idx="0">
                  <c:v>568.36</c:v>
                </c:pt>
                <c:pt idx="1">
                  <c:v>581.91</c:v>
                </c:pt>
                <c:pt idx="2">
                  <c:v>596.85</c:v>
                </c:pt>
                <c:pt idx="3">
                  <c:v>612.16999999999996</c:v>
                </c:pt>
                <c:pt idx="4">
                  <c:v>624.16</c:v>
                </c:pt>
                <c:pt idx="5">
                  <c:v>635.22</c:v>
                </c:pt>
                <c:pt idx="6">
                  <c:v>648.39</c:v>
                </c:pt>
                <c:pt idx="7">
                  <c:v>658.67</c:v>
                </c:pt>
                <c:pt idx="8">
                  <c:v>669.46</c:v>
                </c:pt>
                <c:pt idx="9">
                  <c:v>678.67</c:v>
                </c:pt>
                <c:pt idx="10">
                  <c:v>677.52</c:v>
                </c:pt>
                <c:pt idx="11">
                  <c:v>688.31</c:v>
                </c:pt>
                <c:pt idx="12">
                  <c:v>690.63</c:v>
                </c:pt>
                <c:pt idx="13">
                  <c:v>702.21</c:v>
                </c:pt>
              </c:numCache>
            </c:numRef>
          </c:xVal>
          <c:yVal>
            <c:numRef>
              <c:f>Feuil9!$B$31</c:f>
              <c:numCache>
                <c:formatCode>General</c:formatCode>
                <c:ptCount val="1"/>
                <c:pt idx="0">
                  <c:v>0</c:v>
                </c:pt>
              </c:numCache>
            </c:numRef>
          </c:yVal>
        </c:ser>
        <c:axId val="85137664"/>
        <c:axId val="85709568"/>
      </c:scatterChart>
      <c:valAx>
        <c:axId val="85137664"/>
        <c:scaling>
          <c:orientation val="minMax"/>
          <c:min val="500"/>
        </c:scaling>
        <c:axPos val="b"/>
        <c:title>
          <c:tx>
            <c:rich>
              <a:bodyPr/>
              <a:lstStyle/>
              <a:p>
                <a:pPr>
                  <a:defRPr sz="1400"/>
                </a:pPr>
                <a:r>
                  <a:rPr lang="fr-FR" sz="1400" b="1" i="0" u="none" strike="noStrike" baseline="0" dirty="0" smtClean="0"/>
                  <a:t>Dépense totale en santé / habitant (US$ constant 2000)</a:t>
                </a:r>
                <a:endParaRPr lang="fr-FR" sz="1400" dirty="0"/>
              </a:p>
            </c:rich>
          </c:tx>
          <c:layout/>
        </c:title>
        <c:numFmt formatCode="General" sourceLinked="1"/>
        <c:tickLblPos val="nextTo"/>
        <c:spPr>
          <a:ln w="50800" cap="rnd">
            <a:solidFill>
              <a:sysClr val="window" lastClr="FFFFFF"/>
            </a:solidFill>
          </a:ln>
        </c:spPr>
        <c:txPr>
          <a:bodyPr/>
          <a:lstStyle/>
          <a:p>
            <a:pPr>
              <a:defRPr sz="1100" b="1">
                <a:solidFill>
                  <a:srgbClr val="FFFF00"/>
                </a:solidFill>
              </a:defRPr>
            </a:pPr>
            <a:endParaRPr lang="fr-FR"/>
          </a:p>
        </c:txPr>
        <c:crossAx val="85709568"/>
        <c:crosses val="autoZero"/>
        <c:crossBetween val="midCat"/>
      </c:valAx>
      <c:valAx>
        <c:axId val="85709568"/>
        <c:scaling>
          <c:orientation val="minMax"/>
          <c:min val="25"/>
        </c:scaling>
        <c:axPos val="l"/>
        <c:title>
          <c:tx>
            <c:rich>
              <a:bodyPr rot="-5400000" vert="horz"/>
              <a:lstStyle/>
              <a:p>
                <a:pPr>
                  <a:defRPr sz="1600"/>
                </a:pPr>
                <a:r>
                  <a:rPr lang="fr-FR" sz="1600" b="1" i="0" u="none" strike="noStrike" baseline="0" dirty="0" smtClean="0"/>
                  <a:t>PIB per capita (US$ constant 2000)</a:t>
                </a:r>
                <a:endParaRPr lang="fr-FR" sz="1600" dirty="0"/>
              </a:p>
            </c:rich>
          </c:tx>
          <c:layout/>
        </c:title>
        <c:numFmt formatCode="0.00" sourceLinked="1"/>
        <c:tickLblPos val="nextTo"/>
        <c:spPr>
          <a:ln>
            <a:solidFill>
              <a:sysClr val="window" lastClr="FFFFFF"/>
            </a:solidFill>
          </a:ln>
        </c:spPr>
        <c:txPr>
          <a:bodyPr/>
          <a:lstStyle/>
          <a:p>
            <a:pPr>
              <a:defRPr sz="1050" b="1">
                <a:solidFill>
                  <a:srgbClr val="FFFF00"/>
                </a:solidFill>
              </a:defRPr>
            </a:pPr>
            <a:endParaRPr lang="fr-FR"/>
          </a:p>
        </c:txPr>
        <c:crossAx val="85137664"/>
        <c:crossesAt val="25"/>
        <c:crossBetween val="midCat"/>
      </c:valAx>
      <c:spPr>
        <a:noFill/>
      </c:spPr>
    </c:plotArea>
    <c:plotVisOnly val="1"/>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lrMapOvr bg1="dk1" tx1="lt1" bg2="dk2" tx2="lt2" accent1="accent1" accent2="accent2" accent3="accent3" accent4="accent4" accent5="accent5" accent6="accent6" hlink="hlink" folHlink="folHlink"/>
  <c:chart>
    <c:plotArea>
      <c:layout/>
      <c:lineChart>
        <c:grouping val="standard"/>
        <c:ser>
          <c:idx val="0"/>
          <c:order val="0"/>
          <c:spPr>
            <a:ln w="38100">
              <a:solidFill>
                <a:srgbClr val="FFFF00"/>
              </a:solidFill>
            </a:ln>
          </c:spPr>
          <c:marker>
            <c:symbol val="none"/>
          </c:marker>
          <c:cat>
            <c:strRef>
              <c:f>Feuil5!$C$4:$P$4</c:f>
              <c:strCach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strCache>
            </c:strRef>
          </c:cat>
          <c:val>
            <c:numRef>
              <c:f>Feuil5!$C$5:$P$5</c:f>
              <c:numCache>
                <c:formatCode>#,##0.0</c:formatCode>
                <c:ptCount val="14"/>
                <c:pt idx="0">
                  <c:v>5.8729041916167661</c:v>
                </c:pt>
                <c:pt idx="1">
                  <c:v>4.3425827062786979</c:v>
                </c:pt>
                <c:pt idx="2">
                  <c:v>4.8776631055850448</c:v>
                </c:pt>
                <c:pt idx="3">
                  <c:v>3.6770220238580338</c:v>
                </c:pt>
                <c:pt idx="4">
                  <c:v>4.0139068191820355</c:v>
                </c:pt>
                <c:pt idx="5">
                  <c:v>6.3641454360791654</c:v>
                </c:pt>
                <c:pt idx="6">
                  <c:v>7.0800060059539129</c:v>
                </c:pt>
                <c:pt idx="7">
                  <c:v>8.3036263614008075</c:v>
                </c:pt>
                <c:pt idx="8">
                  <c:v>8.6046004326866168</c:v>
                </c:pt>
                <c:pt idx="9">
                  <c:v>7.5208954320245294</c:v>
                </c:pt>
                <c:pt idx="10">
                  <c:v>8.2159485827469467</c:v>
                </c:pt>
                <c:pt idx="11">
                  <c:v>8.2217999299011719</c:v>
                </c:pt>
                <c:pt idx="12">
                  <c:v>8.1483965867159931</c:v>
                </c:pt>
                <c:pt idx="13">
                  <c:v>7.9266921269803889</c:v>
                </c:pt>
              </c:numCache>
            </c:numRef>
          </c:val>
        </c:ser>
        <c:marker val="1"/>
        <c:axId val="94186496"/>
        <c:axId val="100652160"/>
      </c:lineChart>
      <c:catAx>
        <c:axId val="94186496"/>
        <c:scaling>
          <c:orientation val="minMax"/>
        </c:scaling>
        <c:axPos val="b"/>
        <c:title>
          <c:tx>
            <c:rich>
              <a:bodyPr/>
              <a:lstStyle/>
              <a:p>
                <a:pPr>
                  <a:defRPr sz="2400"/>
                </a:pPr>
                <a:r>
                  <a:rPr lang="en-US" sz="2400" dirty="0" err="1"/>
                  <a:t>Année</a:t>
                </a:r>
                <a:endParaRPr lang="en-US" sz="2400" dirty="0"/>
              </a:p>
            </c:rich>
          </c:tx>
          <c:layout/>
        </c:title>
        <c:tickLblPos val="nextTo"/>
        <c:txPr>
          <a:bodyPr/>
          <a:lstStyle/>
          <a:p>
            <a:pPr>
              <a:defRPr sz="1600"/>
            </a:pPr>
            <a:endParaRPr lang="fr-FR"/>
          </a:p>
        </c:txPr>
        <c:crossAx val="100652160"/>
        <c:crosses val="autoZero"/>
        <c:auto val="1"/>
        <c:lblAlgn val="ctr"/>
        <c:lblOffset val="100"/>
      </c:catAx>
      <c:valAx>
        <c:axId val="100652160"/>
        <c:scaling>
          <c:orientation val="minMax"/>
        </c:scaling>
        <c:axPos val="l"/>
        <c:majorGridlines>
          <c:spPr>
            <a:ln w="127" cap="rnd"/>
          </c:spPr>
        </c:majorGridlines>
        <c:title>
          <c:tx>
            <c:rich>
              <a:bodyPr rot="0" vert="wordArtVert"/>
              <a:lstStyle/>
              <a:p>
                <a:pPr>
                  <a:defRPr sz="2400"/>
                </a:pPr>
                <a:r>
                  <a:rPr lang="en-US" sz="2400"/>
                  <a:t>%</a:t>
                </a:r>
              </a:p>
            </c:rich>
          </c:tx>
          <c:layout/>
        </c:title>
        <c:numFmt formatCode="#,##0.0" sourceLinked="1"/>
        <c:tickLblPos val="nextTo"/>
        <c:txPr>
          <a:bodyPr/>
          <a:lstStyle/>
          <a:p>
            <a:pPr>
              <a:defRPr sz="1800"/>
            </a:pPr>
            <a:endParaRPr lang="fr-FR"/>
          </a:p>
        </c:txPr>
        <c:crossAx val="94186496"/>
        <c:crosses val="autoZero"/>
        <c:crossBetween val="between"/>
      </c:valAx>
    </c:plotArea>
    <c:plotVisOnly val="1"/>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style val="1"/>
  <c:clrMapOvr bg1="dk1" tx1="lt1" bg2="dk2" tx2="lt2" accent1="accent1" accent2="accent2" accent3="accent3" accent4="accent4" accent5="accent5" accent6="accent6" hlink="hlink" folHlink="folHlink"/>
  <c:chart>
    <c:plotArea>
      <c:layout>
        <c:manualLayout>
          <c:layoutTarget val="inner"/>
          <c:xMode val="edge"/>
          <c:yMode val="edge"/>
          <c:x val="0.1388888888888889"/>
          <c:y val="7.6388888888888895E-2"/>
          <c:w val="0.57569444444444773"/>
          <c:h val="0.69791666666666652"/>
        </c:manualLayout>
      </c:layout>
      <c:barChart>
        <c:barDir val="col"/>
        <c:grouping val="percentStacked"/>
        <c:ser>
          <c:idx val="0"/>
          <c:order val="0"/>
          <c:tx>
            <c:strRef>
              <c:f>'Depnses publique et privee'!$A$6</c:f>
              <c:strCache>
                <c:ptCount val="1"/>
                <c:pt idx="0">
                  <c:v>Dépenses publiques en santé en % de la dépense totale en santé</c:v>
                </c:pt>
              </c:strCache>
            </c:strRef>
          </c:tx>
          <c:spPr>
            <a:solidFill>
              <a:srgbClr val="FFFF00"/>
            </a:solidFill>
          </c:spPr>
          <c:cat>
            <c:numRef>
              <c:f>'Depnses publique et privee'!$B$3:$O$3</c:f>
              <c:numCache>
                <c:formatCode>General</c:formatCod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numCache>
            </c:numRef>
          </c:cat>
          <c:val>
            <c:numRef>
              <c:f>'Depnses publique et privee'!$B$6:$O$6</c:f>
              <c:numCache>
                <c:formatCode>General</c:formatCode>
                <c:ptCount val="14"/>
                <c:pt idx="0">
                  <c:v>22.632159924926739</c:v>
                </c:pt>
                <c:pt idx="1">
                  <c:v>13.19750457045482</c:v>
                </c:pt>
                <c:pt idx="2">
                  <c:v>16.458578453384874</c:v>
                </c:pt>
                <c:pt idx="3">
                  <c:v>13.951828160309351</c:v>
                </c:pt>
                <c:pt idx="4">
                  <c:v>15.499440216315886</c:v>
                </c:pt>
                <c:pt idx="5">
                  <c:v>22.538394001509012</c:v>
                </c:pt>
                <c:pt idx="6">
                  <c:v>24.729708185610654</c:v>
                </c:pt>
                <c:pt idx="7">
                  <c:v>17.361987537904174</c:v>
                </c:pt>
                <c:pt idx="8">
                  <c:v>16.156487439715807</c:v>
                </c:pt>
                <c:pt idx="9">
                  <c:v>18.024498497648931</c:v>
                </c:pt>
                <c:pt idx="10">
                  <c:v>17.087342185857889</c:v>
                </c:pt>
                <c:pt idx="11">
                  <c:v>17.16682699405073</c:v>
                </c:pt>
                <c:pt idx="12">
                  <c:v>18.277337275207767</c:v>
                </c:pt>
                <c:pt idx="13">
                  <c:v>18.2</c:v>
                </c:pt>
              </c:numCache>
            </c:numRef>
          </c:val>
        </c:ser>
        <c:ser>
          <c:idx val="1"/>
          <c:order val="1"/>
          <c:tx>
            <c:strRef>
              <c:f>'Depnses publique et privee'!$A$7</c:f>
              <c:strCache>
                <c:ptCount val="1"/>
                <c:pt idx="0">
                  <c:v>Dépenses privées en santé en % de la dépense totale en santé</c:v>
                </c:pt>
              </c:strCache>
            </c:strRef>
          </c:tx>
          <c:spPr>
            <a:solidFill>
              <a:schemeClr val="tx1"/>
            </a:solidFill>
          </c:spPr>
          <c:cat>
            <c:numRef>
              <c:f>'Depnses publique et privee'!$B$3:$O$3</c:f>
              <c:numCache>
                <c:formatCode>General</c:formatCod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numCache>
            </c:numRef>
          </c:cat>
          <c:val>
            <c:numRef>
              <c:f>'Depnses publique et privee'!$B$7:$O$7</c:f>
              <c:numCache>
                <c:formatCode>General</c:formatCode>
                <c:ptCount val="14"/>
                <c:pt idx="0">
                  <c:v>77.367840075073261</c:v>
                </c:pt>
                <c:pt idx="1">
                  <c:v>86.802495429545203</c:v>
                </c:pt>
                <c:pt idx="2">
                  <c:v>83.541421546615126</c:v>
                </c:pt>
                <c:pt idx="3">
                  <c:v>86.048171839690298</c:v>
                </c:pt>
                <c:pt idx="4">
                  <c:v>84.500559783684153</c:v>
                </c:pt>
                <c:pt idx="5">
                  <c:v>77.461605998490995</c:v>
                </c:pt>
                <c:pt idx="6">
                  <c:v>75.270291814388969</c:v>
                </c:pt>
                <c:pt idx="7">
                  <c:v>82.638012462095759</c:v>
                </c:pt>
                <c:pt idx="8">
                  <c:v>83.843512560284182</c:v>
                </c:pt>
                <c:pt idx="9">
                  <c:v>81.975501502350696</c:v>
                </c:pt>
                <c:pt idx="10">
                  <c:v>82.912657814142122</c:v>
                </c:pt>
                <c:pt idx="11">
                  <c:v>82.833173005949291</c:v>
                </c:pt>
                <c:pt idx="12">
                  <c:v>81.722662724792173</c:v>
                </c:pt>
                <c:pt idx="13">
                  <c:v>81.8</c:v>
                </c:pt>
              </c:numCache>
            </c:numRef>
          </c:val>
        </c:ser>
        <c:overlap val="100"/>
        <c:axId val="111253376"/>
        <c:axId val="111255552"/>
      </c:barChart>
      <c:catAx>
        <c:axId val="111253376"/>
        <c:scaling>
          <c:orientation val="minMax"/>
        </c:scaling>
        <c:axPos val="b"/>
        <c:title>
          <c:tx>
            <c:rich>
              <a:bodyPr/>
              <a:lstStyle/>
              <a:p>
                <a:pPr>
                  <a:defRPr sz="1400" b="1" i="0" u="none" strike="noStrike" baseline="0">
                    <a:solidFill>
                      <a:schemeClr val="tx1"/>
                    </a:solidFill>
                    <a:latin typeface="Calibri"/>
                    <a:ea typeface="Calibri"/>
                    <a:cs typeface="Calibri"/>
                  </a:defRPr>
                </a:pPr>
                <a:r>
                  <a:rPr lang="fr-FR" sz="1400">
                    <a:solidFill>
                      <a:schemeClr val="tx1"/>
                    </a:solidFill>
                  </a:rPr>
                  <a:t>ANNEES</a:t>
                </a:r>
              </a:p>
            </c:rich>
          </c:tx>
          <c:layout/>
        </c:title>
        <c:numFmt formatCode="General" sourceLinked="1"/>
        <c:tickLblPos val="nextTo"/>
        <c:txPr>
          <a:bodyPr rot="-5400000" vert="horz"/>
          <a:lstStyle/>
          <a:p>
            <a:pPr>
              <a:defRPr sz="1050" b="0" i="0" u="none" strike="noStrike" baseline="0">
                <a:solidFill>
                  <a:schemeClr val="tx1"/>
                </a:solidFill>
                <a:latin typeface="Calibri"/>
                <a:ea typeface="Calibri"/>
                <a:cs typeface="Calibri"/>
              </a:defRPr>
            </a:pPr>
            <a:endParaRPr lang="fr-FR"/>
          </a:p>
        </c:txPr>
        <c:crossAx val="111255552"/>
        <c:crosses val="autoZero"/>
        <c:auto val="1"/>
        <c:lblAlgn val="ctr"/>
        <c:lblOffset val="100"/>
      </c:catAx>
      <c:valAx>
        <c:axId val="111255552"/>
        <c:scaling>
          <c:orientation val="minMax"/>
        </c:scaling>
        <c:axPos val="l"/>
        <c:title>
          <c:tx>
            <c:rich>
              <a:bodyPr/>
              <a:lstStyle/>
              <a:p>
                <a:pPr>
                  <a:defRPr sz="2000" b="1" i="0" u="none" strike="noStrike" baseline="0">
                    <a:solidFill>
                      <a:schemeClr val="tx1"/>
                    </a:solidFill>
                    <a:latin typeface="Calibri"/>
                    <a:ea typeface="Calibri"/>
                    <a:cs typeface="Calibri"/>
                  </a:defRPr>
                </a:pPr>
                <a:r>
                  <a:rPr lang="fr-FR" sz="2000">
                    <a:solidFill>
                      <a:schemeClr val="tx1"/>
                    </a:solidFill>
                  </a:rPr>
                  <a:t>%</a:t>
                </a:r>
              </a:p>
            </c:rich>
          </c:tx>
          <c:layout/>
        </c:title>
        <c:numFmt formatCode="0%" sourceLinked="1"/>
        <c:tickLblPos val="nextTo"/>
        <c:txPr>
          <a:bodyPr rot="0" vert="horz"/>
          <a:lstStyle/>
          <a:p>
            <a:pPr>
              <a:defRPr sz="1200" b="0" i="0" u="none" strike="noStrike" baseline="0">
                <a:solidFill>
                  <a:schemeClr val="tx1"/>
                </a:solidFill>
                <a:latin typeface="Calibri"/>
                <a:ea typeface="Calibri"/>
                <a:cs typeface="Calibri"/>
              </a:defRPr>
            </a:pPr>
            <a:endParaRPr lang="fr-FR"/>
          </a:p>
        </c:txPr>
        <c:crossAx val="111253376"/>
        <c:crosses val="autoZero"/>
        <c:crossBetween val="between"/>
      </c:valAx>
    </c:plotArea>
    <c:legend>
      <c:legendPos val="r"/>
      <c:legendEntry>
        <c:idx val="0"/>
        <c:txPr>
          <a:bodyPr/>
          <a:lstStyle/>
          <a:p>
            <a:pPr>
              <a:defRPr sz="1200" b="0" i="0" u="none" strike="noStrike" baseline="0">
                <a:solidFill>
                  <a:schemeClr val="tx1"/>
                </a:solidFill>
                <a:latin typeface="Calibri"/>
                <a:ea typeface="Calibri"/>
                <a:cs typeface="Calibri"/>
              </a:defRPr>
            </a:pPr>
            <a:endParaRPr lang="fr-FR"/>
          </a:p>
        </c:txPr>
      </c:legendEntry>
      <c:legendEntry>
        <c:idx val="1"/>
        <c:txPr>
          <a:bodyPr/>
          <a:lstStyle/>
          <a:p>
            <a:pPr>
              <a:defRPr sz="1200" b="0" i="0" u="none" strike="noStrike" baseline="0">
                <a:solidFill>
                  <a:srgbClr val="FFFF00"/>
                </a:solidFill>
                <a:latin typeface="Calibri"/>
                <a:ea typeface="Calibri"/>
                <a:cs typeface="Calibri"/>
              </a:defRPr>
            </a:pPr>
            <a:endParaRPr lang="fr-FR"/>
          </a:p>
        </c:txPr>
      </c:legendEntry>
      <c:layout>
        <c:manualLayout>
          <c:xMode val="edge"/>
          <c:yMode val="edge"/>
          <c:x val="0.74205686789151371"/>
          <c:y val="0.13310768445610971"/>
          <c:w val="0.25516535433070864"/>
          <c:h val="0.56248833479148441"/>
        </c:manualLayout>
      </c:layout>
      <c:txPr>
        <a:bodyPr/>
        <a:lstStyle/>
        <a:p>
          <a:pPr>
            <a:defRPr sz="920" b="0" i="0" u="none" strike="noStrike" baseline="0">
              <a:solidFill>
                <a:srgbClr val="000000"/>
              </a:solidFill>
              <a:latin typeface="Calibri"/>
              <a:ea typeface="Calibri"/>
              <a:cs typeface="Calibri"/>
            </a:defRPr>
          </a:pPr>
          <a:endParaRPr lang="fr-FR"/>
        </a:p>
      </c:txPr>
    </c:legend>
    <c:plotVisOnly val="1"/>
    <c:dispBlanksAs val="gap"/>
  </c:chart>
  <c:spPr>
    <a:solidFill>
      <a:srgbClr val="4F81BD"/>
    </a:solidFill>
    <a:ln>
      <a:noFill/>
    </a:ln>
  </c:spPr>
  <c:txPr>
    <a:bodyPr/>
    <a:lstStyle/>
    <a:p>
      <a:pPr>
        <a:defRPr sz="1000" b="0" i="0" u="none" strike="noStrike" baseline="0">
          <a:solidFill>
            <a:srgbClr val="000000"/>
          </a:solidFill>
          <a:latin typeface="Calibri"/>
          <a:ea typeface="Calibri"/>
          <a:cs typeface="Calibri"/>
        </a:defRPr>
      </a:pPr>
      <a:endParaRPr lang="fr-FR"/>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style val="1"/>
  <c:clrMapOvr bg1="dk1" tx1="lt1" bg2="dk2" tx2="lt2" accent1="accent1" accent2="accent2" accent3="accent3" accent4="accent4" accent5="accent5" accent6="accent6" hlink="hlink" folHlink="folHlink"/>
  <c:chart>
    <c:plotArea>
      <c:layout>
        <c:manualLayout>
          <c:layoutTarget val="inner"/>
          <c:xMode val="edge"/>
          <c:yMode val="edge"/>
          <c:x val="0.1388888888888889"/>
          <c:y val="7.6388888888888895E-2"/>
          <c:w val="0.57569444444444728"/>
          <c:h val="0.69791666666666652"/>
        </c:manualLayout>
      </c:layout>
      <c:barChart>
        <c:barDir val="col"/>
        <c:grouping val="percentStacked"/>
        <c:ser>
          <c:idx val="0"/>
          <c:order val="0"/>
          <c:tx>
            <c:strRef>
              <c:f>'Depnses publique et privee'!$A$6</c:f>
              <c:strCache>
                <c:ptCount val="1"/>
                <c:pt idx="0">
                  <c:v>Dépenses publiques en santé en % de la dépense totale en santé</c:v>
                </c:pt>
              </c:strCache>
            </c:strRef>
          </c:tx>
          <c:spPr>
            <a:solidFill>
              <a:srgbClr val="FFFF00"/>
            </a:solidFill>
          </c:spPr>
          <c:cat>
            <c:numRef>
              <c:f>'Depnses publique et privee'!$B$3:$O$3</c:f>
              <c:numCache>
                <c:formatCode>General</c:formatCod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numCache>
            </c:numRef>
          </c:cat>
          <c:val>
            <c:numRef>
              <c:f>'Depnses publique et privee'!$B$6:$O$6</c:f>
              <c:numCache>
                <c:formatCode>General</c:formatCode>
                <c:ptCount val="14"/>
                <c:pt idx="0">
                  <c:v>22.632159924926739</c:v>
                </c:pt>
                <c:pt idx="1">
                  <c:v>13.19750457045482</c:v>
                </c:pt>
                <c:pt idx="2">
                  <c:v>16.458578453384874</c:v>
                </c:pt>
                <c:pt idx="3">
                  <c:v>13.951828160309351</c:v>
                </c:pt>
                <c:pt idx="4">
                  <c:v>15.499440216315881</c:v>
                </c:pt>
                <c:pt idx="5">
                  <c:v>22.538394001509012</c:v>
                </c:pt>
                <c:pt idx="6">
                  <c:v>24.729708185610654</c:v>
                </c:pt>
                <c:pt idx="7">
                  <c:v>17.361987537904174</c:v>
                </c:pt>
                <c:pt idx="8">
                  <c:v>16.156487439715807</c:v>
                </c:pt>
                <c:pt idx="9">
                  <c:v>18.024498497648928</c:v>
                </c:pt>
                <c:pt idx="10">
                  <c:v>17.087342185857889</c:v>
                </c:pt>
                <c:pt idx="11">
                  <c:v>17.16682699405073</c:v>
                </c:pt>
                <c:pt idx="12">
                  <c:v>18.277337275207774</c:v>
                </c:pt>
                <c:pt idx="13">
                  <c:v>18.2</c:v>
                </c:pt>
              </c:numCache>
            </c:numRef>
          </c:val>
        </c:ser>
        <c:ser>
          <c:idx val="1"/>
          <c:order val="1"/>
          <c:tx>
            <c:strRef>
              <c:f>'Depnses publique et privee'!$A$7</c:f>
              <c:strCache>
                <c:ptCount val="1"/>
                <c:pt idx="0">
                  <c:v>Dépenses privées en santé en % de la dépense totale en santé</c:v>
                </c:pt>
              </c:strCache>
            </c:strRef>
          </c:tx>
          <c:spPr>
            <a:solidFill>
              <a:schemeClr val="tx1"/>
            </a:solidFill>
          </c:spPr>
          <c:cat>
            <c:numRef>
              <c:f>'Depnses publique et privee'!$B$3:$O$3</c:f>
              <c:numCache>
                <c:formatCode>General</c:formatCod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numCache>
            </c:numRef>
          </c:cat>
          <c:val>
            <c:numRef>
              <c:f>'Depnses publique et privee'!$B$7:$O$7</c:f>
              <c:numCache>
                <c:formatCode>General</c:formatCode>
                <c:ptCount val="14"/>
                <c:pt idx="0">
                  <c:v>77.367840075073261</c:v>
                </c:pt>
                <c:pt idx="1">
                  <c:v>86.802495429545203</c:v>
                </c:pt>
                <c:pt idx="2">
                  <c:v>83.541421546615126</c:v>
                </c:pt>
                <c:pt idx="3">
                  <c:v>86.04817183969034</c:v>
                </c:pt>
                <c:pt idx="4">
                  <c:v>84.500559783684153</c:v>
                </c:pt>
                <c:pt idx="5">
                  <c:v>77.461605998490995</c:v>
                </c:pt>
                <c:pt idx="6">
                  <c:v>75.270291814389026</c:v>
                </c:pt>
                <c:pt idx="7">
                  <c:v>82.638012462095759</c:v>
                </c:pt>
                <c:pt idx="8">
                  <c:v>83.843512560284182</c:v>
                </c:pt>
                <c:pt idx="9">
                  <c:v>81.975501502350738</c:v>
                </c:pt>
                <c:pt idx="10">
                  <c:v>82.912657814142122</c:v>
                </c:pt>
                <c:pt idx="11">
                  <c:v>82.833173005949291</c:v>
                </c:pt>
                <c:pt idx="12">
                  <c:v>81.722662724792173</c:v>
                </c:pt>
                <c:pt idx="13">
                  <c:v>81.8</c:v>
                </c:pt>
              </c:numCache>
            </c:numRef>
          </c:val>
        </c:ser>
        <c:overlap val="100"/>
        <c:axId val="111622016"/>
        <c:axId val="111661056"/>
      </c:barChart>
      <c:catAx>
        <c:axId val="111622016"/>
        <c:scaling>
          <c:orientation val="minMax"/>
        </c:scaling>
        <c:axPos val="b"/>
        <c:title>
          <c:tx>
            <c:rich>
              <a:bodyPr/>
              <a:lstStyle/>
              <a:p>
                <a:pPr>
                  <a:defRPr sz="1400" b="1" i="0" u="none" strike="noStrike" baseline="0">
                    <a:solidFill>
                      <a:schemeClr val="tx1"/>
                    </a:solidFill>
                    <a:latin typeface="Calibri"/>
                    <a:ea typeface="Calibri"/>
                    <a:cs typeface="Calibri"/>
                  </a:defRPr>
                </a:pPr>
                <a:r>
                  <a:rPr lang="fr-FR" sz="1400">
                    <a:solidFill>
                      <a:schemeClr val="tx1"/>
                    </a:solidFill>
                  </a:rPr>
                  <a:t>ANNEES</a:t>
                </a:r>
              </a:p>
            </c:rich>
          </c:tx>
          <c:layout/>
        </c:title>
        <c:numFmt formatCode="General" sourceLinked="1"/>
        <c:tickLblPos val="nextTo"/>
        <c:txPr>
          <a:bodyPr rot="-5400000" vert="horz"/>
          <a:lstStyle/>
          <a:p>
            <a:pPr>
              <a:defRPr sz="1050" b="0" i="0" u="none" strike="noStrike" baseline="0">
                <a:solidFill>
                  <a:schemeClr val="tx1"/>
                </a:solidFill>
                <a:latin typeface="Calibri"/>
                <a:ea typeface="Calibri"/>
                <a:cs typeface="Calibri"/>
              </a:defRPr>
            </a:pPr>
            <a:endParaRPr lang="fr-FR"/>
          </a:p>
        </c:txPr>
        <c:crossAx val="111661056"/>
        <c:crosses val="autoZero"/>
        <c:auto val="1"/>
        <c:lblAlgn val="ctr"/>
        <c:lblOffset val="100"/>
      </c:catAx>
      <c:valAx>
        <c:axId val="111661056"/>
        <c:scaling>
          <c:orientation val="minMax"/>
        </c:scaling>
        <c:axPos val="l"/>
        <c:title>
          <c:tx>
            <c:rich>
              <a:bodyPr/>
              <a:lstStyle/>
              <a:p>
                <a:pPr>
                  <a:defRPr sz="2000" b="1" i="0" u="none" strike="noStrike" baseline="0">
                    <a:solidFill>
                      <a:schemeClr val="tx1"/>
                    </a:solidFill>
                    <a:latin typeface="Calibri"/>
                    <a:ea typeface="Calibri"/>
                    <a:cs typeface="Calibri"/>
                  </a:defRPr>
                </a:pPr>
                <a:r>
                  <a:rPr lang="fr-FR" sz="2000">
                    <a:solidFill>
                      <a:schemeClr val="tx1"/>
                    </a:solidFill>
                  </a:rPr>
                  <a:t>%</a:t>
                </a:r>
              </a:p>
            </c:rich>
          </c:tx>
          <c:layout/>
        </c:title>
        <c:numFmt formatCode="0%" sourceLinked="1"/>
        <c:tickLblPos val="nextTo"/>
        <c:txPr>
          <a:bodyPr rot="0" vert="horz"/>
          <a:lstStyle/>
          <a:p>
            <a:pPr>
              <a:defRPr sz="1200" b="0" i="0" u="none" strike="noStrike" baseline="0">
                <a:solidFill>
                  <a:schemeClr val="tx1"/>
                </a:solidFill>
                <a:latin typeface="Calibri"/>
                <a:ea typeface="Calibri"/>
                <a:cs typeface="Calibri"/>
              </a:defRPr>
            </a:pPr>
            <a:endParaRPr lang="fr-FR"/>
          </a:p>
        </c:txPr>
        <c:crossAx val="111622016"/>
        <c:crosses val="autoZero"/>
        <c:crossBetween val="between"/>
      </c:valAx>
    </c:plotArea>
    <c:legend>
      <c:legendPos val="r"/>
      <c:legendEntry>
        <c:idx val="0"/>
        <c:txPr>
          <a:bodyPr/>
          <a:lstStyle/>
          <a:p>
            <a:pPr>
              <a:defRPr sz="1200" b="0" i="0" u="none" strike="noStrike" baseline="0">
                <a:solidFill>
                  <a:schemeClr val="tx1"/>
                </a:solidFill>
                <a:latin typeface="Calibri"/>
                <a:ea typeface="Calibri"/>
                <a:cs typeface="Calibri"/>
              </a:defRPr>
            </a:pPr>
            <a:endParaRPr lang="fr-FR"/>
          </a:p>
        </c:txPr>
      </c:legendEntry>
      <c:legendEntry>
        <c:idx val="1"/>
        <c:txPr>
          <a:bodyPr/>
          <a:lstStyle/>
          <a:p>
            <a:pPr>
              <a:defRPr sz="1200" b="0" i="0" u="none" strike="noStrike" baseline="0">
                <a:solidFill>
                  <a:srgbClr val="FFFF00"/>
                </a:solidFill>
                <a:latin typeface="Calibri"/>
                <a:ea typeface="Calibri"/>
                <a:cs typeface="Calibri"/>
              </a:defRPr>
            </a:pPr>
            <a:endParaRPr lang="fr-FR"/>
          </a:p>
        </c:txPr>
      </c:legendEntry>
      <c:layout>
        <c:manualLayout>
          <c:xMode val="edge"/>
          <c:yMode val="edge"/>
          <c:x val="0.74205686789151371"/>
          <c:y val="0.13310768445610971"/>
          <c:w val="0.25516535433070864"/>
          <c:h val="0.56248833479148441"/>
        </c:manualLayout>
      </c:layout>
      <c:txPr>
        <a:bodyPr/>
        <a:lstStyle/>
        <a:p>
          <a:pPr>
            <a:defRPr sz="920" b="0" i="0" u="none" strike="noStrike" baseline="0">
              <a:solidFill>
                <a:srgbClr val="000000"/>
              </a:solidFill>
              <a:latin typeface="Calibri"/>
              <a:ea typeface="Calibri"/>
              <a:cs typeface="Calibri"/>
            </a:defRPr>
          </a:pPr>
          <a:endParaRPr lang="fr-FR"/>
        </a:p>
      </c:txPr>
    </c:legend>
    <c:plotVisOnly val="1"/>
    <c:dispBlanksAs val="gap"/>
  </c:chart>
  <c:spPr>
    <a:solidFill>
      <a:srgbClr val="4F81BD"/>
    </a:solidFill>
    <a:ln>
      <a:noFill/>
    </a:ln>
  </c:spPr>
  <c:txPr>
    <a:bodyPr/>
    <a:lstStyle/>
    <a:p>
      <a:pPr>
        <a:defRPr sz="1000" b="0" i="0" u="none" strike="noStrike" baseline="0">
          <a:solidFill>
            <a:srgbClr val="000000"/>
          </a:solidFill>
          <a:latin typeface="Calibri"/>
          <a:ea typeface="Calibri"/>
          <a:cs typeface="Calibri"/>
        </a:defRPr>
      </a:pPr>
      <a:endParaRPr lang="fr-FR"/>
    </a:p>
  </c:tx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r-FR"/>
  <c:clrMapOvr bg1="dk1" tx1="lt1" bg2="dk2" tx2="lt2" accent1="accent1" accent2="accent2" accent3="accent3" accent4="accent4" accent5="accent5" accent6="accent6" hlink="hlink" folHlink="folHlink"/>
  <c:chart>
    <c:autoTitleDeleted val="1"/>
    <c:plotArea>
      <c:layout/>
      <c:barChart>
        <c:barDir val="col"/>
        <c:grouping val="clustered"/>
        <c:ser>
          <c:idx val="0"/>
          <c:order val="0"/>
          <c:tx>
            <c:strRef>
              <c:f>OOP!$A$3</c:f>
              <c:strCache>
                <c:ptCount val="1"/>
                <c:pt idx="0">
                  <c:v>Versements directs des ménages en % des dépenses privées en santé</c:v>
                </c:pt>
              </c:strCache>
            </c:strRef>
          </c:tx>
          <c:spPr>
            <a:solidFill>
              <a:schemeClr val="tx1"/>
            </a:solidFill>
          </c:spPr>
          <c:cat>
            <c:numRef>
              <c:f>OOP!$B$2:$O$2</c:f>
              <c:numCache>
                <c:formatCode>General</c:formatCod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numCache>
            </c:numRef>
          </c:cat>
          <c:val>
            <c:numRef>
              <c:f>OOP!$B$3:$O$3</c:f>
              <c:numCache>
                <c:formatCode>General</c:formatCode>
                <c:ptCount val="14"/>
                <c:pt idx="0">
                  <c:v>93.76043903602924</c:v>
                </c:pt>
                <c:pt idx="1">
                  <c:v>95.331468730097612</c:v>
                </c:pt>
                <c:pt idx="2">
                  <c:v>94.387357607247424</c:v>
                </c:pt>
                <c:pt idx="3">
                  <c:v>94.222655757397675</c:v>
                </c:pt>
                <c:pt idx="4">
                  <c:v>94.138074439158856</c:v>
                </c:pt>
                <c:pt idx="5">
                  <c:v>94.043799410613602</c:v>
                </c:pt>
                <c:pt idx="6">
                  <c:v>94.080091935055009</c:v>
                </c:pt>
                <c:pt idx="7">
                  <c:v>94.091417334697653</c:v>
                </c:pt>
                <c:pt idx="8">
                  <c:v>94.312435653863858</c:v>
                </c:pt>
                <c:pt idx="9">
                  <c:v>94.363575349923451</c:v>
                </c:pt>
                <c:pt idx="10">
                  <c:v>94.454815159790641</c:v>
                </c:pt>
                <c:pt idx="11">
                  <c:v>94.781194083175947</c:v>
                </c:pt>
                <c:pt idx="12">
                  <c:v>95.083282242913981</c:v>
                </c:pt>
                <c:pt idx="13">
                  <c:v>95.149999999999991</c:v>
                </c:pt>
              </c:numCache>
            </c:numRef>
          </c:val>
        </c:ser>
        <c:axId val="111632768"/>
        <c:axId val="111634688"/>
      </c:barChart>
      <c:catAx>
        <c:axId val="111632768"/>
        <c:scaling>
          <c:orientation val="minMax"/>
        </c:scaling>
        <c:axPos val="b"/>
        <c:title>
          <c:tx>
            <c:rich>
              <a:bodyPr/>
              <a:lstStyle/>
              <a:p>
                <a:pPr>
                  <a:defRPr sz="1800" b="1" i="0" u="none" strike="noStrike" baseline="0">
                    <a:solidFill>
                      <a:srgbClr val="FFFF00"/>
                    </a:solidFill>
                    <a:latin typeface="Calibri"/>
                    <a:ea typeface="Calibri"/>
                    <a:cs typeface="Calibri"/>
                  </a:defRPr>
                </a:pPr>
                <a:r>
                  <a:rPr lang="fr-FR" sz="1800" dirty="0">
                    <a:solidFill>
                      <a:srgbClr val="FFFF00"/>
                    </a:solidFill>
                  </a:rPr>
                  <a:t>ANNEES</a:t>
                </a:r>
              </a:p>
            </c:rich>
          </c:tx>
          <c:layout/>
        </c:title>
        <c:numFmt formatCode="General" sourceLinked="1"/>
        <c:tickLblPos val="nextTo"/>
        <c:txPr>
          <a:bodyPr rot="0" vert="horz"/>
          <a:lstStyle/>
          <a:p>
            <a:pPr>
              <a:defRPr sz="1600" b="0" i="0" u="none" strike="noStrike" baseline="0">
                <a:solidFill>
                  <a:srgbClr val="FFFF00"/>
                </a:solidFill>
                <a:latin typeface="Calibri"/>
                <a:ea typeface="Calibri"/>
                <a:cs typeface="Calibri"/>
              </a:defRPr>
            </a:pPr>
            <a:endParaRPr lang="fr-FR"/>
          </a:p>
        </c:txPr>
        <c:crossAx val="111634688"/>
        <c:crosses val="autoZero"/>
        <c:auto val="1"/>
        <c:lblAlgn val="ctr"/>
        <c:lblOffset val="100"/>
      </c:catAx>
      <c:valAx>
        <c:axId val="111634688"/>
        <c:scaling>
          <c:orientation val="minMax"/>
        </c:scaling>
        <c:axPos val="l"/>
        <c:title>
          <c:tx>
            <c:rich>
              <a:bodyPr/>
              <a:lstStyle/>
              <a:p>
                <a:pPr>
                  <a:defRPr sz="2400" b="1" i="0" u="none" strike="noStrike" baseline="0">
                    <a:solidFill>
                      <a:srgbClr val="FFFF00"/>
                    </a:solidFill>
                    <a:latin typeface="Calibri"/>
                    <a:ea typeface="Calibri"/>
                    <a:cs typeface="Calibri"/>
                  </a:defRPr>
                </a:pPr>
                <a:r>
                  <a:rPr lang="fr-FR" sz="2400">
                    <a:solidFill>
                      <a:srgbClr val="FFFF00"/>
                    </a:solidFill>
                  </a:rPr>
                  <a:t>%</a:t>
                </a:r>
              </a:p>
            </c:rich>
          </c:tx>
          <c:layout/>
        </c:title>
        <c:numFmt formatCode="General" sourceLinked="1"/>
        <c:tickLblPos val="nextTo"/>
        <c:txPr>
          <a:bodyPr rot="0" vert="horz"/>
          <a:lstStyle/>
          <a:p>
            <a:pPr>
              <a:defRPr sz="1600" b="0" i="0" u="none" strike="noStrike" baseline="0">
                <a:solidFill>
                  <a:srgbClr val="FFFF00"/>
                </a:solidFill>
                <a:latin typeface="Calibri"/>
                <a:ea typeface="Calibri"/>
                <a:cs typeface="Calibri"/>
              </a:defRPr>
            </a:pPr>
            <a:endParaRPr lang="fr-FR"/>
          </a:p>
        </c:txPr>
        <c:crossAx val="111632768"/>
        <c:crosses val="autoZero"/>
        <c:crossBetween val="between"/>
      </c:valAx>
    </c:plotArea>
    <c:plotVisOnly val="1"/>
    <c:dispBlanksAs val="gap"/>
  </c:chart>
  <c:txPr>
    <a:bodyPr/>
    <a:lstStyle/>
    <a:p>
      <a:pPr>
        <a:defRPr sz="1000" b="0" i="0" u="none" strike="noStrike" baseline="0">
          <a:solidFill>
            <a:srgbClr val="000000"/>
          </a:solidFill>
          <a:latin typeface="Calibri"/>
          <a:ea typeface="Calibri"/>
          <a:cs typeface="Calibri"/>
        </a:defRPr>
      </a:pPr>
      <a:endParaRPr lang="fr-FR"/>
    </a:p>
  </c:txPr>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fr-FR"/>
  <c:clrMapOvr bg1="dk1" tx1="lt1" bg2="dk2" tx2="lt2" accent1="accent1" accent2="accent2" accent3="accent3" accent4="accent4" accent5="accent5" accent6="accent6" hlink="hlink" folHlink="folHlink"/>
  <c:chart>
    <c:plotArea>
      <c:layout>
        <c:manualLayout>
          <c:layoutTarget val="inner"/>
          <c:xMode val="edge"/>
          <c:yMode val="edge"/>
          <c:x val="0.1581749221542022"/>
          <c:y val="7.2441512378520242E-2"/>
          <c:w val="0.5006410562316097"/>
          <c:h val="0.76652819748883061"/>
        </c:manualLayout>
      </c:layout>
      <c:scatterChart>
        <c:scatterStyle val="lineMarker"/>
        <c:ser>
          <c:idx val="0"/>
          <c:order val="0"/>
          <c:tx>
            <c:strRef>
              <c:f>'dep pub sant per capita'!$A$46</c:f>
              <c:strCache>
                <c:ptCount val="1"/>
                <c:pt idx="0">
                  <c:v>Dépense privée en santé / habitant</c:v>
                </c:pt>
              </c:strCache>
            </c:strRef>
          </c:tx>
          <c:spPr>
            <a:ln w="28575">
              <a:noFill/>
            </a:ln>
          </c:spPr>
          <c:marker>
            <c:symbol val="diamond"/>
            <c:size val="9"/>
            <c:spPr>
              <a:solidFill>
                <a:srgbClr val="FFFF00"/>
              </a:solidFill>
              <a:ln>
                <a:noFill/>
              </a:ln>
            </c:spPr>
          </c:marker>
          <c:trendline>
            <c:trendlineType val="linear"/>
            <c:dispEq val="1"/>
            <c:trendlineLbl>
              <c:layout>
                <c:manualLayout>
                  <c:x val="0.15821158718796621"/>
                  <c:y val="-3.0443375252082856E-2"/>
                </c:manualLayout>
              </c:layout>
              <c:tx>
                <c:rich>
                  <a:bodyPr/>
                  <a:lstStyle/>
                  <a:p>
                    <a:pPr>
                      <a:defRPr sz="1600" b="0" i="0" u="none" strike="noStrike" baseline="0">
                        <a:solidFill>
                          <a:srgbClr val="FFFF00"/>
                        </a:solidFill>
                        <a:latin typeface="Calibri"/>
                        <a:ea typeface="Calibri"/>
                        <a:cs typeface="Calibri"/>
                      </a:defRPr>
                    </a:pPr>
                    <a:r>
                      <a:rPr lang="en-US" baseline="0" dirty="0"/>
                      <a:t>y = </a:t>
                    </a:r>
                    <a:r>
                      <a:rPr lang="en-US" baseline="0" dirty="0" smtClean="0"/>
                      <a:t>0,9x </a:t>
                    </a:r>
                    <a:r>
                      <a:rPr lang="en-US" baseline="0" dirty="0"/>
                      <a:t>- </a:t>
                    </a:r>
                    <a:r>
                      <a:rPr lang="en-US" baseline="0" dirty="0" smtClean="0"/>
                      <a:t>46,1</a:t>
                    </a:r>
                    <a:endParaRPr lang="en-US" dirty="0"/>
                  </a:p>
                </c:rich>
              </c:tx>
              <c:numFmt formatCode="General" sourceLinked="0"/>
            </c:trendlineLbl>
          </c:trendline>
          <c:trendline>
            <c:spPr>
              <a:ln w="25400">
                <a:solidFill>
                  <a:prstClr val="white"/>
                </a:solidFill>
              </a:ln>
            </c:spPr>
            <c:trendlineType val="linear"/>
          </c:trendline>
          <c:xVal>
            <c:numRef>
              <c:f>'dep pub sant per capita'!$B$44:$M$44</c:f>
              <c:numCache>
                <c:formatCode>0.0</c:formatCode>
                <c:ptCount val="12"/>
                <c:pt idx="0">
                  <c:v>65.024571662509658</c:v>
                </c:pt>
                <c:pt idx="1">
                  <c:v>82.313683033943505</c:v>
                </c:pt>
                <c:pt idx="2">
                  <c:v>73.665782506893819</c:v>
                </c:pt>
                <c:pt idx="3">
                  <c:v>73.237525769683799</c:v>
                </c:pt>
                <c:pt idx="4">
                  <c:v>75.724980695254033</c:v>
                </c:pt>
                <c:pt idx="5">
                  <c:v>81.033459444314587</c:v>
                </c:pt>
                <c:pt idx="6">
                  <c:v>73.080298777488096</c:v>
                </c:pt>
                <c:pt idx="7">
                  <c:v>74.002947185322014</c:v>
                </c:pt>
                <c:pt idx="8">
                  <c:v>77.484823786920543</c:v>
                </c:pt>
                <c:pt idx="9">
                  <c:v>79.580395612916959</c:v>
                </c:pt>
                <c:pt idx="10">
                  <c:v>80.618323809679353</c:v>
                </c:pt>
                <c:pt idx="11">
                  <c:v>81.338108579244519</c:v>
                </c:pt>
              </c:numCache>
            </c:numRef>
          </c:xVal>
          <c:yVal>
            <c:numRef>
              <c:f>'dep pub sant per capita'!$B$46:$M$46</c:f>
              <c:numCache>
                <c:formatCode>0.0</c:formatCode>
                <c:ptCount val="12"/>
                <c:pt idx="0">
                  <c:v>50.308106613351995</c:v>
                </c:pt>
                <c:pt idx="1">
                  <c:v>71.450330953428704</c:v>
                </c:pt>
                <c:pt idx="2">
                  <c:v>61.541441899697091</c:v>
                </c:pt>
                <c:pt idx="3">
                  <c:v>63.019552025435033</c:v>
                </c:pt>
                <c:pt idx="4">
                  <c:v>58.657786188591047</c:v>
                </c:pt>
                <c:pt idx="5">
                  <c:v>60.994121391030234</c:v>
                </c:pt>
                <c:pt idx="6">
                  <c:v>60.392106411077812</c:v>
                </c:pt>
                <c:pt idx="7">
                  <c:v>62.046670318306006</c:v>
                </c:pt>
                <c:pt idx="8">
                  <c:v>63.518572887540962</c:v>
                </c:pt>
                <c:pt idx="9">
                  <c:v>65.982221101678391</c:v>
                </c:pt>
                <c:pt idx="10">
                  <c:v>66.77871563576808</c:v>
                </c:pt>
                <c:pt idx="11">
                  <c:v>66.471668140941247</c:v>
                </c:pt>
              </c:numCache>
            </c:numRef>
          </c:yVal>
        </c:ser>
        <c:ser>
          <c:idx val="1"/>
          <c:order val="1"/>
          <c:tx>
            <c:strRef>
              <c:f>'dep pub sant per capita'!$A$40</c:f>
              <c:strCache>
                <c:ptCount val="1"/>
                <c:pt idx="0">
                  <c:v>Dépense publique en santé / habitant</c:v>
                </c:pt>
              </c:strCache>
            </c:strRef>
          </c:tx>
          <c:spPr>
            <a:ln w="28575">
              <a:noFill/>
            </a:ln>
          </c:spPr>
          <c:marker>
            <c:symbol val="circle"/>
            <c:size val="8"/>
            <c:spPr>
              <a:solidFill>
                <a:schemeClr val="accent6">
                  <a:lumMod val="75000"/>
                </a:schemeClr>
              </a:solidFill>
              <a:ln w="3175">
                <a:noFill/>
              </a:ln>
            </c:spPr>
          </c:marker>
          <c:trendline>
            <c:spPr>
              <a:ln w="25400">
                <a:solidFill>
                  <a:schemeClr val="tx1"/>
                </a:solidFill>
              </a:ln>
            </c:spPr>
            <c:trendlineType val="linear"/>
            <c:dispEq val="1"/>
            <c:trendlineLbl>
              <c:layout>
                <c:manualLayout>
                  <c:x val="0.16119860017497814"/>
                  <c:y val="-2.8121899407914787E-3"/>
                </c:manualLayout>
              </c:layout>
              <c:tx>
                <c:rich>
                  <a:bodyPr/>
                  <a:lstStyle/>
                  <a:p>
                    <a:pPr>
                      <a:defRPr sz="1600" b="0" i="0" u="none" strike="noStrike" baseline="0">
                        <a:solidFill>
                          <a:schemeClr val="accent6">
                            <a:lumMod val="75000"/>
                          </a:schemeClr>
                        </a:solidFill>
                        <a:latin typeface="Calibri"/>
                        <a:ea typeface="Calibri"/>
                        <a:cs typeface="Calibri"/>
                      </a:defRPr>
                    </a:pPr>
                    <a:r>
                      <a:rPr lang="en-US" baseline="0" dirty="0"/>
                      <a:t>y = </a:t>
                    </a:r>
                    <a:r>
                      <a:rPr lang="en-US" baseline="0" dirty="0" smtClean="0"/>
                      <a:t>0,1x </a:t>
                    </a:r>
                    <a:r>
                      <a:rPr lang="en-US" baseline="0" dirty="0"/>
                      <a:t>+ </a:t>
                    </a:r>
                    <a:r>
                      <a:rPr lang="en-US" baseline="0" dirty="0" smtClean="0"/>
                      <a:t>11,3</a:t>
                    </a:r>
                    <a:endParaRPr lang="en-US" dirty="0"/>
                  </a:p>
                </c:rich>
              </c:tx>
              <c:numFmt formatCode="General" sourceLinked="0"/>
            </c:trendlineLbl>
          </c:trendline>
          <c:xVal>
            <c:numRef>
              <c:f>'dep pub sant per capita'!$B$38:$M$38</c:f>
              <c:numCache>
                <c:formatCode>0.0</c:formatCode>
                <c:ptCount val="12"/>
                <c:pt idx="0">
                  <c:v>65.024571662509658</c:v>
                </c:pt>
                <c:pt idx="1">
                  <c:v>82.313683033943505</c:v>
                </c:pt>
                <c:pt idx="2">
                  <c:v>73.665782506893819</c:v>
                </c:pt>
                <c:pt idx="3">
                  <c:v>73.237525769683799</c:v>
                </c:pt>
                <c:pt idx="4">
                  <c:v>75.724980695254033</c:v>
                </c:pt>
                <c:pt idx="5">
                  <c:v>81.033459444314587</c:v>
                </c:pt>
                <c:pt idx="6">
                  <c:v>73.080298777488096</c:v>
                </c:pt>
                <c:pt idx="7">
                  <c:v>74.002947185322014</c:v>
                </c:pt>
                <c:pt idx="8">
                  <c:v>77.484823786920543</c:v>
                </c:pt>
                <c:pt idx="9">
                  <c:v>79.580395612916959</c:v>
                </c:pt>
                <c:pt idx="10">
                  <c:v>80.618323809679353</c:v>
                </c:pt>
                <c:pt idx="11">
                  <c:v>81.338108579244519</c:v>
                </c:pt>
              </c:numCache>
            </c:numRef>
          </c:xVal>
          <c:yVal>
            <c:numRef>
              <c:f>'dep pub sant per capita'!$B$40:$M$40</c:f>
              <c:numCache>
                <c:formatCode>0.0</c:formatCode>
                <c:ptCount val="12"/>
                <c:pt idx="0">
                  <c:v>14.716465049157815</c:v>
                </c:pt>
                <c:pt idx="1">
                  <c:v>10.863352080514392</c:v>
                </c:pt>
                <c:pt idx="2">
                  <c:v>12.124340607197091</c:v>
                </c:pt>
                <c:pt idx="3">
                  <c:v>10.217973744248475</c:v>
                </c:pt>
                <c:pt idx="4">
                  <c:v>17.067194506662986</c:v>
                </c:pt>
                <c:pt idx="5">
                  <c:v>20.039338053284091</c:v>
                </c:pt>
                <c:pt idx="6">
                  <c:v>12.688192366410668</c:v>
                </c:pt>
                <c:pt idx="7">
                  <c:v>11.956276867016076</c:v>
                </c:pt>
                <c:pt idx="8">
                  <c:v>13.966250899379352</c:v>
                </c:pt>
                <c:pt idx="9">
                  <c:v>13.598174511238565</c:v>
                </c:pt>
                <c:pt idx="10">
                  <c:v>13.839608173911246</c:v>
                </c:pt>
                <c:pt idx="11">
                  <c:v>14.866440438303353</c:v>
                </c:pt>
              </c:numCache>
            </c:numRef>
          </c:yVal>
        </c:ser>
        <c:axId val="111719936"/>
        <c:axId val="111721856"/>
      </c:scatterChart>
      <c:valAx>
        <c:axId val="111719936"/>
        <c:scaling>
          <c:orientation val="minMax"/>
          <c:min val="60"/>
        </c:scaling>
        <c:axPos val="b"/>
        <c:title>
          <c:tx>
            <c:rich>
              <a:bodyPr/>
              <a:lstStyle/>
              <a:p>
                <a:pPr>
                  <a:defRPr sz="1400" b="1" i="0" u="none" strike="noStrike" baseline="0">
                    <a:solidFill>
                      <a:schemeClr val="tx1"/>
                    </a:solidFill>
                    <a:latin typeface="Calibri"/>
                    <a:ea typeface="Calibri"/>
                    <a:cs typeface="Calibri"/>
                  </a:defRPr>
                </a:pPr>
                <a:r>
                  <a:rPr lang="fr-FR" sz="1400">
                    <a:solidFill>
                      <a:schemeClr val="tx1"/>
                    </a:solidFill>
                  </a:rPr>
                  <a:t>Dépense totale en santé / habitant ($ PPA constant 2000)</a:t>
                </a:r>
              </a:p>
            </c:rich>
          </c:tx>
          <c:layout/>
        </c:title>
        <c:numFmt formatCode="0" sourceLinked="0"/>
        <c:tickLblPos val="nextTo"/>
        <c:txPr>
          <a:bodyPr rot="0" vert="horz"/>
          <a:lstStyle/>
          <a:p>
            <a:pPr>
              <a:defRPr sz="1600" b="0" i="0" u="none" strike="noStrike" baseline="0">
                <a:solidFill>
                  <a:schemeClr val="tx1"/>
                </a:solidFill>
                <a:latin typeface="Calibri"/>
                <a:ea typeface="Calibri"/>
                <a:cs typeface="Calibri"/>
              </a:defRPr>
            </a:pPr>
            <a:endParaRPr lang="fr-FR"/>
          </a:p>
        </c:txPr>
        <c:crossAx val="111721856"/>
        <c:crosses val="autoZero"/>
        <c:crossBetween val="midCat"/>
      </c:valAx>
      <c:valAx>
        <c:axId val="111721856"/>
        <c:scaling>
          <c:orientation val="minMax"/>
        </c:scaling>
        <c:axPos val="l"/>
        <c:title>
          <c:tx>
            <c:rich>
              <a:bodyPr rot="-5400000" vert="horz"/>
              <a:lstStyle/>
              <a:p>
                <a:pPr algn="ctr">
                  <a:defRPr sz="1400" b="1" i="0" u="none" strike="noStrike" baseline="0">
                    <a:solidFill>
                      <a:schemeClr val="tx1"/>
                    </a:solidFill>
                    <a:latin typeface="Calibri"/>
                    <a:ea typeface="Calibri"/>
                    <a:cs typeface="Calibri"/>
                  </a:defRPr>
                </a:pPr>
                <a:r>
                  <a:rPr lang="fr-FR" sz="1400" dirty="0" smtClean="0">
                    <a:solidFill>
                      <a:schemeClr val="tx1"/>
                    </a:solidFill>
                  </a:rPr>
                  <a:t>($ </a:t>
                </a:r>
                <a:r>
                  <a:rPr lang="fr-FR" sz="1400" dirty="0">
                    <a:solidFill>
                      <a:schemeClr val="tx1"/>
                    </a:solidFill>
                  </a:rPr>
                  <a:t>PPA constant </a:t>
                </a:r>
                <a:r>
                  <a:rPr lang="fr-FR" sz="1400" dirty="0" smtClean="0">
                    <a:solidFill>
                      <a:schemeClr val="tx1"/>
                    </a:solidFill>
                  </a:rPr>
                  <a:t>2000)</a:t>
                </a:r>
                <a:endParaRPr lang="fr-FR" sz="1400" dirty="0">
                  <a:solidFill>
                    <a:schemeClr val="tx1"/>
                  </a:solidFill>
                </a:endParaRPr>
              </a:p>
            </c:rich>
          </c:tx>
          <c:layout>
            <c:manualLayout>
              <c:xMode val="edge"/>
              <c:yMode val="edge"/>
              <c:x val="4.4899728443035636E-2"/>
              <c:y val="3.0836430786713755E-3"/>
            </c:manualLayout>
          </c:layout>
        </c:title>
        <c:numFmt formatCode="0" sourceLinked="0"/>
        <c:tickLblPos val="nextTo"/>
        <c:txPr>
          <a:bodyPr rot="0" vert="horz"/>
          <a:lstStyle/>
          <a:p>
            <a:pPr>
              <a:defRPr sz="1600" b="0" i="0" u="none" strike="noStrike" baseline="0">
                <a:solidFill>
                  <a:schemeClr val="tx1"/>
                </a:solidFill>
                <a:latin typeface="Calibri"/>
                <a:ea typeface="Calibri"/>
                <a:cs typeface="Calibri"/>
              </a:defRPr>
            </a:pPr>
            <a:endParaRPr lang="fr-FR"/>
          </a:p>
        </c:txPr>
        <c:crossAx val="111719936"/>
        <c:crossesAt val="60"/>
        <c:crossBetween val="midCat"/>
      </c:valAx>
    </c:plotArea>
    <c:legend>
      <c:legendPos val="r"/>
      <c:legendEntry>
        <c:idx val="0"/>
        <c:txPr>
          <a:bodyPr/>
          <a:lstStyle/>
          <a:p>
            <a:pPr>
              <a:defRPr sz="1600" b="0" i="0" u="none" strike="noStrike" baseline="0">
                <a:solidFill>
                  <a:srgbClr val="FFFF00"/>
                </a:solidFill>
                <a:latin typeface="Calibri"/>
                <a:ea typeface="Calibri"/>
                <a:cs typeface="Calibri"/>
              </a:defRPr>
            </a:pPr>
            <a:endParaRPr lang="fr-FR"/>
          </a:p>
        </c:txPr>
      </c:legendEntry>
      <c:legendEntry>
        <c:idx val="1"/>
        <c:txPr>
          <a:bodyPr/>
          <a:lstStyle/>
          <a:p>
            <a:pPr>
              <a:defRPr sz="1600" b="0" i="0" u="none" strike="noStrike" baseline="0">
                <a:solidFill>
                  <a:schemeClr val="accent6">
                    <a:lumMod val="75000"/>
                  </a:schemeClr>
                </a:solidFill>
                <a:latin typeface="Calibri"/>
                <a:ea typeface="Calibri"/>
                <a:cs typeface="Calibri"/>
              </a:defRPr>
            </a:pPr>
            <a:endParaRPr lang="fr-FR"/>
          </a:p>
        </c:txPr>
      </c:legendEntry>
      <c:legendEntry>
        <c:idx val="2"/>
        <c:delete val="1"/>
      </c:legendEntry>
      <c:legendEntry>
        <c:idx val="3"/>
        <c:delete val="1"/>
      </c:legendEntry>
      <c:legendEntry>
        <c:idx val="4"/>
        <c:delete val="1"/>
      </c:legendEntry>
      <c:layout>
        <c:manualLayout>
          <c:xMode val="edge"/>
          <c:yMode val="edge"/>
          <c:x val="0.70626364886207349"/>
          <c:y val="0.26877179541746482"/>
          <c:w val="0.28260990103509787"/>
          <c:h val="0.35795190466056631"/>
        </c:manualLayout>
      </c:layout>
      <c:txPr>
        <a:bodyPr/>
        <a:lstStyle/>
        <a:p>
          <a:pPr>
            <a:defRPr sz="920" b="0" i="0" u="none" strike="noStrike" baseline="0">
              <a:solidFill>
                <a:srgbClr val="000000"/>
              </a:solidFill>
              <a:latin typeface="Calibri"/>
              <a:ea typeface="Calibri"/>
              <a:cs typeface="Calibri"/>
            </a:defRPr>
          </a:pPr>
          <a:endParaRPr lang="fr-FR"/>
        </a:p>
      </c:txPr>
    </c:legend>
    <c:plotVisOnly val="1"/>
    <c:dispBlanksAs val="gap"/>
  </c:chart>
  <c:txPr>
    <a:bodyPr/>
    <a:lstStyle/>
    <a:p>
      <a:pPr>
        <a:defRPr sz="1000" b="0" i="0" u="none" strike="noStrike" baseline="0">
          <a:solidFill>
            <a:srgbClr val="000000"/>
          </a:solidFill>
          <a:latin typeface="Calibri"/>
          <a:ea typeface="Calibri"/>
          <a:cs typeface="Calibri"/>
        </a:defRPr>
      </a:pPr>
      <a:endParaRPr lang="fr-FR"/>
    </a:p>
  </c:txPr>
  <c:externalData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fr-FR"/>
  <c:style val="1"/>
  <c:clrMapOvr bg1="dk1" tx1="lt1" bg2="dk2" tx2="lt2" accent1="accent1" accent2="accent2" accent3="accent3" accent4="accent4" accent5="accent5" accent6="accent6" hlink="hlink" folHlink="folHlink"/>
  <c:chart>
    <c:autoTitleDeleted val="1"/>
    <c:plotArea>
      <c:layout/>
      <c:areaChart>
        <c:grouping val="standard"/>
        <c:ser>
          <c:idx val="0"/>
          <c:order val="0"/>
          <c:tx>
            <c:strRef>
              <c:f>'Evolution du finan ext sante'!$A$5</c:f>
              <c:strCache>
                <c:ptCount val="1"/>
                <c:pt idx="0">
                  <c:v>Ressources externes en santé en % de la dépense totale en santé</c:v>
                </c:pt>
              </c:strCache>
            </c:strRef>
          </c:tx>
          <c:spPr>
            <a:solidFill>
              <a:srgbClr val="FFFF00"/>
            </a:solidFill>
          </c:spPr>
          <c:cat>
            <c:numRef>
              <c:f>'Evolution du finan ext sante'!$B$3:$O$3</c:f>
              <c:numCache>
                <c:formatCode>General</c:formatCode>
                <c:ptCount val="14"/>
                <c:pt idx="0">
                  <c:v>1995</c:v>
                </c:pt>
                <c:pt idx="1">
                  <c:v>1996</c:v>
                </c:pt>
                <c:pt idx="2">
                  <c:v>1997</c:v>
                </c:pt>
                <c:pt idx="3">
                  <c:v>1998</c:v>
                </c:pt>
                <c:pt idx="4">
                  <c:v>1999</c:v>
                </c:pt>
                <c:pt idx="5">
                  <c:v>2000</c:v>
                </c:pt>
                <c:pt idx="6">
                  <c:v>2001</c:v>
                </c:pt>
                <c:pt idx="7">
                  <c:v>2002</c:v>
                </c:pt>
                <c:pt idx="8">
                  <c:v>2003</c:v>
                </c:pt>
                <c:pt idx="9">
                  <c:v>2004</c:v>
                </c:pt>
                <c:pt idx="10">
                  <c:v>2005</c:v>
                </c:pt>
                <c:pt idx="11">
                  <c:v>2006</c:v>
                </c:pt>
                <c:pt idx="12">
                  <c:v>2007</c:v>
                </c:pt>
                <c:pt idx="13">
                  <c:v>2008</c:v>
                </c:pt>
              </c:numCache>
            </c:numRef>
          </c:cat>
          <c:val>
            <c:numRef>
              <c:f>'Evolution du finan ext sante'!$B$5:$O$5</c:f>
              <c:numCache>
                <c:formatCode>#,##0.0</c:formatCode>
                <c:ptCount val="14"/>
                <c:pt idx="0">
                  <c:v>4.5989317220597306</c:v>
                </c:pt>
                <c:pt idx="1">
                  <c:v>2.8157728339006374</c:v>
                </c:pt>
                <c:pt idx="2">
                  <c:v>3.08206378189228</c:v>
                </c:pt>
                <c:pt idx="3">
                  <c:v>3.3208213374597317</c:v>
                </c:pt>
                <c:pt idx="4">
                  <c:v>2.3444074901638881</c:v>
                </c:pt>
                <c:pt idx="5">
                  <c:v>4.1417853846958153</c:v>
                </c:pt>
                <c:pt idx="6">
                  <c:v>4.8784107491361555</c:v>
                </c:pt>
                <c:pt idx="7">
                  <c:v>5.8241463158460265</c:v>
                </c:pt>
                <c:pt idx="8">
                  <c:v>5.7322040016869096</c:v>
                </c:pt>
                <c:pt idx="9">
                  <c:v>5.5120702870952334</c:v>
                </c:pt>
                <c:pt idx="10">
                  <c:v>5.7599872922655688</c:v>
                </c:pt>
                <c:pt idx="11">
                  <c:v>5.8600399759111985</c:v>
                </c:pt>
                <c:pt idx="12">
                  <c:v>5.1522088191507045</c:v>
                </c:pt>
                <c:pt idx="13">
                  <c:v>4.9816033975914911</c:v>
                </c:pt>
              </c:numCache>
            </c:numRef>
          </c:val>
        </c:ser>
        <c:axId val="112289280"/>
        <c:axId val="112291200"/>
      </c:areaChart>
      <c:catAx>
        <c:axId val="112289280"/>
        <c:scaling>
          <c:orientation val="minMax"/>
        </c:scaling>
        <c:axPos val="b"/>
        <c:title>
          <c:tx>
            <c:rich>
              <a:bodyPr/>
              <a:lstStyle/>
              <a:p>
                <a:pPr>
                  <a:defRPr/>
                </a:pPr>
                <a:r>
                  <a:rPr lang="fr-FR"/>
                  <a:t>ANNEES</a:t>
                </a:r>
              </a:p>
            </c:rich>
          </c:tx>
          <c:layout/>
        </c:title>
        <c:numFmt formatCode="General" sourceLinked="1"/>
        <c:tickLblPos val="nextTo"/>
        <c:txPr>
          <a:bodyPr rot="0" vert="horz"/>
          <a:lstStyle/>
          <a:p>
            <a:pPr>
              <a:defRPr/>
            </a:pPr>
            <a:endParaRPr lang="fr-FR"/>
          </a:p>
        </c:txPr>
        <c:crossAx val="112291200"/>
        <c:crosses val="autoZero"/>
        <c:auto val="1"/>
        <c:lblAlgn val="ctr"/>
        <c:lblOffset val="100"/>
      </c:catAx>
      <c:valAx>
        <c:axId val="112291200"/>
        <c:scaling>
          <c:orientation val="minMax"/>
        </c:scaling>
        <c:axPos val="l"/>
        <c:title>
          <c:tx>
            <c:rich>
              <a:bodyPr/>
              <a:lstStyle/>
              <a:p>
                <a:pPr>
                  <a:defRPr/>
                </a:pPr>
                <a:r>
                  <a:rPr lang="fr-FR"/>
                  <a:t>%</a:t>
                </a:r>
              </a:p>
            </c:rich>
          </c:tx>
          <c:layout/>
        </c:title>
        <c:numFmt formatCode="#,##0.0" sourceLinked="1"/>
        <c:tickLblPos val="nextTo"/>
        <c:txPr>
          <a:bodyPr rot="0" vert="horz"/>
          <a:lstStyle/>
          <a:p>
            <a:pPr>
              <a:defRPr/>
            </a:pPr>
            <a:endParaRPr lang="fr-FR"/>
          </a:p>
        </c:txPr>
        <c:crossAx val="112289280"/>
        <c:crosses val="autoZero"/>
        <c:crossBetween val="midCat"/>
      </c:valAx>
    </c:plotArea>
    <c:plotVisOnly val="1"/>
    <c:dispBlanksAs val="zero"/>
  </c:chart>
  <c:txPr>
    <a:bodyPr/>
    <a:lstStyle/>
    <a:p>
      <a:pPr>
        <a:defRPr sz="1400" b="0" i="0" u="none" strike="noStrike" baseline="0">
          <a:solidFill>
            <a:schemeClr val="tx1"/>
          </a:solidFill>
          <a:latin typeface="Calibri"/>
          <a:ea typeface="Calibri"/>
          <a:cs typeface="Calibri"/>
        </a:defRPr>
      </a:pPr>
      <a:endParaRPr lang="fr-FR"/>
    </a:p>
  </c:txPr>
  <c:externalData r:id="rId2"/>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B493490-7E21-4596-B5E1-0C449C7E42E6}" type="datetimeFigureOut">
              <a:rPr lang="fr-FR"/>
              <a:pPr>
                <a:defRPr/>
              </a:pPr>
              <a:t>15/03/2011</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FB6E40C-3349-449B-ADBF-C3A6813EBEBD}" type="slidenum">
              <a:rPr lang="fr-FR"/>
              <a:pPr>
                <a:defRPr/>
              </a:pPr>
              <a:t>‹N°›</a:t>
            </a:fld>
            <a:endParaRPr lang="fr-FR"/>
          </a:p>
        </p:txBody>
      </p:sp>
    </p:spTree>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9BB6C02-EDB4-4E25-9577-07C54FF49159}" type="datetimeFigureOut">
              <a:rPr lang="fr-FR"/>
              <a:pPr>
                <a:defRPr/>
              </a:pPr>
              <a:t>15/03/2011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D4E365C-094B-4B12-9078-862E9D551D52}" type="slidenum">
              <a:rPr lang="fr-FR"/>
              <a:pPr>
                <a:defRPr/>
              </a:pPr>
              <a:t>‹N°›</a:t>
            </a:fld>
            <a:endParaRPr lang="fr-FR"/>
          </a:p>
        </p:txBody>
      </p:sp>
    </p:spTree>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072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3277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B35AE3-66CD-4B32-B703-171289354587}" type="slidenum">
              <a:rPr lang="fr-FR" smtClean="0"/>
              <a:pPr fontAlgn="base">
                <a:spcBef>
                  <a:spcPct val="0"/>
                </a:spcBef>
                <a:spcAft>
                  <a:spcPct val="0"/>
                </a:spcAft>
                <a:defRPr/>
              </a:pPr>
              <a:t>1</a:t>
            </a:fld>
            <a:endParaRPr lang="fr-FR" smtClean="0"/>
          </a:p>
        </p:txBody>
      </p:sp>
      <p:sp>
        <p:nvSpPr>
          <p:cNvPr id="32773" name="Espace réservé de l'en-tête 4"/>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174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fr-FR" dirty="0" smtClean="0"/>
              <a:t>Les dépenses de santé par habitant durant la période 1995 à 2008 n’ont pas évolué de la </a:t>
            </a:r>
            <a:r>
              <a:rPr lang="fr-FR" dirty="0" err="1" smtClean="0"/>
              <a:t>meme</a:t>
            </a:r>
            <a:r>
              <a:rPr lang="fr-FR" dirty="0" smtClean="0"/>
              <a:t> la richesse du pays. </a:t>
            </a:r>
            <a:endParaRPr lang="fr-FR" sz="1200" b="1" dirty="0" smtClean="0">
              <a:solidFill>
                <a:srgbClr val="FFFF00"/>
              </a:solidFill>
            </a:endParaRPr>
          </a:p>
          <a:p>
            <a:pPr eaLnBrk="1" hangingPunct="1">
              <a:spcBef>
                <a:spcPct val="0"/>
              </a:spcBef>
            </a:pPr>
            <a:endParaRPr lang="fr-FR" dirty="0" smtClean="0"/>
          </a:p>
          <a:p>
            <a:pPr eaLnBrk="1" hangingPunct="1">
              <a:spcBef>
                <a:spcPct val="0"/>
              </a:spcBef>
            </a:pPr>
            <a:endParaRPr lang="fr-FR" dirty="0" smtClean="0"/>
          </a:p>
        </p:txBody>
      </p:sp>
      <p:sp>
        <p:nvSpPr>
          <p:cNvPr id="33796"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3797"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D1AE42-F31E-4DC7-9A83-49CCECCCB4FA}" type="slidenum">
              <a:rPr lang="fr-FR" smtClean="0"/>
              <a:pPr fontAlgn="base">
                <a:spcBef>
                  <a:spcPct val="0"/>
                </a:spcBef>
                <a:spcAft>
                  <a:spcPct val="0"/>
                </a:spcAft>
                <a:defRPr/>
              </a:pPr>
              <a:t>11</a:t>
            </a:fld>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27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34820"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4821"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0C42F2-BEB9-4058-8914-1ADCD5D2F462}" type="slidenum">
              <a:rPr lang="fr-FR" smtClean="0"/>
              <a:pPr fontAlgn="base">
                <a:spcBef>
                  <a:spcPct val="0"/>
                </a:spcBef>
                <a:spcAft>
                  <a:spcPct val="0"/>
                </a:spcAft>
                <a:defRPr/>
              </a:pPr>
              <a:t>12</a:t>
            </a:fld>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37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Les dépenses de santé sont en majorité des dépenses privées. Ces dépenses privées variaient entre 75 – 87 % de 1995 à 2001. A partir de 2002, elle se situe autour de 83% chaque année. </a:t>
            </a:r>
          </a:p>
          <a:p>
            <a:pPr eaLnBrk="1" hangingPunct="1">
              <a:spcBef>
                <a:spcPct val="0"/>
              </a:spcBef>
            </a:pPr>
            <a:r>
              <a:rPr lang="fr-FR" smtClean="0"/>
              <a:t>Durant la période 1995 – 2008, la part des dépenses publiques de santé par rapport aux dépenses totales de santé sont restées inférieures à 25% quel que soit l’année.</a:t>
            </a:r>
          </a:p>
          <a:p>
            <a:pPr eaLnBrk="1" hangingPunct="1">
              <a:spcBef>
                <a:spcPct val="0"/>
              </a:spcBef>
            </a:pPr>
            <a:endParaRPr lang="fr-FR" smtClean="0"/>
          </a:p>
        </p:txBody>
      </p:sp>
      <p:sp>
        <p:nvSpPr>
          <p:cNvPr id="35844"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5845"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D744CC9-FB21-4D50-83E1-7464E686A8D8}" type="slidenum">
              <a:rPr lang="fr-FR" smtClean="0"/>
              <a:pPr fontAlgn="base">
                <a:spcBef>
                  <a:spcPct val="0"/>
                </a:spcBef>
                <a:spcAft>
                  <a:spcPct val="0"/>
                </a:spcAft>
                <a:defRPr/>
              </a:pPr>
              <a:t>14</a:t>
            </a:fld>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48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marL="0" lvl="1" eaLnBrk="1" hangingPunct="1">
              <a:spcBef>
                <a:spcPct val="0"/>
              </a:spcBef>
            </a:pPr>
            <a:r>
              <a:rPr lang="en-GB" sz="2600" smtClean="0"/>
              <a:t>Low absorption capacity of the resources (mainly external): consumption rate ≈ 60% 2004 - 2006</a:t>
            </a:r>
          </a:p>
          <a:p>
            <a:pPr eaLnBrk="1" hangingPunct="1">
              <a:spcBef>
                <a:spcPct val="0"/>
              </a:spcBef>
            </a:pPr>
            <a:endParaRPr lang="fr-FR" smtClean="0"/>
          </a:p>
        </p:txBody>
      </p:sp>
      <p:sp>
        <p:nvSpPr>
          <p:cNvPr id="36868"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6869"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774027-A7FA-46B3-AC0C-5871CE63E627}" type="slidenum">
              <a:rPr lang="fr-FR" smtClean="0"/>
              <a:pPr fontAlgn="base">
                <a:spcBef>
                  <a:spcPct val="0"/>
                </a:spcBef>
                <a:spcAft>
                  <a:spcPct val="0"/>
                </a:spcAft>
                <a:defRPr/>
              </a:pPr>
              <a:t>15</a:t>
            </a:fld>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5843"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Les dépenses de santé sont en majorité des dépenses privées. Ces dépenses privées variaient entre 75 – 87 % de 1995 à 2001. A partir de 2002, elle se situe autour de 83% chaque année. </a:t>
            </a:r>
          </a:p>
          <a:p>
            <a:pPr eaLnBrk="1" hangingPunct="1">
              <a:spcBef>
                <a:spcPct val="0"/>
              </a:spcBef>
            </a:pPr>
            <a:r>
              <a:rPr lang="fr-FR" smtClean="0"/>
              <a:t>Durant la période 1995 – 2008, la part des dépenses publiques de santé par rapport aux dépenses totales de santé sont restées inférieures à 25% quel que soit l’année.</a:t>
            </a:r>
          </a:p>
          <a:p>
            <a:pPr eaLnBrk="1" hangingPunct="1">
              <a:spcBef>
                <a:spcPct val="0"/>
              </a:spcBef>
            </a:pPr>
            <a:endParaRPr lang="fr-FR" smtClean="0"/>
          </a:p>
        </p:txBody>
      </p:sp>
      <p:sp>
        <p:nvSpPr>
          <p:cNvPr id="37892"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7893"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16CD9-DAC8-4DAF-BFE3-4F4EF1157AC0}" type="slidenum">
              <a:rPr lang="fr-FR" smtClean="0"/>
              <a:pPr fontAlgn="base">
                <a:spcBef>
                  <a:spcPct val="0"/>
                </a:spcBef>
                <a:spcAft>
                  <a:spcPct val="0"/>
                </a:spcAft>
                <a:defRPr/>
              </a:pPr>
              <a:t>16</a:t>
            </a:fld>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6867"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fr-FR" smtClean="0"/>
              <a:t>40% de la population vit en dessous du seuil de pauvreté (INS, 2007)</a:t>
            </a:r>
            <a:endParaRPr lang="en-GB" smtClean="0"/>
          </a:p>
          <a:p>
            <a:pPr lvl="2" eaLnBrk="1" hangingPunct="1">
              <a:spcBef>
                <a:spcPct val="0"/>
              </a:spcBef>
            </a:pPr>
            <a:r>
              <a:rPr lang="en-GB" smtClean="0"/>
              <a:t>OOP as % of private health expenditure is ≥ 94% since 2000 </a:t>
            </a:r>
            <a:r>
              <a:rPr lang="en-GB" sz="2000" smtClean="0"/>
              <a:t>(SSA ≈ 49% with a light downward trend over the years; WHO 2010)</a:t>
            </a:r>
          </a:p>
          <a:p>
            <a:pPr lvl="2" eaLnBrk="1" hangingPunct="1">
              <a:spcBef>
                <a:spcPct val="0"/>
              </a:spcBef>
            </a:pPr>
            <a:r>
              <a:rPr lang="en-GB" sz="2000" smtClean="0"/>
              <a:t>In Africa, OOP is used to cover only 6,9% of the recurring costs in health systems; Feuerstein 1997</a:t>
            </a:r>
          </a:p>
          <a:p>
            <a:pPr lvl="2" eaLnBrk="1" hangingPunct="1">
              <a:spcBef>
                <a:spcPct val="0"/>
              </a:spcBef>
            </a:pPr>
            <a:endParaRPr lang="en-GB" sz="2000" smtClean="0"/>
          </a:p>
          <a:p>
            <a:pPr lvl="2" eaLnBrk="1" hangingPunct="1">
              <a:spcBef>
                <a:spcPct val="0"/>
              </a:spcBef>
            </a:pPr>
            <a:r>
              <a:rPr lang="fr-FR" smtClean="0">
                <a:latin typeface="Arial" charset="0"/>
                <a:cs typeface="Arial" charset="0"/>
              </a:rPr>
              <a:t>Les paiements directs  conduisent à l’exclusion des pauvres et des vulnérables du fait de l’élasticité de la demande au prix</a:t>
            </a:r>
            <a:r>
              <a:rPr lang="en-US" sz="1100" smtClean="0">
                <a:latin typeface="Arial" charset="0"/>
                <a:cs typeface="Arial" charset="0"/>
              </a:rPr>
              <a:t> </a:t>
            </a:r>
            <a:r>
              <a:rPr lang="en-US" smtClean="0">
                <a:latin typeface="Arial" charset="0"/>
                <a:cs typeface="Arial" charset="0"/>
              </a:rPr>
              <a:t>(</a:t>
            </a:r>
            <a:r>
              <a:rPr lang="en-US" i="1" smtClean="0">
                <a:latin typeface="Arial" charset="0"/>
                <a:cs typeface="Arial" charset="0"/>
              </a:rPr>
              <a:t>Greiner 2001)</a:t>
            </a:r>
            <a:r>
              <a:rPr lang="fr-FR" smtClean="0">
                <a:latin typeface="Arial" charset="0"/>
                <a:cs typeface="Arial" charset="0"/>
              </a:rPr>
              <a:t>. Ils représentent un obstacle majeur à l’accès aux soins et a des effets négatifs, particulièrement sur l’équité parce qu’il s’agit du mode le plus régressif du financement de santé (</a:t>
            </a:r>
            <a:r>
              <a:rPr lang="fr-FR" i="1" smtClean="0">
                <a:latin typeface="Arial" charset="0"/>
                <a:cs typeface="Arial" charset="0"/>
              </a:rPr>
              <a:t>Russell &amp; Gilson 1997, Whitehead &amp; Dahlgren 2006</a:t>
            </a:r>
            <a:endParaRPr lang="fr-FR" smtClean="0"/>
          </a:p>
        </p:txBody>
      </p:sp>
      <p:sp>
        <p:nvSpPr>
          <p:cNvPr id="38916"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8917"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FBA1D3-33AB-4985-98F5-5C79787542F4}" type="slidenum">
              <a:rPr lang="fr-FR" smtClean="0"/>
              <a:pPr fontAlgn="base">
                <a:spcBef>
                  <a:spcPct val="0"/>
                </a:spcBef>
                <a:spcAft>
                  <a:spcPct val="0"/>
                </a:spcAft>
                <a:defRPr/>
              </a:pPr>
              <a:t>17</a:t>
            </a:fld>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789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smtClean="0"/>
              <a:t>L’augmentation des dépenses privées et des dépenses publiques de santé par habitant évolue différemment. Chaque dollar de plus dépensé en santé pour un habitant résulte 9 fois plus de l’augmentation des dépenses privées que des dépenses publiques (0,9/0,1).</a:t>
            </a:r>
          </a:p>
        </p:txBody>
      </p:sp>
      <p:sp>
        <p:nvSpPr>
          <p:cNvPr id="39940"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39941"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582EDBC-B7C4-45F7-B956-DB08E356AA22}" type="slidenum">
              <a:rPr lang="fr-FR" smtClean="0"/>
              <a:pPr fontAlgn="base">
                <a:spcBef>
                  <a:spcPct val="0"/>
                </a:spcBef>
                <a:spcAft>
                  <a:spcPct val="0"/>
                </a:spcAft>
                <a:defRPr/>
              </a:pPr>
              <a:t>18</a:t>
            </a:fld>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389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40964" name="Espace réservé de l'en-tête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fr-FR" smtClean="0"/>
          </a:p>
        </p:txBody>
      </p:sp>
      <p:sp>
        <p:nvSpPr>
          <p:cNvPr id="40965" name="Espace réservé du numéro de diapositive 4"/>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B8D075-DB1A-4198-8DCF-685FC84F5FC8}" type="slidenum">
              <a:rPr lang="fr-FR" smtClean="0"/>
              <a:pPr fontAlgn="base">
                <a:spcBef>
                  <a:spcPct val="0"/>
                </a:spcBef>
                <a:spcAft>
                  <a:spcPct val="0"/>
                </a:spcAft>
                <a:defRPr/>
              </a:pPr>
              <a:t>19</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fr-FR" smtClean="0"/>
              <a:t>Cliquez pour modifier le style du titre</a:t>
            </a:r>
            <a:endParaRPr lang="en-US"/>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13"/>
          <p:cNvSpPr>
            <a:spLocks noGrp="1"/>
          </p:cNvSpPr>
          <p:nvPr>
            <p:ph type="dt" sz="half" idx="10"/>
          </p:nvPr>
        </p:nvSpPr>
        <p:spPr/>
        <p:txBody>
          <a:bodyPr/>
          <a:lstStyle>
            <a:lvl1pPr>
              <a:defRPr/>
            </a:lvl1pPr>
          </a:lstStyle>
          <a:p>
            <a:pPr>
              <a:defRPr/>
            </a:pPr>
            <a:fld id="{7AE60ED7-2348-4F82-9916-853979FAC2B8}" type="datetimeFigureOut">
              <a:rPr lang="fr-FR"/>
              <a:pPr>
                <a:defRPr/>
              </a:pPr>
              <a:t>15/03/2011</a:t>
            </a:fld>
            <a:endParaRPr lang="fr-FR"/>
          </a:p>
        </p:txBody>
      </p:sp>
      <p:sp>
        <p:nvSpPr>
          <p:cNvPr id="5" name="Espace réservé du pied de page 2"/>
          <p:cNvSpPr>
            <a:spLocks noGrp="1"/>
          </p:cNvSpPr>
          <p:nvPr>
            <p:ph type="ftr" sz="quarter" idx="11"/>
          </p:nvPr>
        </p:nvSpPr>
        <p:spPr/>
        <p:txBody>
          <a:bodyPr/>
          <a:lstStyle>
            <a:lvl1pPr>
              <a:defRPr/>
            </a:lvl1pPr>
          </a:lstStyle>
          <a:p>
            <a:pPr>
              <a:defRPr/>
            </a:pPr>
            <a:endParaRPr lang="fr-FR"/>
          </a:p>
        </p:txBody>
      </p:sp>
      <p:sp>
        <p:nvSpPr>
          <p:cNvPr id="6" name="Espace réservé du numéro de diapositive 22"/>
          <p:cNvSpPr>
            <a:spLocks noGrp="1"/>
          </p:cNvSpPr>
          <p:nvPr>
            <p:ph type="sldNum" sz="quarter" idx="12"/>
          </p:nvPr>
        </p:nvSpPr>
        <p:spPr/>
        <p:txBody>
          <a:bodyPr/>
          <a:lstStyle>
            <a:lvl1pPr>
              <a:defRPr/>
            </a:lvl1pPr>
          </a:lstStyle>
          <a:p>
            <a:pPr>
              <a:defRPr/>
            </a:pPr>
            <a:fld id="{803ED73E-534B-4E82-BC5F-AA6943360ED4}"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26407814-9726-42CC-BA01-E85736603512}" type="datetimeFigureOut">
              <a:rPr lang="fr-FR"/>
              <a:pPr>
                <a:defRPr/>
              </a:pPr>
              <a:t>15/03/2011</a:t>
            </a:fld>
            <a:endParaRPr lang="fr-FR"/>
          </a:p>
        </p:txBody>
      </p:sp>
      <p:sp>
        <p:nvSpPr>
          <p:cNvPr id="5" name="Espace réservé du pied de page 2"/>
          <p:cNvSpPr>
            <a:spLocks noGrp="1"/>
          </p:cNvSpPr>
          <p:nvPr>
            <p:ph type="ftr" sz="quarter" idx="11"/>
          </p:nvPr>
        </p:nvSpPr>
        <p:spPr/>
        <p:txBody>
          <a:bodyPr/>
          <a:lstStyle>
            <a:lvl1pPr>
              <a:defRPr/>
            </a:lvl1pPr>
          </a:lstStyle>
          <a:p>
            <a:pPr>
              <a:defRPr/>
            </a:pPr>
            <a:endParaRPr lang="fr-FR"/>
          </a:p>
        </p:txBody>
      </p:sp>
      <p:sp>
        <p:nvSpPr>
          <p:cNvPr id="6" name="Espace réservé du numéro de diapositive 22"/>
          <p:cNvSpPr>
            <a:spLocks noGrp="1"/>
          </p:cNvSpPr>
          <p:nvPr>
            <p:ph type="sldNum" sz="quarter" idx="12"/>
          </p:nvPr>
        </p:nvSpPr>
        <p:spPr/>
        <p:txBody>
          <a:bodyPr/>
          <a:lstStyle>
            <a:lvl1pPr>
              <a:defRPr/>
            </a:lvl1pPr>
          </a:lstStyle>
          <a:p>
            <a:pPr>
              <a:defRPr/>
            </a:pPr>
            <a:fld id="{436A02B3-B737-44B9-A15E-17B3773F3AA7}"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E98C8AD7-EB89-4CE5-923B-F98A70737FC0}" type="datetimeFigureOut">
              <a:rPr lang="fr-FR"/>
              <a:pPr>
                <a:defRPr/>
              </a:pPr>
              <a:t>15/03/2011</a:t>
            </a:fld>
            <a:endParaRPr lang="fr-FR"/>
          </a:p>
        </p:txBody>
      </p:sp>
      <p:sp>
        <p:nvSpPr>
          <p:cNvPr id="5" name="Espace réservé du pied de page 2"/>
          <p:cNvSpPr>
            <a:spLocks noGrp="1"/>
          </p:cNvSpPr>
          <p:nvPr>
            <p:ph type="ftr" sz="quarter" idx="11"/>
          </p:nvPr>
        </p:nvSpPr>
        <p:spPr/>
        <p:txBody>
          <a:bodyPr/>
          <a:lstStyle>
            <a:lvl1pPr>
              <a:defRPr/>
            </a:lvl1pPr>
          </a:lstStyle>
          <a:p>
            <a:pPr>
              <a:defRPr/>
            </a:pPr>
            <a:endParaRPr lang="fr-FR"/>
          </a:p>
        </p:txBody>
      </p:sp>
      <p:sp>
        <p:nvSpPr>
          <p:cNvPr id="6" name="Espace réservé du numéro de diapositive 22"/>
          <p:cNvSpPr>
            <a:spLocks noGrp="1"/>
          </p:cNvSpPr>
          <p:nvPr>
            <p:ph type="sldNum" sz="quarter" idx="12"/>
          </p:nvPr>
        </p:nvSpPr>
        <p:spPr/>
        <p:txBody>
          <a:bodyPr/>
          <a:lstStyle>
            <a:lvl1pPr>
              <a:defRPr/>
            </a:lvl1pPr>
          </a:lstStyle>
          <a:p>
            <a:pPr>
              <a:defRPr/>
            </a:pPr>
            <a:fld id="{0FCFB56C-7EDC-4656-88AA-1B1878692704}"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13"/>
          <p:cNvSpPr>
            <a:spLocks noGrp="1"/>
          </p:cNvSpPr>
          <p:nvPr>
            <p:ph type="dt" sz="half" idx="10"/>
          </p:nvPr>
        </p:nvSpPr>
        <p:spPr/>
        <p:txBody>
          <a:bodyPr/>
          <a:lstStyle>
            <a:lvl1pPr>
              <a:defRPr/>
            </a:lvl1pPr>
          </a:lstStyle>
          <a:p>
            <a:pPr>
              <a:defRPr/>
            </a:pPr>
            <a:fld id="{9A51670C-2A50-4583-AAD2-8FE210418168}" type="datetimeFigureOut">
              <a:rPr lang="fr-FR"/>
              <a:pPr>
                <a:defRPr/>
              </a:pPr>
              <a:t>15/03/2011</a:t>
            </a:fld>
            <a:endParaRPr lang="fr-FR"/>
          </a:p>
        </p:txBody>
      </p:sp>
      <p:sp>
        <p:nvSpPr>
          <p:cNvPr id="5" name="Espace réservé du pied de page 2"/>
          <p:cNvSpPr>
            <a:spLocks noGrp="1"/>
          </p:cNvSpPr>
          <p:nvPr>
            <p:ph type="ftr" sz="quarter" idx="11"/>
          </p:nvPr>
        </p:nvSpPr>
        <p:spPr/>
        <p:txBody>
          <a:bodyPr/>
          <a:lstStyle>
            <a:lvl1pPr>
              <a:defRPr/>
            </a:lvl1pPr>
          </a:lstStyle>
          <a:p>
            <a:pPr>
              <a:defRPr/>
            </a:pPr>
            <a:endParaRPr lang="fr-FR"/>
          </a:p>
        </p:txBody>
      </p:sp>
      <p:sp>
        <p:nvSpPr>
          <p:cNvPr id="6" name="Espace réservé du numéro de diapositive 22"/>
          <p:cNvSpPr>
            <a:spLocks noGrp="1"/>
          </p:cNvSpPr>
          <p:nvPr>
            <p:ph type="sldNum" sz="quarter" idx="12"/>
          </p:nvPr>
        </p:nvSpPr>
        <p:spPr/>
        <p:txBody>
          <a:bodyPr/>
          <a:lstStyle>
            <a:lvl1pPr>
              <a:defRPr/>
            </a:lvl1pPr>
          </a:lstStyle>
          <a:p>
            <a:pPr>
              <a:defRPr/>
            </a:pPr>
            <a:fld id="{87670DED-4AA2-402B-A31E-5837DD345B07}"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8A1050DC-034B-4C9F-857D-1CC6DE554164}" type="datetimeFigureOut">
              <a:rPr lang="fr-FR"/>
              <a:pPr>
                <a:defRPr/>
              </a:pPr>
              <a:t>15/03/2011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9F52EC89-5E45-4B3C-B2D5-6DBFD2E53BB8}"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0B8D0DD6-6BF8-4EFF-9ED2-375079FC5E9B}" type="datetimeFigureOut">
              <a:rPr lang="fr-FR"/>
              <a:pPr>
                <a:defRPr/>
              </a:pPr>
              <a:t>15/03/2011</a:t>
            </a:fld>
            <a:endParaRPr lang="fr-FR"/>
          </a:p>
        </p:txBody>
      </p:sp>
      <p:sp>
        <p:nvSpPr>
          <p:cNvPr id="6" name="Espace réservé du pied de page 2"/>
          <p:cNvSpPr>
            <a:spLocks noGrp="1"/>
          </p:cNvSpPr>
          <p:nvPr>
            <p:ph type="ftr" sz="quarter" idx="11"/>
          </p:nvPr>
        </p:nvSpPr>
        <p:spPr/>
        <p:txBody>
          <a:bodyPr/>
          <a:lstStyle>
            <a:lvl1pPr>
              <a:defRPr/>
            </a:lvl1pPr>
          </a:lstStyle>
          <a:p>
            <a:pPr>
              <a:defRPr/>
            </a:pPr>
            <a:endParaRPr lang="fr-FR"/>
          </a:p>
        </p:txBody>
      </p:sp>
      <p:sp>
        <p:nvSpPr>
          <p:cNvPr id="7" name="Espace réservé du numéro de diapositive 22"/>
          <p:cNvSpPr>
            <a:spLocks noGrp="1"/>
          </p:cNvSpPr>
          <p:nvPr>
            <p:ph type="sldNum" sz="quarter" idx="12"/>
          </p:nvPr>
        </p:nvSpPr>
        <p:spPr/>
        <p:txBody>
          <a:bodyPr/>
          <a:lstStyle>
            <a:lvl1pPr>
              <a:defRPr/>
            </a:lvl1pPr>
          </a:lstStyle>
          <a:p>
            <a:pPr>
              <a:defRPr/>
            </a:pPr>
            <a:fld id="{1558F45F-8AF0-409C-BC31-87381483A154}"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13"/>
          <p:cNvSpPr>
            <a:spLocks noGrp="1"/>
          </p:cNvSpPr>
          <p:nvPr>
            <p:ph type="dt" sz="half" idx="10"/>
          </p:nvPr>
        </p:nvSpPr>
        <p:spPr/>
        <p:txBody>
          <a:bodyPr/>
          <a:lstStyle>
            <a:lvl1pPr>
              <a:defRPr/>
            </a:lvl1pPr>
          </a:lstStyle>
          <a:p>
            <a:pPr>
              <a:defRPr/>
            </a:pPr>
            <a:fld id="{AF03E932-5ABB-4F8D-B9CE-F474BBD7D29C}" type="datetimeFigureOut">
              <a:rPr lang="fr-FR"/>
              <a:pPr>
                <a:defRPr/>
              </a:pPr>
              <a:t>15/03/2011</a:t>
            </a:fld>
            <a:endParaRPr lang="fr-FR"/>
          </a:p>
        </p:txBody>
      </p:sp>
      <p:sp>
        <p:nvSpPr>
          <p:cNvPr id="8" name="Espace réservé du pied de page 2"/>
          <p:cNvSpPr>
            <a:spLocks noGrp="1"/>
          </p:cNvSpPr>
          <p:nvPr>
            <p:ph type="ftr" sz="quarter" idx="11"/>
          </p:nvPr>
        </p:nvSpPr>
        <p:spPr/>
        <p:txBody>
          <a:bodyPr/>
          <a:lstStyle>
            <a:lvl1pPr>
              <a:defRPr/>
            </a:lvl1pPr>
          </a:lstStyle>
          <a:p>
            <a:pPr>
              <a:defRPr/>
            </a:pPr>
            <a:endParaRPr lang="fr-FR"/>
          </a:p>
        </p:txBody>
      </p:sp>
      <p:sp>
        <p:nvSpPr>
          <p:cNvPr id="9" name="Espace réservé du numéro de diapositive 22"/>
          <p:cNvSpPr>
            <a:spLocks noGrp="1"/>
          </p:cNvSpPr>
          <p:nvPr>
            <p:ph type="sldNum" sz="quarter" idx="12"/>
          </p:nvPr>
        </p:nvSpPr>
        <p:spPr/>
        <p:txBody>
          <a:bodyPr/>
          <a:lstStyle>
            <a:lvl1pPr>
              <a:defRPr/>
            </a:lvl1pPr>
          </a:lstStyle>
          <a:p>
            <a:pPr>
              <a:defRPr/>
            </a:pPr>
            <a:fld id="{A148FD6A-F971-421D-B302-966EECD31C6C}"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e la date 13"/>
          <p:cNvSpPr>
            <a:spLocks noGrp="1"/>
          </p:cNvSpPr>
          <p:nvPr>
            <p:ph type="dt" sz="half" idx="10"/>
          </p:nvPr>
        </p:nvSpPr>
        <p:spPr/>
        <p:txBody>
          <a:bodyPr/>
          <a:lstStyle>
            <a:lvl1pPr>
              <a:defRPr/>
            </a:lvl1pPr>
          </a:lstStyle>
          <a:p>
            <a:pPr>
              <a:defRPr/>
            </a:pPr>
            <a:fld id="{EE775E96-793F-48AA-A886-B158CA447403}" type="datetimeFigureOut">
              <a:rPr lang="fr-FR"/>
              <a:pPr>
                <a:defRPr/>
              </a:pPr>
              <a:t>15/03/2011</a:t>
            </a:fld>
            <a:endParaRPr lang="fr-FR"/>
          </a:p>
        </p:txBody>
      </p:sp>
      <p:sp>
        <p:nvSpPr>
          <p:cNvPr id="4" name="Espace réservé du pied de page 2"/>
          <p:cNvSpPr>
            <a:spLocks noGrp="1"/>
          </p:cNvSpPr>
          <p:nvPr>
            <p:ph type="ftr" sz="quarter" idx="11"/>
          </p:nvPr>
        </p:nvSpPr>
        <p:spPr/>
        <p:txBody>
          <a:bodyPr/>
          <a:lstStyle>
            <a:lvl1pPr>
              <a:defRPr/>
            </a:lvl1pPr>
          </a:lstStyle>
          <a:p>
            <a:pPr>
              <a:defRPr/>
            </a:pPr>
            <a:endParaRPr lang="fr-FR"/>
          </a:p>
        </p:txBody>
      </p:sp>
      <p:sp>
        <p:nvSpPr>
          <p:cNvPr id="5" name="Espace réservé du numéro de diapositive 22"/>
          <p:cNvSpPr>
            <a:spLocks noGrp="1"/>
          </p:cNvSpPr>
          <p:nvPr>
            <p:ph type="sldNum" sz="quarter" idx="12"/>
          </p:nvPr>
        </p:nvSpPr>
        <p:spPr/>
        <p:txBody>
          <a:bodyPr/>
          <a:lstStyle>
            <a:lvl1pPr>
              <a:defRPr/>
            </a:lvl1pPr>
          </a:lstStyle>
          <a:p>
            <a:pPr>
              <a:defRPr/>
            </a:pPr>
            <a:fld id="{90D268AB-3EE0-41E6-84F0-026052D219E4}"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3"/>
          <p:cNvSpPr>
            <a:spLocks noGrp="1"/>
          </p:cNvSpPr>
          <p:nvPr>
            <p:ph type="dt" sz="half" idx="10"/>
          </p:nvPr>
        </p:nvSpPr>
        <p:spPr/>
        <p:txBody>
          <a:bodyPr/>
          <a:lstStyle>
            <a:lvl1pPr>
              <a:defRPr/>
            </a:lvl1pPr>
          </a:lstStyle>
          <a:p>
            <a:pPr>
              <a:defRPr/>
            </a:pPr>
            <a:fld id="{C0043A19-1EE5-4CBB-9DBC-50023A7052ED}" type="datetimeFigureOut">
              <a:rPr lang="fr-FR"/>
              <a:pPr>
                <a:defRPr/>
              </a:pPr>
              <a:t>15/03/2011</a:t>
            </a:fld>
            <a:endParaRPr lang="fr-FR"/>
          </a:p>
        </p:txBody>
      </p:sp>
      <p:sp>
        <p:nvSpPr>
          <p:cNvPr id="3" name="Espace réservé du pied de page 2"/>
          <p:cNvSpPr>
            <a:spLocks noGrp="1"/>
          </p:cNvSpPr>
          <p:nvPr>
            <p:ph type="ftr" sz="quarter" idx="11"/>
          </p:nvPr>
        </p:nvSpPr>
        <p:spPr/>
        <p:txBody>
          <a:bodyPr/>
          <a:lstStyle>
            <a:lvl1pPr>
              <a:defRPr/>
            </a:lvl1pPr>
          </a:lstStyle>
          <a:p>
            <a:pPr>
              <a:defRPr/>
            </a:pPr>
            <a:endParaRPr lang="fr-FR"/>
          </a:p>
        </p:txBody>
      </p:sp>
      <p:sp>
        <p:nvSpPr>
          <p:cNvPr id="4" name="Espace réservé du numéro de diapositive 22"/>
          <p:cNvSpPr>
            <a:spLocks noGrp="1"/>
          </p:cNvSpPr>
          <p:nvPr>
            <p:ph type="sldNum" sz="quarter" idx="12"/>
          </p:nvPr>
        </p:nvSpPr>
        <p:spPr/>
        <p:txBody>
          <a:bodyPr/>
          <a:lstStyle>
            <a:lvl1pPr>
              <a:defRPr/>
            </a:lvl1pPr>
          </a:lstStyle>
          <a:p>
            <a:pPr>
              <a:defRPr/>
            </a:pPr>
            <a:fld id="{F2A27BB0-2358-484E-8E41-7C1BB616F9B5}"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fr-FR" smtClean="0"/>
              <a:t>Cliquez pour modifier le style du titre</a:t>
            </a:r>
            <a:endParaRPr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fr-FR" smtClean="0"/>
              <a:t>Cliquez pour modifier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13"/>
          <p:cNvSpPr>
            <a:spLocks noGrp="1"/>
          </p:cNvSpPr>
          <p:nvPr>
            <p:ph type="dt" sz="half" idx="10"/>
          </p:nvPr>
        </p:nvSpPr>
        <p:spPr/>
        <p:txBody>
          <a:bodyPr/>
          <a:lstStyle>
            <a:lvl1pPr>
              <a:defRPr/>
            </a:lvl1pPr>
          </a:lstStyle>
          <a:p>
            <a:pPr>
              <a:defRPr/>
            </a:pPr>
            <a:fld id="{3FBFBAC2-0C5C-4122-9B77-EDF7D2E6E4D9}" type="datetimeFigureOut">
              <a:rPr lang="fr-FR"/>
              <a:pPr>
                <a:defRPr/>
              </a:pPr>
              <a:t>15/03/2011</a:t>
            </a:fld>
            <a:endParaRPr lang="fr-FR"/>
          </a:p>
        </p:txBody>
      </p:sp>
      <p:sp>
        <p:nvSpPr>
          <p:cNvPr id="6" name="Espace réservé du pied de page 2"/>
          <p:cNvSpPr>
            <a:spLocks noGrp="1"/>
          </p:cNvSpPr>
          <p:nvPr>
            <p:ph type="ftr" sz="quarter" idx="11"/>
          </p:nvPr>
        </p:nvSpPr>
        <p:spPr/>
        <p:txBody>
          <a:bodyPr/>
          <a:lstStyle>
            <a:lvl1pPr>
              <a:defRPr/>
            </a:lvl1pPr>
          </a:lstStyle>
          <a:p>
            <a:pPr>
              <a:defRPr/>
            </a:pPr>
            <a:endParaRPr lang="fr-FR"/>
          </a:p>
        </p:txBody>
      </p:sp>
      <p:sp>
        <p:nvSpPr>
          <p:cNvPr id="7" name="Espace réservé du numéro de diapositive 22"/>
          <p:cNvSpPr>
            <a:spLocks noGrp="1"/>
          </p:cNvSpPr>
          <p:nvPr>
            <p:ph type="sldNum" sz="quarter" idx="12"/>
          </p:nvPr>
        </p:nvSpPr>
        <p:spPr/>
        <p:txBody>
          <a:bodyPr/>
          <a:lstStyle>
            <a:lvl1pPr>
              <a:defRPr/>
            </a:lvl1pPr>
          </a:lstStyle>
          <a:p>
            <a:pPr>
              <a:defRPr/>
            </a:pPr>
            <a:fld id="{79B89D63-219C-4CD8-B94D-86872AE05334}"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fr-FR" smtClean="0"/>
              <a:t>Cliquez pour modifier le style du titre</a:t>
            </a:r>
            <a:endParaRPr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fr-FR" noProof="0" smtClean="0"/>
              <a:t>Cliquez sur l'icône pour ajouter une image</a:t>
            </a:r>
            <a:endParaRPr lang="en-US" noProof="0" dirty="0"/>
          </a:p>
        </p:txBody>
      </p:sp>
      <p:sp>
        <p:nvSpPr>
          <p:cNvPr id="4" name="Espace réservé du texte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fr-FR" smtClean="0"/>
              <a:t>Cliquez pour modifier les styles du texte du masque</a:t>
            </a:r>
          </a:p>
        </p:txBody>
      </p:sp>
      <p:sp>
        <p:nvSpPr>
          <p:cNvPr id="5" name="Espace réservé de la date 13"/>
          <p:cNvSpPr>
            <a:spLocks noGrp="1"/>
          </p:cNvSpPr>
          <p:nvPr>
            <p:ph type="dt" sz="half" idx="10"/>
          </p:nvPr>
        </p:nvSpPr>
        <p:spPr/>
        <p:txBody>
          <a:bodyPr/>
          <a:lstStyle>
            <a:lvl1pPr>
              <a:defRPr/>
            </a:lvl1pPr>
          </a:lstStyle>
          <a:p>
            <a:pPr>
              <a:defRPr/>
            </a:pPr>
            <a:fld id="{2D49DF1A-FD86-414F-A385-6A3F71D93BF4}" type="datetimeFigureOut">
              <a:rPr lang="fr-FR"/>
              <a:pPr>
                <a:defRPr/>
              </a:pPr>
              <a:t>15/03/2011</a:t>
            </a:fld>
            <a:endParaRPr lang="fr-FR"/>
          </a:p>
        </p:txBody>
      </p:sp>
      <p:sp>
        <p:nvSpPr>
          <p:cNvPr id="6" name="Espace réservé du pied de page 2"/>
          <p:cNvSpPr>
            <a:spLocks noGrp="1"/>
          </p:cNvSpPr>
          <p:nvPr>
            <p:ph type="ftr" sz="quarter" idx="11"/>
          </p:nvPr>
        </p:nvSpPr>
        <p:spPr/>
        <p:txBody>
          <a:bodyPr/>
          <a:lstStyle>
            <a:lvl1pPr>
              <a:defRPr/>
            </a:lvl1pPr>
          </a:lstStyle>
          <a:p>
            <a:pPr>
              <a:defRPr/>
            </a:pPr>
            <a:endParaRPr lang="fr-FR"/>
          </a:p>
        </p:txBody>
      </p:sp>
      <p:sp>
        <p:nvSpPr>
          <p:cNvPr id="7" name="Espace réservé du numéro de diapositive 22"/>
          <p:cNvSpPr>
            <a:spLocks noGrp="1"/>
          </p:cNvSpPr>
          <p:nvPr>
            <p:ph type="sldNum" sz="quarter" idx="12"/>
          </p:nvPr>
        </p:nvSpPr>
        <p:spPr/>
        <p:txBody>
          <a:bodyPr/>
          <a:lstStyle>
            <a:lvl1pPr>
              <a:defRPr/>
            </a:lvl1pPr>
          </a:lstStyle>
          <a:p>
            <a:pPr>
              <a:defRPr/>
            </a:pPr>
            <a:fld id="{D2DF1A7B-C4CB-45E5-936E-56C1DCE8AA12}"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60000"/>
                <a:lumOff val="40000"/>
              </a:schemeClr>
            </a:gs>
            <a:gs pos="3000">
              <a:srgbClr val="0047FF"/>
            </a:gs>
            <a:gs pos="7000">
              <a:srgbClr val="000082"/>
            </a:gs>
            <a:gs pos="51000">
              <a:srgbClr val="0047FF"/>
            </a:gs>
            <a:gs pos="0">
              <a:srgbClr val="000082"/>
            </a:gs>
            <a:gs pos="93000">
              <a:srgbClr val="0047FF"/>
            </a:gs>
            <a:gs pos="91000">
              <a:srgbClr val="000082"/>
            </a:gs>
            <a:gs pos="49000">
              <a:srgbClr val="0047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fr-FR" smtClean="0"/>
              <a:t>Cliquez pour modifier le style du titre</a:t>
            </a:r>
            <a:endParaRPr lang="en-US"/>
          </a:p>
        </p:txBody>
      </p:sp>
      <p:sp>
        <p:nvSpPr>
          <p:cNvPr id="1027" name="Espace réservé du texte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AC9E3AF8-8BCE-4EFF-828C-3D80D586F1A6}" type="datetimeFigureOut">
              <a:rPr lang="fr-FR"/>
              <a:pPr>
                <a:defRPr/>
              </a:pPr>
              <a:t>15/03/2011</a:t>
            </a:fld>
            <a:endParaRPr lang="fr-FR"/>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fr-FR"/>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54C7485-8105-40A9-BC71-8D30A1BE994C}" type="slidenum">
              <a:rPr lang="fr-FR"/>
              <a:pPr>
                <a:defRPr/>
              </a:pPr>
              <a:t>‹N°›</a:t>
            </a:fld>
            <a:endParaRPr lang="fr-F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9"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60000"/>
                <a:lumOff val="40000"/>
              </a:schemeClr>
            </a:gs>
            <a:gs pos="0">
              <a:schemeClr val="bg2">
                <a:lumMod val="60000"/>
                <a:lumOff val="40000"/>
              </a:schemeClr>
            </a:gs>
            <a:gs pos="3000">
              <a:srgbClr val="0047FF"/>
            </a:gs>
            <a:gs pos="7000">
              <a:srgbClr val="000082"/>
            </a:gs>
            <a:gs pos="51000">
              <a:srgbClr val="0047FF"/>
            </a:gs>
            <a:gs pos="0">
              <a:srgbClr val="000082"/>
            </a:gs>
            <a:gs pos="93000">
              <a:srgbClr val="0047FF"/>
            </a:gs>
            <a:gs pos="91000">
              <a:srgbClr val="000082"/>
            </a:gs>
            <a:gs pos="49000">
              <a:srgbClr val="0047FF"/>
            </a:gs>
          </a:gsLst>
          <a:path path="circle">
            <a:fillToRect l="100000" t="100000"/>
          </a:path>
        </a:gra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422030" y="1456184"/>
            <a:ext cx="8229600" cy="1828800"/>
          </a:xfrm>
        </p:spPr>
        <p:txBody>
          <a:bodyPr>
            <a:noAutofit/>
          </a:bodyPr>
          <a:lstStyle/>
          <a:p>
            <a:pPr eaLnBrk="1" fontAlgn="auto" hangingPunct="1">
              <a:spcAft>
                <a:spcPts val="0"/>
              </a:spcAft>
              <a:defRPr/>
            </a:pPr>
            <a:r>
              <a:rPr lang="en-US" sz="3200" dirty="0" smtClean="0">
                <a:solidFill>
                  <a:srgbClr val="FFFF00"/>
                </a:solidFill>
              </a:rPr>
              <a:t>Health care financing in Cameroon: Trends analysis and overview of main challenges? </a:t>
            </a:r>
            <a:endParaRPr lang="fr-FR" sz="3200" dirty="0">
              <a:solidFill>
                <a:srgbClr val="FFFF00"/>
              </a:solidFill>
            </a:endParaRPr>
          </a:p>
        </p:txBody>
      </p:sp>
      <p:sp>
        <p:nvSpPr>
          <p:cNvPr id="3" name="Sous-titre 2"/>
          <p:cNvSpPr>
            <a:spLocks noGrp="1"/>
          </p:cNvSpPr>
          <p:nvPr>
            <p:ph type="subTitle" idx="1"/>
          </p:nvPr>
        </p:nvSpPr>
        <p:spPr>
          <a:xfrm>
            <a:off x="1371600" y="4365625"/>
            <a:ext cx="6400800" cy="863600"/>
          </a:xfrm>
        </p:spPr>
        <p:txBody>
          <a:bodyPr>
            <a:normAutofit fontScale="62500" lnSpcReduction="20000"/>
          </a:bodyPr>
          <a:lstStyle/>
          <a:p>
            <a:pPr eaLnBrk="1" fontAlgn="auto" hangingPunct="1">
              <a:spcAft>
                <a:spcPts val="0"/>
              </a:spcAft>
              <a:buClr>
                <a:schemeClr val="tx1">
                  <a:shade val="95000"/>
                </a:schemeClr>
              </a:buClr>
              <a:buFont typeface="Wingdings 2"/>
              <a:buNone/>
              <a:defRPr/>
            </a:pPr>
            <a:r>
              <a:rPr lang="fr-CA" dirty="0" smtClean="0"/>
              <a:t>Isidore Sieleunou</a:t>
            </a:r>
          </a:p>
          <a:p>
            <a:pPr eaLnBrk="1" fontAlgn="auto" hangingPunct="1">
              <a:spcAft>
                <a:spcPts val="0"/>
              </a:spcAft>
              <a:buClr>
                <a:schemeClr val="tx1">
                  <a:shade val="95000"/>
                </a:schemeClr>
              </a:buClr>
              <a:buFont typeface="Wingdings 2"/>
              <a:buNone/>
              <a:defRPr/>
            </a:pPr>
            <a:r>
              <a:rPr lang="fr-CA" dirty="0" smtClean="0"/>
              <a:t>Basile Keugoung</a:t>
            </a:r>
          </a:p>
          <a:p>
            <a:pPr eaLnBrk="1" fontAlgn="auto" hangingPunct="1">
              <a:spcAft>
                <a:spcPts val="0"/>
              </a:spcAft>
              <a:buClr>
                <a:schemeClr val="tx1">
                  <a:shade val="95000"/>
                </a:schemeClr>
              </a:buClr>
              <a:buFont typeface="Wingdings 2"/>
              <a:buNone/>
              <a:defRPr/>
            </a:pPr>
            <a:r>
              <a:rPr lang="fr-CA" smtClean="0"/>
              <a:t>Habakkuk</a:t>
            </a:r>
            <a:r>
              <a:rPr lang="fr-CA" dirty="0" smtClean="0"/>
              <a:t> </a:t>
            </a:r>
            <a:r>
              <a:rPr lang="fr-CA" dirty="0" err="1" smtClean="0"/>
              <a:t>Yumo</a:t>
            </a:r>
            <a:r>
              <a:rPr lang="fr-CA" dirty="0" smtClean="0"/>
              <a:t> </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90056"/>
            <a:ext cx="8229600" cy="1143000"/>
          </a:xfrm>
        </p:spPr>
        <p:txBody>
          <a:bodyPr/>
          <a:lstStyle/>
          <a:p>
            <a:pPr eaLnBrk="1" fontAlgn="auto" hangingPunct="1">
              <a:spcAft>
                <a:spcPts val="0"/>
              </a:spcAft>
              <a:defRPr/>
            </a:pPr>
            <a:r>
              <a:rPr lang="fr-CA" sz="5400" dirty="0" smtClean="0">
                <a:solidFill>
                  <a:srgbClr val="FFFF00"/>
                </a:solidFill>
                <a:latin typeface="Arial" pitchFamily="34" charset="0"/>
                <a:cs typeface="Arial" pitchFamily="34" charset="0"/>
              </a:rPr>
              <a:t>RESULTATS</a:t>
            </a:r>
            <a:endParaRPr lang="fr-FR" sz="5400" dirty="0">
              <a:solidFill>
                <a:srgbClr val="FFFF00"/>
              </a:solidFill>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88913"/>
            <a:ext cx="8229600" cy="1008062"/>
          </a:xfrm>
        </p:spPr>
        <p:txBody>
          <a:bodyPr>
            <a:noAutofit/>
          </a:bodyPr>
          <a:lstStyle/>
          <a:p>
            <a:pPr marL="182563" indent="0" eaLnBrk="1" fontAlgn="auto" hangingPunct="1">
              <a:spcAft>
                <a:spcPts val="0"/>
              </a:spcAft>
              <a:buClr>
                <a:schemeClr val="tx1">
                  <a:shade val="95000"/>
                </a:schemeClr>
              </a:buClr>
              <a:buFont typeface="Wingdings 2" pitchFamily="18" charset="2"/>
              <a:buNone/>
              <a:defRPr/>
            </a:pPr>
            <a:r>
              <a:rPr lang="fr-FR" b="1" dirty="0" smtClean="0">
                <a:solidFill>
                  <a:srgbClr val="FFFF00"/>
                </a:solidFill>
                <a:latin typeface="Arial" pitchFamily="34" charset="0"/>
                <a:cs typeface="Arial" pitchFamily="34" charset="0"/>
              </a:rPr>
              <a:t>Evolution des dépenses en santé en fonction du revenu par habitant</a:t>
            </a:r>
            <a:endParaRPr lang="fr-FR" dirty="0">
              <a:solidFill>
                <a:srgbClr val="FFFF00"/>
              </a:solidFill>
              <a:latin typeface="Arial" pitchFamily="34" charset="0"/>
              <a:cs typeface="Arial" pitchFamily="34" charset="0"/>
            </a:endParaRPr>
          </a:p>
        </p:txBody>
      </p:sp>
      <p:graphicFrame>
        <p:nvGraphicFramePr>
          <p:cNvPr id="4" name="Graphique 3"/>
          <p:cNvGraphicFramePr/>
          <p:nvPr/>
        </p:nvGraphicFramePr>
        <p:xfrm>
          <a:off x="323528" y="1943100"/>
          <a:ext cx="6905947" cy="4222204"/>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Connecteur droit 5"/>
          <p:cNvCxnSpPr/>
          <p:nvPr/>
        </p:nvCxnSpPr>
        <p:spPr>
          <a:xfrm flipV="1">
            <a:off x="1331913" y="1484313"/>
            <a:ext cx="5761037" cy="38893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contenu 2"/>
          <p:cNvSpPr>
            <a:spLocks noGrp="1"/>
          </p:cNvSpPr>
          <p:nvPr>
            <p:ph idx="1"/>
          </p:nvPr>
        </p:nvSpPr>
        <p:spPr>
          <a:xfrm>
            <a:off x="457200" y="620713"/>
            <a:ext cx="8229600" cy="533400"/>
          </a:xfrm>
        </p:spPr>
        <p:txBody>
          <a:bodyPr/>
          <a:lstStyle/>
          <a:p>
            <a:pPr eaLnBrk="1" hangingPunct="1">
              <a:buFont typeface="Wingdings 2" pitchFamily="18" charset="2"/>
              <a:buNone/>
            </a:pPr>
            <a:r>
              <a:rPr lang="fr-FR" smtClean="0">
                <a:solidFill>
                  <a:srgbClr val="FFFF00"/>
                </a:solidFill>
                <a:latin typeface="Arial" charset="0"/>
                <a:cs typeface="Arial" charset="0"/>
              </a:rPr>
              <a:t>Dépenses des administrations publiques en santé</a:t>
            </a:r>
          </a:p>
        </p:txBody>
      </p:sp>
      <p:graphicFrame>
        <p:nvGraphicFramePr>
          <p:cNvPr id="4" name="Graphique 3"/>
          <p:cNvGraphicFramePr/>
          <p:nvPr/>
        </p:nvGraphicFramePr>
        <p:xfrm>
          <a:off x="0" y="1340768"/>
          <a:ext cx="5652120" cy="3744416"/>
        </p:xfrm>
        <a:graphic>
          <a:graphicData uri="http://schemas.openxmlformats.org/drawingml/2006/chart">
            <c:chart xmlns:c="http://schemas.openxmlformats.org/drawingml/2006/chart" xmlns:r="http://schemas.openxmlformats.org/officeDocument/2006/relationships" r:id="rId3"/>
          </a:graphicData>
        </a:graphic>
      </p:graphicFrame>
      <p:sp>
        <p:nvSpPr>
          <p:cNvPr id="14340" name="Rectangle 4"/>
          <p:cNvSpPr>
            <a:spLocks noChangeArrowheads="1"/>
          </p:cNvSpPr>
          <p:nvPr/>
        </p:nvSpPr>
        <p:spPr bwMode="auto">
          <a:xfrm>
            <a:off x="5580063" y="2924175"/>
            <a:ext cx="3563937" cy="1724025"/>
          </a:xfrm>
          <a:prstGeom prst="rect">
            <a:avLst/>
          </a:prstGeom>
          <a:noFill/>
          <a:ln w="9525">
            <a:noFill/>
            <a:miter lim="800000"/>
            <a:headEnd/>
            <a:tailEnd/>
          </a:ln>
        </p:spPr>
        <p:txBody>
          <a:bodyPr>
            <a:spAutoFit/>
          </a:bodyPr>
          <a:lstStyle/>
          <a:p>
            <a:pPr marL="92075" lvl="2"/>
            <a:r>
              <a:rPr lang="fr-FR" sz="2200"/>
              <a:t>La part des dépenses des administrations publiques consacrée à la santé est resté ˂ 9% </a:t>
            </a:r>
            <a:r>
              <a:rPr lang="fr-FR"/>
              <a:t>(loin des 15% de la conférence d’Abudja 2001).</a:t>
            </a:r>
          </a:p>
        </p:txBody>
      </p:sp>
      <p:sp>
        <p:nvSpPr>
          <p:cNvPr id="14341" name="Rectangle 5"/>
          <p:cNvSpPr>
            <a:spLocks noChangeArrowheads="1"/>
          </p:cNvSpPr>
          <p:nvPr/>
        </p:nvSpPr>
        <p:spPr bwMode="auto">
          <a:xfrm>
            <a:off x="395288" y="5435600"/>
            <a:ext cx="8748712" cy="369888"/>
          </a:xfrm>
          <a:prstGeom prst="rect">
            <a:avLst/>
          </a:prstGeom>
          <a:noFill/>
          <a:ln w="9525">
            <a:noFill/>
            <a:miter lim="800000"/>
            <a:headEnd/>
            <a:tailEnd/>
          </a:ln>
        </p:spPr>
        <p:txBody>
          <a:bodyPr>
            <a:spAutoFit/>
          </a:bodyPr>
          <a:lstStyle/>
          <a:p>
            <a:r>
              <a:rPr lang="en-GB"/>
              <a:t>(Ex: Botswana 11,8%,  Senegal 12,1%, B Faso 13,6%, Gabon 14,1%; Whosis 2010)</a:t>
            </a:r>
            <a:endParaRPr lang="fr-F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eaLnBrk="1" fontAlgn="auto" hangingPunct="1">
              <a:spcAft>
                <a:spcPts val="0"/>
              </a:spcAft>
              <a:defRPr/>
            </a:pPr>
            <a:endParaRPr lang="fr-FR"/>
          </a:p>
        </p:txBody>
      </p:sp>
      <p:sp>
        <p:nvSpPr>
          <p:cNvPr id="15363" name="Espace réservé du contenu 2"/>
          <p:cNvSpPr>
            <a:spLocks noGrp="1"/>
          </p:cNvSpPr>
          <p:nvPr>
            <p:ph idx="1"/>
          </p:nvPr>
        </p:nvSpPr>
        <p:spPr>
          <a:xfrm>
            <a:off x="457200" y="2565400"/>
            <a:ext cx="8229600" cy="1368425"/>
          </a:xfrm>
        </p:spPr>
        <p:txBody>
          <a:bodyPr/>
          <a:lstStyle/>
          <a:p>
            <a:pPr eaLnBrk="1" hangingPunct="1">
              <a:buFont typeface="Wingdings 2" pitchFamily="18" charset="2"/>
              <a:buNone/>
            </a:pPr>
            <a:r>
              <a:rPr lang="fr-FR" sz="3600" smtClean="0">
                <a:solidFill>
                  <a:srgbClr val="FFFF00"/>
                </a:solidFill>
                <a:latin typeface="Arial" charset="0"/>
                <a:cs typeface="Arial" charset="0"/>
              </a:rPr>
              <a:t>Quel est le problème au Cameroun?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contenu 2"/>
          <p:cNvSpPr>
            <a:spLocks noGrp="1"/>
          </p:cNvSpPr>
          <p:nvPr>
            <p:ph idx="1"/>
          </p:nvPr>
        </p:nvSpPr>
        <p:spPr>
          <a:xfrm>
            <a:off x="144463" y="188913"/>
            <a:ext cx="8891587" cy="676275"/>
          </a:xfrm>
        </p:spPr>
        <p:txBody>
          <a:bodyPr/>
          <a:lstStyle/>
          <a:p>
            <a:pPr marL="182563" indent="0" eaLnBrk="1" hangingPunct="1">
              <a:buFont typeface="Wingdings 2" pitchFamily="18" charset="2"/>
              <a:buNone/>
            </a:pPr>
            <a:r>
              <a:rPr lang="fr-FR" b="1" smtClean="0">
                <a:solidFill>
                  <a:srgbClr val="FFFF00"/>
                </a:solidFill>
                <a:latin typeface="Arial" charset="0"/>
                <a:cs typeface="Arial" charset="0"/>
              </a:rPr>
              <a:t>Part des dépenses publiques/ dépenses de santé </a:t>
            </a:r>
            <a:endParaRPr lang="fr-FR" smtClean="0">
              <a:solidFill>
                <a:srgbClr val="FFFF00"/>
              </a:solidFill>
              <a:latin typeface="Arial" charset="0"/>
              <a:cs typeface="Arial" charset="0"/>
            </a:endParaRPr>
          </a:p>
        </p:txBody>
      </p:sp>
      <p:graphicFrame>
        <p:nvGraphicFramePr>
          <p:cNvPr id="6" name="Graphique 5"/>
          <p:cNvGraphicFramePr>
            <a:graphicFrameLocks/>
          </p:cNvGraphicFramePr>
          <p:nvPr/>
        </p:nvGraphicFramePr>
        <p:xfrm>
          <a:off x="539552" y="1052736"/>
          <a:ext cx="7740352" cy="3816424"/>
        </p:xfrm>
        <a:graphic>
          <a:graphicData uri="http://schemas.openxmlformats.org/drawingml/2006/chart">
            <c:chart xmlns:c="http://schemas.openxmlformats.org/drawingml/2006/chart" xmlns:r="http://schemas.openxmlformats.org/officeDocument/2006/relationships" r:id="rId3"/>
          </a:graphicData>
        </a:graphic>
      </p:graphicFrame>
      <p:sp>
        <p:nvSpPr>
          <p:cNvPr id="16388" name="Rectangle 3"/>
          <p:cNvSpPr>
            <a:spLocks noChangeArrowheads="1"/>
          </p:cNvSpPr>
          <p:nvPr/>
        </p:nvSpPr>
        <p:spPr bwMode="auto">
          <a:xfrm>
            <a:off x="179388" y="5016500"/>
            <a:ext cx="8496300" cy="1570038"/>
          </a:xfrm>
          <a:prstGeom prst="rect">
            <a:avLst/>
          </a:prstGeom>
          <a:noFill/>
          <a:ln w="9525">
            <a:noFill/>
            <a:miter lim="800000"/>
            <a:headEnd/>
            <a:tailEnd/>
          </a:ln>
        </p:spPr>
        <p:txBody>
          <a:bodyPr>
            <a:spAutoFit/>
          </a:bodyPr>
          <a:lstStyle/>
          <a:p>
            <a:pPr marL="92075" lvl="2">
              <a:buFont typeface="Arial" charset="0"/>
              <a:buChar char="•"/>
            </a:pPr>
            <a:r>
              <a:rPr lang="fr-FR" sz="2000">
                <a:latin typeface="Book Antiqua" pitchFamily="18" charset="0"/>
              </a:rPr>
              <a:t> </a:t>
            </a:r>
            <a:r>
              <a:rPr lang="fr-FR" sz="2400">
                <a:latin typeface="Book Antiqua" pitchFamily="18" charset="0"/>
              </a:rPr>
              <a:t>Etat :</a:t>
            </a:r>
            <a:r>
              <a:rPr lang="fr-FR" sz="2400">
                <a:latin typeface="Calibri" pitchFamily="34" charset="0"/>
                <a:cs typeface="Calibri" pitchFamily="34" charset="0"/>
              </a:rPr>
              <a:t>˂ 25% des ressources du secteur de la santé</a:t>
            </a:r>
            <a:r>
              <a:rPr lang="fr-FR" sz="2400">
                <a:latin typeface="Book Antiqua" pitchFamily="18" charset="0"/>
              </a:rPr>
              <a:t> </a:t>
            </a:r>
            <a:endParaRPr lang="fr-FR" sz="2000">
              <a:latin typeface="Book Antiqua" pitchFamily="18" charset="0"/>
            </a:endParaRPr>
          </a:p>
          <a:p>
            <a:pPr marL="92075" lvl="2">
              <a:buFont typeface="Arial" charset="0"/>
              <a:buChar char="•"/>
            </a:pPr>
            <a:r>
              <a:rPr lang="fr-FR" sz="2400">
                <a:latin typeface="Book Antiqua" pitchFamily="18" charset="0"/>
              </a:rPr>
              <a:t> Cameroun : 4ème pays en Afrique subsaharienne où l’Etat contribue le moins aux ressources totales de santé (WHO 2010)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Espace réservé du contenu 43"/>
          <p:cNvGraphicFramePr>
            <a:graphicFrameLocks noGrp="1"/>
          </p:cNvGraphicFramePr>
          <p:nvPr>
            <p:ph idx="1"/>
          </p:nvPr>
        </p:nvGraphicFramePr>
        <p:xfrm>
          <a:off x="4716463" y="1125538"/>
          <a:ext cx="3106738" cy="5340032"/>
        </p:xfrm>
        <a:graphic>
          <a:graphicData uri="http://schemas.openxmlformats.org/drawingml/2006/table">
            <a:tbl>
              <a:tblPr firstRow="1" bandRow="1">
                <a:tableStyleId>{5C22544A-7EE6-4342-B048-85BDC9FD1C3A}</a:tableStyleId>
              </a:tblPr>
              <a:tblGrid>
                <a:gridCol w="1553369"/>
                <a:gridCol w="1553369"/>
              </a:tblGrid>
              <a:tr h="735554">
                <a:tc>
                  <a:txBody>
                    <a:bodyPr/>
                    <a:lstStyle/>
                    <a:p>
                      <a:r>
                        <a:rPr kumimoji="0" lang="fr-FR" sz="1600" b="1" i="0" u="none" strike="noStrike" cap="none" normalizeH="0" baseline="0" dirty="0" smtClean="0">
                          <a:ln>
                            <a:noFill/>
                          </a:ln>
                          <a:solidFill>
                            <a:schemeClr val="tx1"/>
                          </a:solidFill>
                          <a:effectLst/>
                          <a:latin typeface="Arial" pitchFamily="34" charset="0"/>
                          <a:cs typeface="Arial" pitchFamily="34" charset="0"/>
                        </a:rPr>
                        <a:t>Croissance du budget (%)</a:t>
                      </a:r>
                      <a:endParaRPr lang="fr-FR" sz="16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kumimoji="0" lang="fr-FR" sz="1600" b="1" i="0" u="none" strike="noStrike" cap="none" normalizeH="0" baseline="0" dirty="0" smtClean="0">
                          <a:ln>
                            <a:noFill/>
                          </a:ln>
                          <a:solidFill>
                            <a:srgbClr val="FFFF00"/>
                          </a:solidFill>
                          <a:effectLst/>
                          <a:latin typeface="Arial" pitchFamily="34" charset="0"/>
                          <a:cs typeface="Arial" pitchFamily="34" charset="0"/>
                        </a:rPr>
                        <a:t>Taux d’exécution du budget (%)</a:t>
                      </a:r>
                      <a:endParaRPr lang="fr-FR" sz="1600" b="1" dirty="0">
                        <a:solidFill>
                          <a:srgbClr val="FFFF00"/>
                        </a:solidFill>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761216">
                <a:tc>
                  <a:txBody>
                    <a:bodyPr/>
                    <a:lstStyle/>
                    <a:p>
                      <a:pPr algn="ctr"/>
                      <a:r>
                        <a:rPr lang="fr-CA" b="0" dirty="0" smtClean="0">
                          <a:solidFill>
                            <a:schemeClr val="tx1"/>
                          </a:solidFill>
                          <a:latin typeface="Arial" pitchFamily="34" charset="0"/>
                          <a:cs typeface="Arial" pitchFamily="34" charset="0"/>
                        </a:rPr>
                        <a:t>1,8</a:t>
                      </a:r>
                      <a:endParaRPr lang="fr-FR" b="0" dirty="0">
                        <a:solidFill>
                          <a:schemeClr val="tx1"/>
                        </a:solidFill>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fr-CA" b="0" dirty="0" smtClean="0">
                          <a:solidFill>
                            <a:srgbClr val="FFFF00"/>
                          </a:solidFill>
                          <a:latin typeface="Arial" pitchFamily="34" charset="0"/>
                          <a:cs typeface="Arial" pitchFamily="34" charset="0"/>
                        </a:rPr>
                        <a:t>60,35</a:t>
                      </a:r>
                      <a:endParaRPr lang="fr-FR" b="0" dirty="0">
                        <a:solidFill>
                          <a:srgbClr val="FFFF00"/>
                        </a:solidFill>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792088">
                <a:tc>
                  <a:txBody>
                    <a:bodyPr/>
                    <a:lstStyle/>
                    <a:p>
                      <a:pPr algn="ctr"/>
                      <a:r>
                        <a:rPr kumimoji="0" lang="fr-FR" sz="1800" b="0" i="0" u="none" strike="noStrike" cap="none" normalizeH="0" baseline="0" dirty="0" smtClean="0">
                          <a:ln>
                            <a:noFill/>
                          </a:ln>
                          <a:solidFill>
                            <a:schemeClr val="tx1"/>
                          </a:solidFill>
                          <a:effectLst/>
                          <a:latin typeface="Arial" pitchFamily="34" charset="0"/>
                          <a:cs typeface="Arial" pitchFamily="34" charset="0"/>
                        </a:rPr>
                        <a:t>-4,90</a:t>
                      </a:r>
                      <a:endParaRPr lang="fr-FR" b="0" dirty="0">
                        <a:solidFill>
                          <a:schemeClr val="tx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0" lang="en-US" sz="1800" b="0" i="0" u="none" strike="noStrike" cap="none" normalizeH="0" baseline="0" dirty="0" smtClean="0">
                          <a:ln>
                            <a:noFill/>
                          </a:ln>
                          <a:solidFill>
                            <a:srgbClr val="FFFF00"/>
                          </a:solidFill>
                          <a:effectLst/>
                          <a:latin typeface="Arial" pitchFamily="34" charset="0"/>
                          <a:cs typeface="Arial" pitchFamily="34" charset="0"/>
                        </a:rPr>
                        <a:t>67,55</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6064">
                <a:tc>
                  <a:txBody>
                    <a:bodyPr/>
                    <a:lstStyle/>
                    <a:p>
                      <a:pPr algn="ctr"/>
                      <a:r>
                        <a:rPr kumimoji="0" lang="fr-FR" sz="1800" b="0" i="0" u="none" strike="noStrike" cap="none" normalizeH="0" baseline="0" dirty="0" smtClean="0">
                          <a:ln>
                            <a:noFill/>
                          </a:ln>
                          <a:solidFill>
                            <a:schemeClr val="tx1"/>
                          </a:solidFill>
                          <a:effectLst/>
                          <a:latin typeface="Arial" pitchFamily="34" charset="0"/>
                          <a:cs typeface="Arial" pitchFamily="34" charset="0"/>
                        </a:rPr>
                        <a:t>89,03</a:t>
                      </a:r>
                      <a:endParaRPr lang="fr-FR" b="0" dirty="0">
                        <a:solidFill>
                          <a:schemeClr val="tx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0" lang="en-US" sz="1800" b="0" i="0" u="none" strike="noStrike" cap="none" normalizeH="0" baseline="0" dirty="0" smtClean="0">
                          <a:ln>
                            <a:noFill/>
                          </a:ln>
                          <a:solidFill>
                            <a:srgbClr val="FFFF00"/>
                          </a:solidFill>
                          <a:effectLst/>
                          <a:latin typeface="Arial" pitchFamily="34" charset="0"/>
                          <a:cs typeface="Arial" pitchFamily="34" charset="0"/>
                        </a:rPr>
                        <a:t>58,63</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6064">
                <a:tc>
                  <a:txBody>
                    <a:bodyPr/>
                    <a:lstStyle/>
                    <a:p>
                      <a:pPr algn="ctr"/>
                      <a:r>
                        <a:rPr kumimoji="0" lang="fr-FR" sz="1800" b="0" i="0" u="none" strike="noStrike" cap="none" normalizeH="0" baseline="0" dirty="0" smtClean="0">
                          <a:ln>
                            <a:noFill/>
                          </a:ln>
                          <a:solidFill>
                            <a:schemeClr val="tx1"/>
                          </a:solidFill>
                          <a:effectLst/>
                          <a:latin typeface="Arial" pitchFamily="34" charset="0"/>
                          <a:cs typeface="Arial" pitchFamily="34" charset="0"/>
                        </a:rPr>
                        <a:t>10,32</a:t>
                      </a:r>
                      <a:endParaRPr lang="fr-FR" b="0" dirty="0">
                        <a:solidFill>
                          <a:schemeClr val="tx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0" lang="en-US" sz="1800" b="0" i="0" u="none" strike="noStrike" cap="none" normalizeH="0" baseline="0" dirty="0" smtClean="0">
                          <a:ln>
                            <a:noFill/>
                          </a:ln>
                          <a:solidFill>
                            <a:srgbClr val="FFFF00"/>
                          </a:solidFill>
                          <a:effectLst/>
                          <a:latin typeface="Arial" pitchFamily="34" charset="0"/>
                          <a:cs typeface="Arial" pitchFamily="34" charset="0"/>
                        </a:rPr>
                        <a:t>98,57</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76064">
                <a:tc>
                  <a:txBody>
                    <a:bodyPr/>
                    <a:lstStyle/>
                    <a:p>
                      <a:pPr algn="ctr"/>
                      <a:r>
                        <a:rPr kumimoji="0" lang="fr-FR" sz="1800" b="0" i="0" u="none" strike="noStrike" cap="none" normalizeH="0" baseline="0" dirty="0" smtClean="0">
                          <a:ln>
                            <a:noFill/>
                          </a:ln>
                          <a:solidFill>
                            <a:schemeClr val="tx1"/>
                          </a:solidFill>
                          <a:effectLst/>
                          <a:latin typeface="Arial" pitchFamily="34" charset="0"/>
                          <a:cs typeface="Arial" pitchFamily="34" charset="0"/>
                        </a:rPr>
                        <a:t>19,00</a:t>
                      </a:r>
                      <a:endParaRPr lang="fr-FR" b="0" dirty="0">
                        <a:solidFill>
                          <a:schemeClr val="tx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0" lang="en-US" sz="1800" b="0" i="0" u="none" strike="noStrike" cap="none" normalizeH="0" baseline="0" dirty="0" smtClean="0">
                          <a:ln>
                            <a:noFill/>
                          </a:ln>
                          <a:solidFill>
                            <a:srgbClr val="FFFF00"/>
                          </a:solidFill>
                          <a:effectLst/>
                          <a:latin typeface="Arial" pitchFamily="34" charset="0"/>
                          <a:cs typeface="Arial" pitchFamily="34" charset="0"/>
                        </a:rPr>
                        <a:t>91,72</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04056">
                <a:tc>
                  <a:txBody>
                    <a:bodyPr/>
                    <a:lstStyle/>
                    <a:p>
                      <a:pPr algn="ctr"/>
                      <a:r>
                        <a:rPr kumimoji="0" lang="fr-FR" sz="1800" b="0" i="0" u="none" strike="noStrike" cap="none" normalizeH="0" baseline="0" dirty="0" smtClean="0">
                          <a:ln>
                            <a:noFill/>
                          </a:ln>
                          <a:solidFill>
                            <a:schemeClr val="tx1"/>
                          </a:solidFill>
                          <a:effectLst/>
                          <a:latin typeface="Arial" pitchFamily="34" charset="0"/>
                          <a:cs typeface="Arial" pitchFamily="34" charset="0"/>
                        </a:rPr>
                        <a:t>4,41</a:t>
                      </a:r>
                      <a:endParaRPr lang="fr-FR" b="0" dirty="0">
                        <a:solidFill>
                          <a:schemeClr val="tx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0" lang="en-US" sz="1800" b="0" i="0" u="none" strike="noStrike" cap="none" normalizeH="0" baseline="0" dirty="0" smtClean="0">
                          <a:ln>
                            <a:noFill/>
                          </a:ln>
                          <a:solidFill>
                            <a:srgbClr val="FFFF00"/>
                          </a:solidFill>
                          <a:effectLst/>
                          <a:latin typeface="Arial" pitchFamily="34" charset="0"/>
                          <a:cs typeface="Arial" pitchFamily="34" charset="0"/>
                        </a:rPr>
                        <a:t>96,29</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6913">
                <a:tc>
                  <a:txBody>
                    <a:bodyPr/>
                    <a:lstStyle/>
                    <a:p>
                      <a:pPr algn="ctr"/>
                      <a:r>
                        <a:rPr kumimoji="0" lang="fr-FR" sz="1800" b="0" i="0" u="none" strike="noStrike" cap="none" normalizeH="0" baseline="0" dirty="0" smtClean="0">
                          <a:ln>
                            <a:noFill/>
                          </a:ln>
                          <a:solidFill>
                            <a:schemeClr val="tx1"/>
                          </a:solidFill>
                          <a:effectLst/>
                          <a:latin typeface="Arial" pitchFamily="34" charset="0"/>
                          <a:cs typeface="Arial" pitchFamily="34" charset="0"/>
                        </a:rPr>
                        <a:t>20,84</a:t>
                      </a:r>
                      <a:endParaRPr lang="fr-FR" b="0" dirty="0">
                        <a:solidFill>
                          <a:schemeClr val="tx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0" lang="en-US" sz="1800" b="0" i="0" u="none" strike="noStrike" cap="none" normalizeH="0" baseline="0" dirty="0" smtClean="0">
                          <a:ln>
                            <a:noFill/>
                          </a:ln>
                          <a:solidFill>
                            <a:srgbClr val="FFFF00"/>
                          </a:solidFill>
                          <a:effectLst/>
                          <a:latin typeface="Arial" pitchFamily="34" charset="0"/>
                          <a:cs typeface="Arial" pitchFamily="34" charset="0"/>
                        </a:rPr>
                        <a:t>98,75</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6913">
                <a:tc>
                  <a:txBody>
                    <a:bodyPr/>
                    <a:lstStyle/>
                    <a:p>
                      <a:endParaRPr lang="fr-FR"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fr-CA" b="0" dirty="0" smtClean="0">
                          <a:solidFill>
                            <a:srgbClr val="FFFF00"/>
                          </a:solidFill>
                          <a:latin typeface="Arial" pitchFamily="34" charset="0"/>
                          <a:cs typeface="Arial" pitchFamily="34" charset="0"/>
                        </a:rPr>
                        <a:t>104,21</a:t>
                      </a:r>
                      <a:endParaRPr lang="fr-FR" b="0" dirty="0">
                        <a:solidFill>
                          <a:srgbClr val="FFFF00"/>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grpSp>
        <p:nvGrpSpPr>
          <p:cNvPr id="17429" name="Group 49"/>
          <p:cNvGrpSpPr>
            <a:grpSpLocks/>
          </p:cNvGrpSpPr>
          <p:nvPr/>
        </p:nvGrpSpPr>
        <p:grpSpPr bwMode="auto">
          <a:xfrm>
            <a:off x="323850" y="1123950"/>
            <a:ext cx="4535488" cy="5372100"/>
            <a:chOff x="1005" y="1612"/>
            <a:chExt cx="5190" cy="14645"/>
          </a:xfrm>
        </p:grpSpPr>
        <p:sp>
          <p:nvSpPr>
            <p:cNvPr id="17434" name="AutoShape 52"/>
            <p:cNvSpPr>
              <a:spLocks noChangeArrowheads="1"/>
            </p:cNvSpPr>
            <p:nvPr/>
          </p:nvSpPr>
          <p:spPr bwMode="auto">
            <a:xfrm>
              <a:off x="1785" y="3189"/>
              <a:ext cx="4215" cy="13067"/>
            </a:xfrm>
            <a:custGeom>
              <a:avLst/>
              <a:gdLst>
                <a:gd name="T0" fmla="*/ 140 w 21600"/>
                <a:gd name="T1" fmla="*/ 2391 h 21600"/>
                <a:gd name="T2" fmla="*/ 80 w 21600"/>
                <a:gd name="T3" fmla="*/ 4782 h 21600"/>
                <a:gd name="T4" fmla="*/ 20 w 21600"/>
                <a:gd name="T5" fmla="*/ 2391 h 21600"/>
                <a:gd name="T6" fmla="*/ 80 w 21600"/>
                <a:gd name="T7" fmla="*/ 0 h 21600"/>
                <a:gd name="T8" fmla="*/ 0 60000 65536"/>
                <a:gd name="T9" fmla="*/ 0 60000 65536"/>
                <a:gd name="T10" fmla="*/ 0 60000 65536"/>
                <a:gd name="T11" fmla="*/ 0 60000 65536"/>
                <a:gd name="T12" fmla="*/ 4499 w 21600"/>
                <a:gd name="T13" fmla="*/ 4500 h 21600"/>
                <a:gd name="T14" fmla="*/ 17101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8DB3E2"/>
            </a:solidFill>
            <a:ln w="9525">
              <a:noFill/>
              <a:miter lim="800000"/>
              <a:headEnd/>
              <a:tailEnd/>
            </a:ln>
          </p:spPr>
          <p:txBody>
            <a:bodyPr/>
            <a:lstStyle/>
            <a:p>
              <a:endParaRPr lang="fr-FR"/>
            </a:p>
          </p:txBody>
        </p:sp>
        <p:sp>
          <p:nvSpPr>
            <p:cNvPr id="17435" name="Text Box 53"/>
            <p:cNvSpPr txBox="1">
              <a:spLocks noChangeArrowheads="1"/>
            </p:cNvSpPr>
            <p:nvPr/>
          </p:nvSpPr>
          <p:spPr bwMode="auto">
            <a:xfrm>
              <a:off x="1065" y="11614"/>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2001</a:t>
              </a:r>
              <a:endParaRPr lang="fr-FR" sz="2400"/>
            </a:p>
          </p:txBody>
        </p:sp>
        <p:sp>
          <p:nvSpPr>
            <p:cNvPr id="1078" name="Oval 54"/>
            <p:cNvSpPr>
              <a:spLocks noChangeArrowheads="1"/>
            </p:cNvSpPr>
            <p:nvPr/>
          </p:nvSpPr>
          <p:spPr bwMode="auto">
            <a:xfrm>
              <a:off x="3330" y="14171"/>
              <a:ext cx="1199" cy="1065"/>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37" name="Oval 55"/>
            <p:cNvSpPr>
              <a:spLocks noChangeArrowheads="1"/>
            </p:cNvSpPr>
            <p:nvPr/>
          </p:nvSpPr>
          <p:spPr bwMode="auto">
            <a:xfrm>
              <a:off x="3360" y="14067"/>
              <a:ext cx="1140" cy="1057"/>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080" name="Oval 56"/>
            <p:cNvSpPr>
              <a:spLocks noChangeArrowheads="1"/>
            </p:cNvSpPr>
            <p:nvPr/>
          </p:nvSpPr>
          <p:spPr bwMode="auto">
            <a:xfrm>
              <a:off x="3539" y="15530"/>
              <a:ext cx="856" cy="727"/>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39" name="Oval 57"/>
            <p:cNvSpPr>
              <a:spLocks noChangeArrowheads="1"/>
            </p:cNvSpPr>
            <p:nvPr/>
          </p:nvSpPr>
          <p:spPr bwMode="auto">
            <a:xfrm>
              <a:off x="3480" y="15334"/>
              <a:ext cx="975" cy="803"/>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082" name="Oval 58"/>
            <p:cNvSpPr>
              <a:spLocks noChangeArrowheads="1"/>
            </p:cNvSpPr>
            <p:nvPr/>
          </p:nvSpPr>
          <p:spPr bwMode="auto">
            <a:xfrm>
              <a:off x="3136" y="12747"/>
              <a:ext cx="1470" cy="1168"/>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41" name="Oval 59"/>
            <p:cNvSpPr>
              <a:spLocks noChangeArrowheads="1"/>
            </p:cNvSpPr>
            <p:nvPr/>
          </p:nvSpPr>
          <p:spPr bwMode="auto">
            <a:xfrm>
              <a:off x="3210" y="12589"/>
              <a:ext cx="1320" cy="1215"/>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084" name="Oval 60"/>
            <p:cNvSpPr>
              <a:spLocks noChangeArrowheads="1"/>
            </p:cNvSpPr>
            <p:nvPr/>
          </p:nvSpPr>
          <p:spPr bwMode="auto">
            <a:xfrm>
              <a:off x="3120" y="11323"/>
              <a:ext cx="1470" cy="1168"/>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43" name="Oval 61"/>
            <p:cNvSpPr>
              <a:spLocks noChangeArrowheads="1"/>
            </p:cNvSpPr>
            <p:nvPr/>
          </p:nvSpPr>
          <p:spPr bwMode="auto">
            <a:xfrm>
              <a:off x="3195" y="11164"/>
              <a:ext cx="1320" cy="1215"/>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086" name="Oval 62"/>
            <p:cNvSpPr>
              <a:spLocks noChangeArrowheads="1"/>
            </p:cNvSpPr>
            <p:nvPr/>
          </p:nvSpPr>
          <p:spPr bwMode="auto">
            <a:xfrm>
              <a:off x="2985" y="9813"/>
              <a:ext cx="1695" cy="1255"/>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45" name="Oval 63"/>
            <p:cNvSpPr>
              <a:spLocks noChangeArrowheads="1"/>
            </p:cNvSpPr>
            <p:nvPr/>
          </p:nvSpPr>
          <p:spPr bwMode="auto">
            <a:xfrm>
              <a:off x="3030" y="9694"/>
              <a:ext cx="1605" cy="1215"/>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088" name="Oval 64"/>
            <p:cNvSpPr>
              <a:spLocks noChangeArrowheads="1"/>
            </p:cNvSpPr>
            <p:nvPr/>
          </p:nvSpPr>
          <p:spPr bwMode="auto">
            <a:xfrm>
              <a:off x="2535" y="7952"/>
              <a:ext cx="2716" cy="1601"/>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47" name="Oval 65"/>
            <p:cNvSpPr>
              <a:spLocks noChangeArrowheads="1"/>
            </p:cNvSpPr>
            <p:nvPr/>
          </p:nvSpPr>
          <p:spPr bwMode="auto">
            <a:xfrm>
              <a:off x="3065" y="7669"/>
              <a:ext cx="1648" cy="1455"/>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090" name="Oval 66"/>
            <p:cNvSpPr>
              <a:spLocks noChangeArrowheads="1"/>
            </p:cNvSpPr>
            <p:nvPr/>
          </p:nvSpPr>
          <p:spPr bwMode="auto">
            <a:xfrm>
              <a:off x="2700" y="5870"/>
              <a:ext cx="2460" cy="1597"/>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49" name="Oval 67"/>
            <p:cNvSpPr>
              <a:spLocks noChangeArrowheads="1"/>
            </p:cNvSpPr>
            <p:nvPr/>
          </p:nvSpPr>
          <p:spPr bwMode="auto">
            <a:xfrm>
              <a:off x="2982" y="5539"/>
              <a:ext cx="1895" cy="1440"/>
            </a:xfrm>
            <a:prstGeom prst="ellipse">
              <a:avLst/>
            </a:prstGeom>
            <a:solidFill>
              <a:srgbClr val="FFFF00"/>
            </a:solidFill>
            <a:ln w="9525">
              <a:noFill/>
              <a:round/>
              <a:headEnd/>
              <a:tailEnd/>
            </a:ln>
          </p:spPr>
          <p:txBody>
            <a:bodyPr/>
            <a:lstStyle/>
            <a:p>
              <a:endParaRPr lang="fr-FR">
                <a:latin typeface="Book Antiqua" pitchFamily="18" charset="0"/>
              </a:endParaRPr>
            </a:p>
          </p:txBody>
        </p:sp>
        <p:sp>
          <p:nvSpPr>
            <p:cNvPr id="17450" name="Text Box 68"/>
            <p:cNvSpPr txBox="1">
              <a:spLocks noChangeArrowheads="1"/>
            </p:cNvSpPr>
            <p:nvPr/>
          </p:nvSpPr>
          <p:spPr bwMode="auto">
            <a:xfrm>
              <a:off x="1065" y="12934"/>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2000</a:t>
              </a:r>
              <a:endParaRPr lang="fr-FR" sz="2400"/>
            </a:p>
          </p:txBody>
        </p:sp>
        <p:sp>
          <p:nvSpPr>
            <p:cNvPr id="17451" name="Text Box 69"/>
            <p:cNvSpPr txBox="1">
              <a:spLocks noChangeArrowheads="1"/>
            </p:cNvSpPr>
            <p:nvPr/>
          </p:nvSpPr>
          <p:spPr bwMode="auto">
            <a:xfrm>
              <a:off x="1095" y="14434"/>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1999</a:t>
              </a:r>
              <a:endParaRPr lang="fr-FR" sz="2400"/>
            </a:p>
          </p:txBody>
        </p:sp>
        <p:sp>
          <p:nvSpPr>
            <p:cNvPr id="17452" name="Text Box 70"/>
            <p:cNvSpPr txBox="1">
              <a:spLocks noChangeArrowheads="1"/>
            </p:cNvSpPr>
            <p:nvPr/>
          </p:nvSpPr>
          <p:spPr bwMode="auto">
            <a:xfrm>
              <a:off x="1095" y="15529"/>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1998</a:t>
              </a:r>
              <a:endParaRPr lang="fr-FR" sz="2400"/>
            </a:p>
          </p:txBody>
        </p:sp>
        <p:sp>
          <p:nvSpPr>
            <p:cNvPr id="17453" name="Text Box 71"/>
            <p:cNvSpPr txBox="1">
              <a:spLocks noChangeArrowheads="1"/>
            </p:cNvSpPr>
            <p:nvPr/>
          </p:nvSpPr>
          <p:spPr bwMode="auto">
            <a:xfrm>
              <a:off x="1065" y="10129"/>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2002 - 2003</a:t>
              </a:r>
              <a:endParaRPr lang="fr-FR" sz="2400"/>
            </a:p>
          </p:txBody>
        </p:sp>
        <p:sp>
          <p:nvSpPr>
            <p:cNvPr id="17454" name="Text Box 72"/>
            <p:cNvSpPr txBox="1">
              <a:spLocks noChangeArrowheads="1"/>
            </p:cNvSpPr>
            <p:nvPr/>
          </p:nvSpPr>
          <p:spPr bwMode="auto">
            <a:xfrm>
              <a:off x="1065" y="8404"/>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2004</a:t>
              </a:r>
              <a:endParaRPr lang="fr-FR" sz="2400"/>
            </a:p>
          </p:txBody>
        </p:sp>
        <p:sp>
          <p:nvSpPr>
            <p:cNvPr id="17455" name="Text Box 73"/>
            <p:cNvSpPr txBox="1">
              <a:spLocks noChangeArrowheads="1"/>
            </p:cNvSpPr>
            <p:nvPr/>
          </p:nvSpPr>
          <p:spPr bwMode="auto">
            <a:xfrm>
              <a:off x="1065" y="6319"/>
              <a:ext cx="1365" cy="465"/>
            </a:xfrm>
            <a:prstGeom prst="rect">
              <a:avLst/>
            </a:prstGeom>
            <a:noFill/>
            <a:ln w="9525">
              <a:noFill/>
              <a:miter lim="800000"/>
              <a:headEnd/>
              <a:tailEnd/>
            </a:ln>
          </p:spPr>
          <p:txBody>
            <a:bodyPr/>
            <a:lstStyle/>
            <a:p>
              <a:pPr>
                <a:spcAft>
                  <a:spcPts val="1000"/>
                </a:spcAft>
              </a:pPr>
              <a:r>
                <a:rPr lang="fr-FR" sz="1400">
                  <a:latin typeface="Times New Roman" pitchFamily="18" charset="0"/>
                </a:rPr>
                <a:t>2005</a:t>
              </a:r>
              <a:endParaRPr lang="fr-FR" sz="2400"/>
            </a:p>
          </p:txBody>
        </p:sp>
        <p:sp>
          <p:nvSpPr>
            <p:cNvPr id="17456" name="Text Box 74"/>
            <p:cNvSpPr txBox="1">
              <a:spLocks noChangeArrowheads="1"/>
            </p:cNvSpPr>
            <p:nvPr/>
          </p:nvSpPr>
          <p:spPr bwMode="auto">
            <a:xfrm>
              <a:off x="1005" y="2125"/>
              <a:ext cx="1365" cy="862"/>
            </a:xfrm>
            <a:prstGeom prst="rect">
              <a:avLst/>
            </a:prstGeom>
            <a:noFill/>
            <a:ln w="9525">
              <a:noFill/>
              <a:miter lim="800000"/>
              <a:headEnd/>
              <a:tailEnd/>
            </a:ln>
          </p:spPr>
          <p:txBody>
            <a:bodyPr/>
            <a:lstStyle/>
            <a:p>
              <a:pPr>
                <a:spcAft>
                  <a:spcPts val="1000"/>
                </a:spcAft>
              </a:pPr>
              <a:r>
                <a:rPr lang="fr-FR" sz="1400" b="1">
                  <a:latin typeface="Times New Roman" pitchFamily="18" charset="0"/>
                </a:rPr>
                <a:t>Année</a:t>
              </a:r>
              <a:endParaRPr lang="fr-FR" sz="2400"/>
            </a:p>
          </p:txBody>
        </p:sp>
        <p:sp>
          <p:nvSpPr>
            <p:cNvPr id="17457" name="Text Box 75"/>
            <p:cNvSpPr txBox="1">
              <a:spLocks noChangeArrowheads="1"/>
            </p:cNvSpPr>
            <p:nvPr/>
          </p:nvSpPr>
          <p:spPr bwMode="auto">
            <a:xfrm>
              <a:off x="2130" y="1612"/>
              <a:ext cx="4065" cy="1178"/>
            </a:xfrm>
            <a:prstGeom prst="rect">
              <a:avLst/>
            </a:prstGeom>
            <a:noFill/>
            <a:ln w="9525">
              <a:noFill/>
              <a:miter lim="800000"/>
              <a:headEnd/>
              <a:tailEnd/>
            </a:ln>
          </p:spPr>
          <p:txBody>
            <a:bodyPr/>
            <a:lstStyle/>
            <a:p>
              <a:r>
                <a:rPr lang="fr-FR" sz="1400" b="1">
                  <a:latin typeface="Times New Roman" pitchFamily="18" charset="0"/>
                </a:rPr>
                <a:t>        Budget alloué au secteur santé</a:t>
              </a:r>
            </a:p>
            <a:p>
              <a:r>
                <a:rPr lang="fr-FR" sz="1400" b="1">
                  <a:latin typeface="Times New Roman" pitchFamily="18" charset="0"/>
                </a:rPr>
                <a:t>        Budget du secteur santé exécuté </a:t>
              </a:r>
              <a:endParaRPr lang="fr-FR" sz="3600"/>
            </a:p>
          </p:txBody>
        </p:sp>
        <p:sp>
          <p:nvSpPr>
            <p:cNvPr id="1100" name="Oval 76"/>
            <p:cNvSpPr>
              <a:spLocks noChangeArrowheads="1"/>
            </p:cNvSpPr>
            <p:nvPr/>
          </p:nvSpPr>
          <p:spPr bwMode="auto">
            <a:xfrm>
              <a:off x="2159" y="1612"/>
              <a:ext cx="247" cy="710"/>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a:latin typeface="+mn-lt"/>
                <a:cs typeface="+mn-cs"/>
              </a:endParaRPr>
            </a:p>
          </p:txBody>
        </p:sp>
        <p:sp>
          <p:nvSpPr>
            <p:cNvPr id="17459" name="Oval 77"/>
            <p:cNvSpPr>
              <a:spLocks noChangeArrowheads="1"/>
            </p:cNvSpPr>
            <p:nvPr/>
          </p:nvSpPr>
          <p:spPr bwMode="auto">
            <a:xfrm>
              <a:off x="2157" y="2380"/>
              <a:ext cx="249" cy="607"/>
            </a:xfrm>
            <a:prstGeom prst="ellipse">
              <a:avLst/>
            </a:prstGeom>
            <a:solidFill>
              <a:srgbClr val="FFFF00">
                <a:alpha val="70195"/>
              </a:srgbClr>
            </a:solidFill>
            <a:ln w="9525">
              <a:noFill/>
              <a:round/>
              <a:headEnd/>
              <a:tailEnd/>
            </a:ln>
          </p:spPr>
          <p:txBody>
            <a:bodyPr/>
            <a:lstStyle/>
            <a:p>
              <a:endParaRPr lang="fr-FR">
                <a:solidFill>
                  <a:srgbClr val="FFFF00"/>
                </a:solidFill>
                <a:latin typeface="Book Antiqua" pitchFamily="18" charset="0"/>
              </a:endParaRPr>
            </a:p>
          </p:txBody>
        </p:sp>
        <p:sp>
          <p:nvSpPr>
            <p:cNvPr id="1102" name="Oval 78"/>
            <p:cNvSpPr>
              <a:spLocks noChangeArrowheads="1"/>
            </p:cNvSpPr>
            <p:nvPr/>
          </p:nvSpPr>
          <p:spPr bwMode="auto">
            <a:xfrm>
              <a:off x="2571" y="3715"/>
              <a:ext cx="2799" cy="1597"/>
            </a:xfrm>
            <a:prstGeom prst="ellipse">
              <a:avLst/>
            </a:prstGeom>
            <a:solidFill>
              <a:schemeClr val="accent2">
                <a:lumMod val="75000"/>
              </a:schemeClr>
            </a:solidFill>
            <a:ln w="9525">
              <a:noFill/>
              <a:round/>
              <a:headEnd/>
              <a:tailEnd/>
            </a:ln>
          </p:spPr>
          <p:txBody>
            <a:bodyPr/>
            <a:lstStyle/>
            <a:p>
              <a:pPr fontAlgn="auto">
                <a:spcBef>
                  <a:spcPts val="0"/>
                </a:spcBef>
                <a:spcAft>
                  <a:spcPts val="0"/>
                </a:spcAft>
                <a:defRPr/>
              </a:pPr>
              <a:endParaRPr lang="fr-FR" dirty="0">
                <a:solidFill>
                  <a:schemeClr val="bg2"/>
                </a:solidFill>
                <a:latin typeface="+mn-lt"/>
                <a:cs typeface="+mn-cs"/>
              </a:endParaRPr>
            </a:p>
          </p:txBody>
        </p:sp>
      </p:grpSp>
      <p:sp>
        <p:nvSpPr>
          <p:cNvPr id="17430" name="Text Box 73"/>
          <p:cNvSpPr txBox="1">
            <a:spLocks noChangeArrowheads="1"/>
          </p:cNvSpPr>
          <p:nvPr/>
        </p:nvSpPr>
        <p:spPr bwMode="auto">
          <a:xfrm>
            <a:off x="395288" y="1989138"/>
            <a:ext cx="1193800" cy="169862"/>
          </a:xfrm>
          <a:prstGeom prst="rect">
            <a:avLst/>
          </a:prstGeom>
          <a:noFill/>
          <a:ln w="9525">
            <a:noFill/>
            <a:miter lim="800000"/>
            <a:headEnd/>
            <a:tailEnd/>
          </a:ln>
        </p:spPr>
        <p:txBody>
          <a:bodyPr/>
          <a:lstStyle/>
          <a:p>
            <a:pPr>
              <a:spcAft>
                <a:spcPts val="1000"/>
              </a:spcAft>
            </a:pPr>
            <a:r>
              <a:rPr lang="fr-FR" sz="1400">
                <a:latin typeface="Times New Roman" pitchFamily="18" charset="0"/>
              </a:rPr>
              <a:t>2006</a:t>
            </a:r>
            <a:endParaRPr lang="fr-FR" sz="2400"/>
          </a:p>
        </p:txBody>
      </p:sp>
      <p:sp>
        <p:nvSpPr>
          <p:cNvPr id="17431" name="Oval 67"/>
          <p:cNvSpPr>
            <a:spLocks noChangeArrowheads="1"/>
          </p:cNvSpPr>
          <p:nvPr/>
        </p:nvSpPr>
        <p:spPr bwMode="auto">
          <a:xfrm>
            <a:off x="1979613" y="1844675"/>
            <a:ext cx="1800225" cy="528638"/>
          </a:xfrm>
          <a:prstGeom prst="ellipse">
            <a:avLst/>
          </a:prstGeom>
          <a:solidFill>
            <a:srgbClr val="FFFF00"/>
          </a:solidFill>
          <a:ln w="9525">
            <a:noFill/>
            <a:round/>
            <a:headEnd/>
            <a:tailEnd/>
          </a:ln>
        </p:spPr>
        <p:txBody>
          <a:bodyPr/>
          <a:lstStyle/>
          <a:p>
            <a:endParaRPr lang="fr-FR">
              <a:latin typeface="Book Antiqua" pitchFamily="18" charset="0"/>
            </a:endParaRPr>
          </a:p>
        </p:txBody>
      </p:sp>
      <p:cxnSp>
        <p:nvCxnSpPr>
          <p:cNvPr id="46" name="Connecteur droit avec flèche 45"/>
          <p:cNvCxnSpPr/>
          <p:nvPr/>
        </p:nvCxnSpPr>
        <p:spPr>
          <a:xfrm>
            <a:off x="71438" y="4075113"/>
            <a:ext cx="8893175" cy="1587"/>
          </a:xfrm>
          <a:prstGeom prst="straightConnector1">
            <a:avLst/>
          </a:prstGeom>
          <a:ln w="57150">
            <a:solidFill>
              <a:schemeClr val="accent3">
                <a:lumMod val="7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7433" name="Espace réservé du contenu 2"/>
          <p:cNvSpPr txBox="1">
            <a:spLocks/>
          </p:cNvSpPr>
          <p:nvPr/>
        </p:nvSpPr>
        <p:spPr bwMode="auto">
          <a:xfrm>
            <a:off x="144463" y="188913"/>
            <a:ext cx="8891587" cy="676275"/>
          </a:xfrm>
          <a:prstGeom prst="rect">
            <a:avLst/>
          </a:prstGeom>
          <a:noFill/>
          <a:ln w="9525">
            <a:noFill/>
            <a:miter lim="800000"/>
            <a:headEnd/>
            <a:tailEnd/>
          </a:ln>
        </p:spPr>
        <p:txBody>
          <a:bodyPr/>
          <a:lstStyle/>
          <a:p>
            <a:pPr marL="182563">
              <a:spcBef>
                <a:spcPct val="20000"/>
              </a:spcBef>
              <a:buClr>
                <a:srgbClr val="F9F9F9"/>
              </a:buClr>
              <a:buSzPct val="65000"/>
              <a:buFont typeface="Wingdings 2" pitchFamily="18" charset="2"/>
              <a:buNone/>
            </a:pPr>
            <a:r>
              <a:rPr lang="fr-FR" sz="2800" b="1">
                <a:solidFill>
                  <a:srgbClr val="FFFF00"/>
                </a:solidFill>
              </a:rPr>
              <a:t>Exécution du budget publiques du secteur santé </a:t>
            </a:r>
            <a:endParaRPr lang="fr-FR" sz="280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diamond(in)">
                                      <p:cBhvr>
                                        <p:cTn id="7"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u contenu 2"/>
          <p:cNvSpPr>
            <a:spLocks noGrp="1"/>
          </p:cNvSpPr>
          <p:nvPr>
            <p:ph idx="1"/>
          </p:nvPr>
        </p:nvSpPr>
        <p:spPr>
          <a:xfrm>
            <a:off x="323850" y="188913"/>
            <a:ext cx="8569325" cy="676275"/>
          </a:xfrm>
        </p:spPr>
        <p:txBody>
          <a:bodyPr/>
          <a:lstStyle/>
          <a:p>
            <a:pPr marL="182563" indent="0" eaLnBrk="1" hangingPunct="1">
              <a:buFont typeface="Wingdings 2" pitchFamily="18" charset="2"/>
              <a:buNone/>
            </a:pPr>
            <a:r>
              <a:rPr lang="fr-FR" b="1" smtClean="0">
                <a:solidFill>
                  <a:srgbClr val="FFFF00"/>
                </a:solidFill>
                <a:latin typeface="Arial" charset="0"/>
                <a:cs typeface="Arial" charset="0"/>
              </a:rPr>
              <a:t>Part des dépenses privées / Dépenses de santé </a:t>
            </a:r>
            <a:endParaRPr lang="fr-FR" smtClean="0">
              <a:solidFill>
                <a:srgbClr val="FFFF00"/>
              </a:solidFill>
              <a:latin typeface="Arial" charset="0"/>
              <a:cs typeface="Arial" charset="0"/>
            </a:endParaRPr>
          </a:p>
        </p:txBody>
      </p:sp>
      <p:graphicFrame>
        <p:nvGraphicFramePr>
          <p:cNvPr id="6" name="Graphique 5"/>
          <p:cNvGraphicFramePr>
            <a:graphicFrameLocks/>
          </p:cNvGraphicFramePr>
          <p:nvPr/>
        </p:nvGraphicFramePr>
        <p:xfrm>
          <a:off x="539552" y="1052736"/>
          <a:ext cx="7740352" cy="4464496"/>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Rectangle 3"/>
          <p:cNvSpPr>
            <a:spLocks noChangeArrowheads="1"/>
          </p:cNvSpPr>
          <p:nvPr/>
        </p:nvSpPr>
        <p:spPr bwMode="auto">
          <a:xfrm>
            <a:off x="179388" y="5549900"/>
            <a:ext cx="8496300" cy="831850"/>
          </a:xfrm>
          <a:prstGeom prst="rect">
            <a:avLst/>
          </a:prstGeom>
          <a:noFill/>
          <a:ln w="9525">
            <a:noFill/>
            <a:miter lim="800000"/>
            <a:headEnd/>
            <a:tailEnd/>
          </a:ln>
        </p:spPr>
        <p:txBody>
          <a:bodyPr>
            <a:spAutoFit/>
          </a:bodyPr>
          <a:lstStyle/>
          <a:p>
            <a:pPr marL="92075" lvl="2">
              <a:buFont typeface="Arial" charset="0"/>
              <a:buChar char="•"/>
            </a:pPr>
            <a:r>
              <a:rPr lang="fr-FR" sz="2400">
                <a:latin typeface="Book Antiqua" pitchFamily="18" charset="0"/>
              </a:rPr>
              <a:t> De 1995 à 2001:  75 – 87 %  </a:t>
            </a:r>
          </a:p>
          <a:p>
            <a:pPr marL="92075" lvl="2">
              <a:buFont typeface="Arial" charset="0"/>
              <a:buChar char="•"/>
            </a:pPr>
            <a:r>
              <a:rPr lang="fr-FR" sz="2400">
                <a:latin typeface="Book Antiqua" pitchFamily="18" charset="0"/>
              </a:rPr>
              <a:t> A partir de 2002: 83%</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contenu 2"/>
          <p:cNvSpPr>
            <a:spLocks noGrp="1"/>
          </p:cNvSpPr>
          <p:nvPr>
            <p:ph idx="1"/>
          </p:nvPr>
        </p:nvSpPr>
        <p:spPr>
          <a:xfrm>
            <a:off x="323850" y="188913"/>
            <a:ext cx="8362950" cy="936625"/>
          </a:xfrm>
        </p:spPr>
        <p:txBody>
          <a:bodyPr/>
          <a:lstStyle/>
          <a:p>
            <a:pPr marL="182563" indent="-46038" eaLnBrk="1" hangingPunct="1">
              <a:buFont typeface="Wingdings 2" pitchFamily="18" charset="2"/>
              <a:buNone/>
            </a:pPr>
            <a:r>
              <a:rPr lang="fr-FR" smtClean="0">
                <a:solidFill>
                  <a:srgbClr val="FFFF00"/>
                </a:solidFill>
                <a:latin typeface="Arial" charset="0"/>
                <a:cs typeface="Arial" charset="0"/>
              </a:rPr>
              <a:t>Paiements directs/ Dépenses privées en santé</a:t>
            </a:r>
          </a:p>
        </p:txBody>
      </p:sp>
      <p:graphicFrame>
        <p:nvGraphicFramePr>
          <p:cNvPr id="4" name="Graphique 3"/>
          <p:cNvGraphicFramePr>
            <a:graphicFrameLocks/>
          </p:cNvGraphicFramePr>
          <p:nvPr/>
        </p:nvGraphicFramePr>
        <p:xfrm>
          <a:off x="1331640" y="764705"/>
          <a:ext cx="6120680" cy="3960440"/>
        </p:xfrm>
        <a:graphic>
          <a:graphicData uri="http://schemas.openxmlformats.org/drawingml/2006/chart">
            <c:chart xmlns:c="http://schemas.openxmlformats.org/drawingml/2006/chart" xmlns:r="http://schemas.openxmlformats.org/officeDocument/2006/relationships" r:id="rId3"/>
          </a:graphicData>
        </a:graphic>
      </p:graphicFrame>
      <p:sp>
        <p:nvSpPr>
          <p:cNvPr id="19460" name="Rectangle 5"/>
          <p:cNvSpPr>
            <a:spLocks noChangeArrowheads="1"/>
          </p:cNvSpPr>
          <p:nvPr/>
        </p:nvSpPr>
        <p:spPr bwMode="auto">
          <a:xfrm>
            <a:off x="144463" y="4652963"/>
            <a:ext cx="8999537" cy="2246312"/>
          </a:xfrm>
          <a:prstGeom prst="rect">
            <a:avLst/>
          </a:prstGeom>
          <a:noFill/>
          <a:ln w="9525">
            <a:noFill/>
            <a:miter lim="800000"/>
            <a:headEnd/>
            <a:tailEnd/>
          </a:ln>
        </p:spPr>
        <p:txBody>
          <a:bodyPr>
            <a:spAutoFit/>
          </a:bodyPr>
          <a:lstStyle/>
          <a:p>
            <a:r>
              <a:rPr lang="fr-FR" sz="2400"/>
              <a:t>Les paiements directs  conduisent à l’exclusion des pauvres et des vulnérables du fait de l’élasticité de la demande au prix</a:t>
            </a:r>
            <a:r>
              <a:rPr lang="en-US" sz="2000"/>
              <a:t> (</a:t>
            </a:r>
            <a:r>
              <a:rPr lang="en-US" sz="2000" i="1"/>
              <a:t>Greiner 2001)</a:t>
            </a:r>
            <a:r>
              <a:rPr lang="fr-FR" sz="2400"/>
              <a:t>. Ils représentent un obstacle majeur à l’accès aux soins et a des effets négatifs, particulièrement sur l’équité parce qu’il s’agit du mode le plus régressif du financement de santé </a:t>
            </a:r>
            <a:r>
              <a:rPr lang="fr-FR" sz="2000"/>
              <a:t>(</a:t>
            </a:r>
            <a:r>
              <a:rPr lang="fr-FR" sz="2000" i="1"/>
              <a:t>Whitehead &amp; Dahlgren 2006)</a:t>
            </a:r>
            <a:r>
              <a:rPr lang="fr-FR" i="1"/>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u contenu 2"/>
          <p:cNvSpPr>
            <a:spLocks noGrp="1"/>
          </p:cNvSpPr>
          <p:nvPr>
            <p:ph idx="1"/>
          </p:nvPr>
        </p:nvSpPr>
        <p:spPr>
          <a:xfrm>
            <a:off x="457200" y="188913"/>
            <a:ext cx="8229600" cy="531812"/>
          </a:xfrm>
        </p:spPr>
        <p:txBody>
          <a:bodyPr/>
          <a:lstStyle/>
          <a:p>
            <a:pPr eaLnBrk="1" hangingPunct="1">
              <a:buFont typeface="Wingdings 2" pitchFamily="18" charset="2"/>
              <a:buNone/>
            </a:pPr>
            <a:r>
              <a:rPr lang="fr-CA" smtClean="0">
                <a:solidFill>
                  <a:srgbClr val="FFFF00"/>
                </a:solidFill>
                <a:latin typeface="Arial" charset="0"/>
                <a:cs typeface="Arial" charset="0"/>
              </a:rPr>
              <a:t>Rapport entre Dep. privée et Dep. public</a:t>
            </a:r>
            <a:endParaRPr lang="fr-FR" smtClean="0">
              <a:solidFill>
                <a:srgbClr val="FFFF00"/>
              </a:solidFill>
              <a:latin typeface="Arial" charset="0"/>
              <a:cs typeface="Arial" charset="0"/>
            </a:endParaRPr>
          </a:p>
        </p:txBody>
      </p:sp>
      <p:graphicFrame>
        <p:nvGraphicFramePr>
          <p:cNvPr id="4" name="Graphique 3"/>
          <p:cNvGraphicFramePr>
            <a:graphicFrameLocks/>
          </p:cNvGraphicFramePr>
          <p:nvPr/>
        </p:nvGraphicFramePr>
        <p:xfrm>
          <a:off x="0" y="980728"/>
          <a:ext cx="8801100" cy="3717032"/>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179388" y="5157788"/>
            <a:ext cx="8713787" cy="1384300"/>
          </a:xfrm>
          <a:prstGeom prst="rect">
            <a:avLst/>
          </a:prstGeom>
        </p:spPr>
        <p:txBody>
          <a:bodyPr>
            <a:spAutoFit/>
          </a:bodyPr>
          <a:lstStyle/>
          <a:p>
            <a:pPr marL="182563" fontAlgn="auto">
              <a:spcBef>
                <a:spcPts val="0"/>
              </a:spcBef>
              <a:spcAft>
                <a:spcPts val="0"/>
              </a:spcAft>
              <a:buClr>
                <a:schemeClr val="tx1">
                  <a:shade val="95000"/>
                </a:schemeClr>
              </a:buClr>
              <a:buSzPct val="65000"/>
              <a:defRPr/>
            </a:pPr>
            <a:r>
              <a:rPr lang="fr-FR" sz="2400" dirty="0">
                <a:latin typeface="Arial" pitchFamily="34" charset="0"/>
                <a:cs typeface="Arial" pitchFamily="34" charset="0"/>
              </a:rPr>
              <a:t>Relation élevée entre paiement direct et dépense catastrophique de santé (</a:t>
            </a:r>
            <a:r>
              <a:rPr lang="fr-FR" sz="2000" dirty="0">
                <a:latin typeface="Arial" pitchFamily="34" charset="0"/>
                <a:cs typeface="Arial" pitchFamily="34" charset="0"/>
              </a:rPr>
              <a:t>Xu et al. 2003</a:t>
            </a:r>
            <a:r>
              <a:rPr lang="fr-FR" sz="2400" dirty="0">
                <a:latin typeface="Arial" pitchFamily="34" charset="0"/>
                <a:cs typeface="Arial" pitchFamily="34" charset="0"/>
              </a:rPr>
              <a:t>) </a:t>
            </a:r>
            <a:r>
              <a:rPr lang="fr-FR" sz="3600" dirty="0">
                <a:latin typeface="Arial" pitchFamily="34" charset="0"/>
                <a:cs typeface="Arial" pitchFamily="34" charset="0"/>
              </a:rPr>
              <a:t>→</a:t>
            </a:r>
            <a:r>
              <a:rPr lang="fr-FR" sz="2400" dirty="0">
                <a:latin typeface="Arial" pitchFamily="34" charset="0"/>
                <a:cs typeface="Arial" pitchFamily="34" charset="0"/>
              </a:rPr>
              <a:t> </a:t>
            </a:r>
            <a:r>
              <a:rPr lang="fr-FR" sz="2400" dirty="0">
                <a:solidFill>
                  <a:srgbClr val="FFFF00"/>
                </a:solidFill>
                <a:latin typeface="Arial" pitchFamily="34" charset="0"/>
                <a:cs typeface="Arial" pitchFamily="34" charset="0"/>
              </a:rPr>
              <a:t>la pauvreté iatrogénique est vraisemblablement très élevé au Cameroun.</a:t>
            </a:r>
            <a:r>
              <a:rPr lang="fr-FR" sz="1400" dirty="0">
                <a:latin typeface="Arial" pitchFamily="34" charset="0"/>
                <a:cs typeface="Arial" pitchFamily="34" charset="0"/>
              </a:rPr>
              <a:t> </a:t>
            </a:r>
          </a:p>
        </p:txBody>
      </p:sp>
      <p:sp>
        <p:nvSpPr>
          <p:cNvPr id="20485" name="ZoneTexte 6"/>
          <p:cNvSpPr txBox="1">
            <a:spLocks noChangeArrowheads="1"/>
          </p:cNvSpPr>
          <p:nvPr/>
        </p:nvSpPr>
        <p:spPr bwMode="auto">
          <a:xfrm>
            <a:off x="3276600" y="2565400"/>
            <a:ext cx="2232025" cy="368300"/>
          </a:xfrm>
          <a:prstGeom prst="rect">
            <a:avLst/>
          </a:prstGeom>
          <a:noFill/>
          <a:ln w="9525">
            <a:noFill/>
            <a:miter lim="800000"/>
            <a:headEnd/>
            <a:tailEnd/>
          </a:ln>
        </p:spPr>
        <p:txBody>
          <a:bodyPr>
            <a:spAutoFit/>
          </a:bodyPr>
          <a:lstStyle/>
          <a:p>
            <a:r>
              <a:rPr lang="fr-CA">
                <a:latin typeface="Book Antiqua" pitchFamily="18" charset="0"/>
              </a:rPr>
              <a:t>Rp = 0,9/0,1 =  9</a:t>
            </a:r>
            <a:endParaRPr lang="fr-FR">
              <a:latin typeface="Book Antiqua"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u contenu 2"/>
          <p:cNvSpPr>
            <a:spLocks noGrp="1"/>
          </p:cNvSpPr>
          <p:nvPr>
            <p:ph idx="1"/>
          </p:nvPr>
        </p:nvSpPr>
        <p:spPr>
          <a:xfrm>
            <a:off x="457200" y="260350"/>
            <a:ext cx="8229600" cy="865188"/>
          </a:xfrm>
        </p:spPr>
        <p:txBody>
          <a:bodyPr/>
          <a:lstStyle/>
          <a:p>
            <a:pPr marL="182563" indent="0" eaLnBrk="1" hangingPunct="1">
              <a:buFont typeface="Wingdings 2" pitchFamily="18" charset="2"/>
              <a:buNone/>
            </a:pPr>
            <a:r>
              <a:rPr lang="fr-FR" smtClean="0">
                <a:solidFill>
                  <a:srgbClr val="FFFF00"/>
                </a:solidFill>
                <a:latin typeface="Arial" charset="0"/>
                <a:cs typeface="Arial" charset="0"/>
              </a:rPr>
              <a:t>Ressources externes en santé en % de la dépense totale en santé</a:t>
            </a:r>
          </a:p>
        </p:txBody>
      </p:sp>
      <p:graphicFrame>
        <p:nvGraphicFramePr>
          <p:cNvPr id="4" name="Graphique 3"/>
          <p:cNvGraphicFramePr>
            <a:graphicFrameLocks/>
          </p:cNvGraphicFramePr>
          <p:nvPr/>
        </p:nvGraphicFramePr>
        <p:xfrm>
          <a:off x="0" y="1340768"/>
          <a:ext cx="5759624" cy="3573016"/>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Rectangle 4"/>
          <p:cNvSpPr>
            <a:spLocks noChangeArrowheads="1"/>
          </p:cNvSpPr>
          <p:nvPr/>
        </p:nvSpPr>
        <p:spPr bwMode="auto">
          <a:xfrm>
            <a:off x="827088" y="5157788"/>
            <a:ext cx="7632700" cy="1108075"/>
          </a:xfrm>
          <a:prstGeom prst="rect">
            <a:avLst/>
          </a:prstGeom>
          <a:noFill/>
          <a:ln w="9525">
            <a:noFill/>
            <a:miter lim="800000"/>
            <a:headEnd/>
            <a:tailEnd/>
          </a:ln>
        </p:spPr>
        <p:txBody>
          <a:bodyPr>
            <a:spAutoFit/>
          </a:bodyPr>
          <a:lstStyle/>
          <a:p>
            <a:pPr marL="92075" lvl="2"/>
            <a:r>
              <a:rPr lang="fr-FR" sz="2200"/>
              <a:t>Augmentation considérable des ressources externes en santé depuis 2002 pour se stabiliser autour de 5,5% des dépenses totales de santé </a:t>
            </a:r>
            <a:r>
              <a:rPr lang="fr-FR"/>
              <a:t>(ASS ≈ 10%; WHO 2009).</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90056"/>
            <a:ext cx="8229600" cy="1143000"/>
          </a:xfrm>
        </p:spPr>
        <p:txBody>
          <a:bodyPr/>
          <a:lstStyle/>
          <a:p>
            <a:pPr eaLnBrk="1" fontAlgn="auto" hangingPunct="1">
              <a:spcAft>
                <a:spcPts val="0"/>
              </a:spcAft>
              <a:defRPr/>
            </a:pPr>
            <a:r>
              <a:rPr lang="fr-CA" sz="4800" dirty="0" smtClean="0">
                <a:solidFill>
                  <a:srgbClr val="FFFF00"/>
                </a:solidFill>
                <a:latin typeface="Arial" pitchFamily="34" charset="0"/>
                <a:cs typeface="Arial" pitchFamily="34" charset="0"/>
              </a:rPr>
              <a:t>Contexte </a:t>
            </a:r>
            <a:endParaRPr lang="fr-FR" sz="4800"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88640"/>
            <a:ext cx="8229600" cy="792088"/>
          </a:xfrm>
        </p:spPr>
        <p:txBody>
          <a:bodyPr/>
          <a:lstStyle/>
          <a:p>
            <a:pPr eaLnBrk="1" fontAlgn="auto" hangingPunct="1">
              <a:spcAft>
                <a:spcPts val="0"/>
              </a:spcAft>
              <a:defRPr/>
            </a:pPr>
            <a:r>
              <a:rPr lang="fr-FR" sz="4400" dirty="0" smtClean="0">
                <a:solidFill>
                  <a:srgbClr val="FFFF00"/>
                </a:solidFill>
                <a:latin typeface="Arial" pitchFamily="34" charset="0"/>
                <a:cs typeface="Arial" pitchFamily="34" charset="0"/>
              </a:rPr>
              <a:t>Problèmes liés à la collecte</a:t>
            </a:r>
            <a:endParaRPr lang="fr-FR" sz="4400" dirty="0">
              <a:solidFill>
                <a:srgbClr val="FFFF00"/>
              </a:solidFill>
              <a:latin typeface="Arial" pitchFamily="34" charset="0"/>
              <a:cs typeface="Arial" pitchFamily="34" charset="0"/>
            </a:endParaRPr>
          </a:p>
        </p:txBody>
      </p:sp>
      <p:sp>
        <p:nvSpPr>
          <p:cNvPr id="22531" name="Espace réservé du contenu 2"/>
          <p:cNvSpPr>
            <a:spLocks noGrp="1"/>
          </p:cNvSpPr>
          <p:nvPr>
            <p:ph idx="1"/>
          </p:nvPr>
        </p:nvSpPr>
        <p:spPr>
          <a:xfrm>
            <a:off x="250825" y="1196975"/>
            <a:ext cx="8569325" cy="5472113"/>
          </a:xfrm>
        </p:spPr>
        <p:txBody>
          <a:bodyPr/>
          <a:lstStyle/>
          <a:p>
            <a:pPr eaLnBrk="1" hangingPunct="1">
              <a:spcAft>
                <a:spcPts val="1200"/>
              </a:spcAft>
              <a:defRPr/>
            </a:pPr>
            <a:r>
              <a:rPr lang="fr-FR" dirty="0" smtClean="0">
                <a:latin typeface="Arial" charset="0"/>
                <a:cs typeface="Arial" charset="0"/>
              </a:rPr>
              <a:t>Aucun mécanisme pour une véritable mise en commun des ressources ;</a:t>
            </a:r>
          </a:p>
          <a:p>
            <a:pPr eaLnBrk="1" hangingPunct="1">
              <a:spcAft>
                <a:spcPts val="1200"/>
              </a:spcAft>
              <a:defRPr/>
            </a:pPr>
            <a:r>
              <a:rPr lang="fr-FR" dirty="0" smtClean="0">
                <a:latin typeface="Arial" charset="0"/>
                <a:cs typeface="Arial" charset="0"/>
              </a:rPr>
              <a:t>Nombreux dessous de table</a:t>
            </a:r>
          </a:p>
          <a:p>
            <a:pPr eaLnBrk="1" hangingPunct="1">
              <a:spcAft>
                <a:spcPts val="600"/>
              </a:spcAft>
              <a:defRPr/>
            </a:pPr>
            <a:r>
              <a:rPr lang="fr-FR" dirty="0" smtClean="0">
                <a:latin typeface="Arial" charset="0"/>
                <a:cs typeface="Arial" charset="0"/>
              </a:rPr>
              <a:t>Forte inflation des prix des actes médicaux</a:t>
            </a:r>
          </a:p>
          <a:p>
            <a:pPr marL="182563" indent="0" eaLnBrk="1" hangingPunct="1">
              <a:spcBef>
                <a:spcPts val="0"/>
              </a:spcBef>
              <a:spcAft>
                <a:spcPts val="1200"/>
              </a:spcAft>
              <a:buFont typeface="Wingdings 2" pitchFamily="18" charset="2"/>
              <a:buNone/>
              <a:defRPr/>
            </a:pPr>
            <a:r>
              <a:rPr lang="fr-FR" sz="2000" dirty="0" smtClean="0">
                <a:latin typeface="Arial" charset="0"/>
                <a:cs typeface="Arial" charset="0"/>
              </a:rPr>
              <a:t>Accouchement: 12 $ en 1995 contre 70 $ en 2008 (Hôpital central </a:t>
            </a:r>
            <a:r>
              <a:rPr lang="fr-FR" sz="2000" dirty="0" err="1" smtClean="0">
                <a:latin typeface="Arial" charset="0"/>
                <a:cs typeface="Arial" charset="0"/>
              </a:rPr>
              <a:t>Ydé</a:t>
            </a:r>
            <a:r>
              <a:rPr lang="fr-FR" sz="2000" dirty="0" smtClean="0">
                <a:latin typeface="Arial" charset="0"/>
                <a:cs typeface="Arial" charset="0"/>
              </a:rPr>
              <a:t>)</a:t>
            </a:r>
          </a:p>
          <a:p>
            <a:pPr eaLnBrk="1" hangingPunct="1">
              <a:spcAft>
                <a:spcPts val="1200"/>
              </a:spcAft>
              <a:defRPr/>
            </a:pPr>
            <a:r>
              <a:rPr lang="fr-FR" dirty="0" smtClean="0">
                <a:latin typeface="Arial" charset="0"/>
                <a:cs typeface="Arial" charset="0"/>
              </a:rPr>
              <a:t>Pas d’harmonisation des prix des actes</a:t>
            </a:r>
          </a:p>
          <a:p>
            <a:pPr eaLnBrk="1" hangingPunct="1">
              <a:spcAft>
                <a:spcPts val="600"/>
              </a:spcAft>
              <a:defRPr/>
            </a:pPr>
            <a:r>
              <a:rPr lang="fr-CA" dirty="0" smtClean="0">
                <a:latin typeface="Arial" charset="0"/>
                <a:cs typeface="Arial" charset="0"/>
              </a:rPr>
              <a:t>D</a:t>
            </a:r>
            <a:r>
              <a:rPr lang="fr-FR" sz="2200" dirty="0" smtClean="0">
                <a:latin typeface="Arial" pitchFamily="34" charset="0"/>
                <a:cs typeface="Arial" pitchFamily="34" charset="0"/>
              </a:rPr>
              <a:t>développement des circuits parallèles de vente des médicaments et autres consommables médicaux par le personnel de santé </a:t>
            </a:r>
          </a:p>
          <a:p>
            <a:pPr marL="0" lvl="1" indent="0" eaLnBrk="1" fontAlgn="auto" hangingPunct="1">
              <a:spcBef>
                <a:spcPts val="0"/>
              </a:spcBef>
              <a:spcAft>
                <a:spcPts val="600"/>
              </a:spcAft>
              <a:buFont typeface="Wingdings 2"/>
              <a:buNone/>
              <a:defRPr/>
            </a:pPr>
            <a:r>
              <a:rPr lang="fr-FR" sz="1800" i="1" dirty="0" smtClean="0">
                <a:latin typeface="Arial" pitchFamily="34" charset="0"/>
                <a:cs typeface="Arial" pitchFamily="34" charset="0"/>
              </a:rPr>
              <a:t>Depuis la baisse des salaires, on a été obligé de trouver des stratégies de survie ….. (un infirmier).</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60648"/>
            <a:ext cx="8229600" cy="1143000"/>
          </a:xfrm>
        </p:spPr>
        <p:txBody>
          <a:bodyPr>
            <a:noAutofit/>
          </a:bodyPr>
          <a:lstStyle/>
          <a:p>
            <a:pPr eaLnBrk="1" fontAlgn="auto" hangingPunct="1">
              <a:spcAft>
                <a:spcPts val="0"/>
              </a:spcAft>
              <a:defRPr/>
            </a:pPr>
            <a:r>
              <a:rPr lang="fr-FR" sz="4000" dirty="0" smtClean="0">
                <a:solidFill>
                  <a:srgbClr val="FFFF00"/>
                </a:solidFill>
                <a:latin typeface="Arial" pitchFamily="34" charset="0"/>
                <a:cs typeface="Arial" pitchFamily="34" charset="0"/>
              </a:rPr>
              <a:t>Problèmes liés à la mise en commun</a:t>
            </a:r>
            <a:endParaRPr lang="fr-FR" sz="4000" dirty="0">
              <a:solidFill>
                <a:srgbClr val="FFFF00"/>
              </a:solidFill>
              <a:latin typeface="Arial" pitchFamily="34" charset="0"/>
              <a:cs typeface="Arial" pitchFamily="34" charset="0"/>
            </a:endParaRPr>
          </a:p>
        </p:txBody>
      </p:sp>
      <p:sp>
        <p:nvSpPr>
          <p:cNvPr id="23555" name="Espace réservé du contenu 2"/>
          <p:cNvSpPr>
            <a:spLocks noGrp="1"/>
          </p:cNvSpPr>
          <p:nvPr>
            <p:ph idx="1"/>
          </p:nvPr>
        </p:nvSpPr>
        <p:spPr>
          <a:xfrm>
            <a:off x="457200" y="2105025"/>
            <a:ext cx="8229600" cy="3771900"/>
          </a:xfrm>
        </p:spPr>
        <p:txBody>
          <a:bodyPr/>
          <a:lstStyle/>
          <a:p>
            <a:pPr eaLnBrk="1" hangingPunct="1">
              <a:spcBef>
                <a:spcPts val="300"/>
              </a:spcBef>
              <a:spcAft>
                <a:spcPts val="1800"/>
              </a:spcAft>
            </a:pPr>
            <a:r>
              <a:rPr lang="fr-FR" smtClean="0">
                <a:latin typeface="Arial" charset="0"/>
                <a:cs typeface="Arial" charset="0"/>
              </a:rPr>
              <a:t>Mécanismes de collecte peu fonctionnels: Mutuelles de santé&lt; 1% de la population</a:t>
            </a:r>
          </a:p>
          <a:p>
            <a:pPr eaLnBrk="1" hangingPunct="1">
              <a:spcBef>
                <a:spcPts val="300"/>
              </a:spcBef>
              <a:spcAft>
                <a:spcPts val="1800"/>
              </a:spcAft>
            </a:pPr>
            <a:r>
              <a:rPr lang="fr-FR" smtClean="0">
                <a:latin typeface="Arial" charset="0"/>
                <a:cs typeface="Arial" charset="0"/>
              </a:rPr>
              <a:t>Pas de cadre réglementaire des mutuelles et assurance sociale</a:t>
            </a:r>
          </a:p>
          <a:p>
            <a:pPr eaLnBrk="1" hangingPunct="1">
              <a:spcBef>
                <a:spcPts val="300"/>
              </a:spcBef>
              <a:spcAft>
                <a:spcPts val="1800"/>
              </a:spcAft>
            </a:pPr>
            <a:r>
              <a:rPr lang="fr-FR" smtClean="0">
                <a:latin typeface="Arial" charset="0"/>
                <a:cs typeface="Arial" charset="0"/>
              </a:rPr>
              <a:t>Assurance privées : concernent  riches et travailleurs du secteur privés &lt;1%</a:t>
            </a:r>
          </a:p>
          <a:p>
            <a:pPr eaLnBrk="1" hangingPunct="1">
              <a:spcBef>
                <a:spcPts val="300"/>
              </a:spcBef>
              <a:spcAft>
                <a:spcPts val="1800"/>
              </a:spcAft>
            </a:pPr>
            <a:endParaRPr lang="fr-FR" smtClean="0">
              <a:latin typeface="Arial" charset="0"/>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eaLnBrk="1" fontAlgn="auto" hangingPunct="1">
              <a:spcAft>
                <a:spcPts val="0"/>
              </a:spcAft>
              <a:defRPr/>
            </a:pPr>
            <a:r>
              <a:rPr lang="fr-FR" sz="4400" dirty="0" smtClean="0">
                <a:solidFill>
                  <a:srgbClr val="FFFF00"/>
                </a:solidFill>
                <a:latin typeface="Arial" pitchFamily="34" charset="0"/>
                <a:cs typeface="Arial" pitchFamily="34" charset="0"/>
              </a:rPr>
              <a:t>Problèmes liés à l’achat</a:t>
            </a:r>
            <a:endParaRPr lang="fr-FR" sz="4400" dirty="0">
              <a:solidFill>
                <a:srgbClr val="FFFF00"/>
              </a:solidFill>
              <a:latin typeface="Arial" pitchFamily="34" charset="0"/>
              <a:cs typeface="Arial" pitchFamily="34" charset="0"/>
            </a:endParaRPr>
          </a:p>
        </p:txBody>
      </p:sp>
      <p:sp>
        <p:nvSpPr>
          <p:cNvPr id="24579" name="Espace réservé du contenu 2"/>
          <p:cNvSpPr>
            <a:spLocks noGrp="1"/>
          </p:cNvSpPr>
          <p:nvPr>
            <p:ph idx="1"/>
          </p:nvPr>
        </p:nvSpPr>
        <p:spPr/>
        <p:txBody>
          <a:bodyPr/>
          <a:lstStyle/>
          <a:p>
            <a:pPr eaLnBrk="1" hangingPunct="1">
              <a:defRPr/>
            </a:pPr>
            <a:r>
              <a:rPr lang="fr-FR" dirty="0" smtClean="0"/>
              <a:t>Allocation inefficiente des ressources </a:t>
            </a:r>
          </a:p>
          <a:p>
            <a:pPr lvl="1" eaLnBrk="1" hangingPunct="1">
              <a:defRPr/>
            </a:pPr>
            <a:r>
              <a:rPr lang="fr-FR" dirty="0" smtClean="0"/>
              <a:t>Niveau central: plus de 60% budget public santé</a:t>
            </a:r>
          </a:p>
          <a:p>
            <a:pPr lvl="1" eaLnBrk="1" hangingPunct="1">
              <a:defRPr/>
            </a:pPr>
            <a:r>
              <a:rPr lang="fr-FR" dirty="0" smtClean="0"/>
              <a:t>Niveau périphérique:  allocation forfaitaire des ressources (matérielles, humaines, infrastructures…)</a:t>
            </a:r>
          </a:p>
          <a:p>
            <a:pPr lvl="1" eaLnBrk="1" hangingPunct="1">
              <a:buFont typeface="Wingdings 2" pitchFamily="18" charset="2"/>
              <a:buNone/>
              <a:defRPr/>
            </a:pPr>
            <a:endParaRPr lang="fr-FR" dirty="0" smtClean="0"/>
          </a:p>
          <a:p>
            <a:pPr eaLnBrk="1" hangingPunct="1">
              <a:defRPr/>
            </a:pPr>
            <a:r>
              <a:rPr lang="fr-FR" dirty="0" smtClean="0"/>
              <a:t>Corruption : gestion personnalisée</a:t>
            </a:r>
          </a:p>
          <a:p>
            <a:pPr marL="182563" lvl="1" indent="0" eaLnBrk="1" hangingPunct="1">
              <a:buClr>
                <a:srgbClr val="F9F9F9"/>
              </a:buClr>
              <a:buSzPct val="65000"/>
              <a:buFont typeface="Wingdings 2" pitchFamily="18" charset="2"/>
              <a:buNone/>
              <a:defRPr/>
            </a:pPr>
            <a:r>
              <a:rPr lang="fr-FR" sz="2000" i="1" dirty="0" smtClean="0">
                <a:latin typeface="Arial" pitchFamily="34" charset="0"/>
                <a:cs typeface="Arial" pitchFamily="34" charset="0"/>
              </a:rPr>
              <a:t>L’inexistence d’un plan de carrière, la faible </a:t>
            </a:r>
            <a:r>
              <a:rPr lang="fr-FR" sz="2000" i="1" dirty="0" err="1" smtClean="0">
                <a:latin typeface="Arial" pitchFamily="34" charset="0"/>
                <a:cs typeface="Arial" pitchFamily="34" charset="0"/>
              </a:rPr>
              <a:t>remunération</a:t>
            </a:r>
            <a:r>
              <a:rPr lang="fr-FR" sz="2000" i="1" dirty="0" smtClean="0">
                <a:latin typeface="Arial" pitchFamily="34" charset="0"/>
                <a:cs typeface="Arial" pitchFamily="34" charset="0"/>
              </a:rPr>
              <a:t>, les conditions de travail insatisfaisantes, l’insuffisance de protection contre les risques professionnels... favorisent des comportements malsains du personnel de santé et en même temps une difficulté dans l’application des sanctions (un délégué régional e de la santé).</a:t>
            </a:r>
            <a:endParaRPr lang="fr-FR" sz="2800" i="1" dirty="0" smtClean="0">
              <a:latin typeface="Arial" pitchFamily="34" charset="0"/>
              <a:cs typeface="Arial" pitchFamily="34" charset="0"/>
            </a:endParaRPr>
          </a:p>
          <a:p>
            <a:pPr eaLnBrk="1" hangingPunct="1">
              <a:defRPr/>
            </a:pPr>
            <a:endParaRPr lang="fr-FR"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61975"/>
          </a:xfrm>
        </p:spPr>
        <p:txBody>
          <a:bodyPr>
            <a:normAutofit fontScale="90000"/>
          </a:bodyPr>
          <a:lstStyle/>
          <a:p>
            <a:pPr eaLnBrk="1" fontAlgn="auto" hangingPunct="1">
              <a:spcAft>
                <a:spcPts val="0"/>
              </a:spcAft>
              <a:defRPr/>
            </a:pPr>
            <a:endParaRPr lang="fr-FR" dirty="0"/>
          </a:p>
        </p:txBody>
      </p:sp>
      <p:sp>
        <p:nvSpPr>
          <p:cNvPr id="3" name="Espace réservé du contenu 2"/>
          <p:cNvSpPr>
            <a:spLocks noGrp="1"/>
          </p:cNvSpPr>
          <p:nvPr>
            <p:ph idx="1"/>
          </p:nvPr>
        </p:nvSpPr>
        <p:spPr>
          <a:xfrm>
            <a:off x="457200" y="1125538"/>
            <a:ext cx="8229600" cy="5472112"/>
          </a:xfrm>
        </p:spPr>
        <p:txBody>
          <a:bodyPr>
            <a:normAutofit lnSpcReduction="10000"/>
          </a:bodyPr>
          <a:lstStyle/>
          <a:p>
            <a:pPr eaLnBrk="1" hangingPunct="1">
              <a:defRPr/>
            </a:pPr>
            <a:r>
              <a:rPr lang="fr-FR" dirty="0" smtClean="0">
                <a:latin typeface="Arial" pitchFamily="34" charset="0"/>
                <a:cs typeface="Arial" pitchFamily="34" charset="0"/>
              </a:rPr>
              <a:t>Faible régulation</a:t>
            </a:r>
          </a:p>
          <a:p>
            <a:pPr marL="182563" lvl="1" indent="0" eaLnBrk="1" hangingPunct="1">
              <a:buClr>
                <a:srgbClr val="F9F9F9"/>
              </a:buClr>
              <a:buSzPct val="65000"/>
              <a:buFont typeface="Wingdings 2" pitchFamily="18" charset="2"/>
              <a:buNone/>
              <a:defRPr/>
            </a:pPr>
            <a:r>
              <a:rPr lang="fr-FR" sz="1800" i="1" dirty="0" smtClean="0">
                <a:latin typeface="Arial" pitchFamily="34" charset="0"/>
                <a:cs typeface="Arial" pitchFamily="34" charset="0"/>
              </a:rPr>
              <a:t>Les sanctions sont rarement adoptées, du fait de la lourdeur administrative (un directeur au ministère).</a:t>
            </a:r>
            <a:endParaRPr lang="fr-FR" dirty="0" smtClean="0">
              <a:latin typeface="Arial" pitchFamily="34" charset="0"/>
              <a:cs typeface="Arial" pitchFamily="34" charset="0"/>
            </a:endParaRPr>
          </a:p>
          <a:p>
            <a:pPr eaLnBrk="1" hangingPunct="1">
              <a:defRPr/>
            </a:pPr>
            <a:endParaRPr lang="fr-FR" dirty="0" smtClean="0">
              <a:latin typeface="Arial" pitchFamily="34" charset="0"/>
              <a:cs typeface="Arial" pitchFamily="34" charset="0"/>
            </a:endParaRPr>
          </a:p>
          <a:p>
            <a:pPr eaLnBrk="1" hangingPunct="1">
              <a:defRPr/>
            </a:pPr>
            <a:r>
              <a:rPr lang="fr-CA" dirty="0" smtClean="0">
                <a:latin typeface="Arial" pitchFamily="34" charset="0"/>
                <a:cs typeface="Arial" pitchFamily="34" charset="0"/>
              </a:rPr>
              <a:t>A </a:t>
            </a:r>
            <a:r>
              <a:rPr lang="fr-FR" dirty="0" smtClean="0">
                <a:latin typeface="Arial" pitchFamily="34" charset="0"/>
                <a:cs typeface="Arial" pitchFamily="34" charset="0"/>
              </a:rPr>
              <a:t>tous les niveaux du système de santé, les patients doivent payer avant de recevoir les soins.</a:t>
            </a:r>
          </a:p>
          <a:p>
            <a:pPr marL="441325" lvl="1" eaLnBrk="1" fontAlgn="auto" hangingPunct="1">
              <a:spcAft>
                <a:spcPts val="0"/>
              </a:spcAft>
              <a:buFont typeface="Wingdings 2"/>
              <a:buNone/>
              <a:defRPr/>
            </a:pPr>
            <a:r>
              <a:rPr lang="fr-FR" sz="1800" i="1" dirty="0" smtClean="0">
                <a:latin typeface="Arial" pitchFamily="34" charset="0"/>
                <a:cs typeface="Arial" pitchFamily="34" charset="0"/>
              </a:rPr>
              <a:t>... pas d’argent, pas de soins ... (un malade)</a:t>
            </a:r>
          </a:p>
          <a:p>
            <a:pPr marL="441325" lvl="1" eaLnBrk="1" fontAlgn="auto" hangingPunct="1">
              <a:spcAft>
                <a:spcPts val="0"/>
              </a:spcAft>
              <a:buFont typeface="Wingdings 2"/>
              <a:buNone/>
              <a:defRPr/>
            </a:pPr>
            <a:r>
              <a:rPr lang="fr-FR" sz="1800" i="1" dirty="0" smtClean="0">
                <a:latin typeface="Arial" pitchFamily="34" charset="0"/>
                <a:cs typeface="Arial" pitchFamily="34" charset="0"/>
              </a:rPr>
              <a:t>… si on est malade, on a le choix: rester sans traitement ou bien  vendre sa vache (un malade)</a:t>
            </a:r>
          </a:p>
          <a:p>
            <a:pPr marL="548640" indent="-411480" eaLnBrk="1" fontAlgn="auto" hangingPunct="1">
              <a:spcBef>
                <a:spcPct val="0"/>
              </a:spcBef>
              <a:spcAft>
                <a:spcPts val="0"/>
              </a:spcAft>
              <a:buClr>
                <a:schemeClr val="tx1">
                  <a:shade val="95000"/>
                </a:schemeClr>
              </a:buClr>
              <a:buFont typeface="Wingdings 2"/>
              <a:buNone/>
              <a:defRPr/>
            </a:pPr>
            <a:r>
              <a:rPr lang="fr-FR" sz="2200" dirty="0" smtClean="0">
                <a:latin typeface="Arial" pitchFamily="34" charset="0"/>
                <a:cs typeface="Arial" pitchFamily="34" charset="0"/>
              </a:rPr>
              <a:t>	</a:t>
            </a:r>
          </a:p>
          <a:p>
            <a:pPr marL="182563" indent="-46038" eaLnBrk="1" fontAlgn="auto" hangingPunct="1">
              <a:spcBef>
                <a:spcPct val="0"/>
              </a:spcBef>
              <a:spcAft>
                <a:spcPts val="0"/>
              </a:spcAft>
              <a:buClr>
                <a:schemeClr val="tx1">
                  <a:shade val="95000"/>
                </a:schemeClr>
              </a:buClr>
              <a:buFont typeface="Wingdings 2"/>
              <a:buNone/>
              <a:tabLst>
                <a:tab pos="92075" algn="l"/>
              </a:tabLst>
              <a:defRPr/>
            </a:pPr>
            <a:r>
              <a:rPr lang="fr-FR" sz="2200" dirty="0" smtClean="0">
                <a:latin typeface="Arial" pitchFamily="34" charset="0"/>
                <a:cs typeface="Arial" pitchFamily="34" charset="0"/>
              </a:rPr>
              <a:t>L’accessibilité financière est le premier critère pour le recours thérapeutique au Cameroun </a:t>
            </a:r>
            <a:r>
              <a:rPr lang="fr-FR" sz="1800" dirty="0" smtClean="0">
                <a:latin typeface="Arial" pitchFamily="34" charset="0"/>
                <a:cs typeface="Arial" pitchFamily="34" charset="0"/>
              </a:rPr>
              <a:t>(</a:t>
            </a:r>
            <a:r>
              <a:rPr lang="fr-FR" sz="1800" dirty="0" err="1" smtClean="0">
                <a:latin typeface="Arial" pitchFamily="34" charset="0"/>
                <a:cs typeface="Arial" pitchFamily="34" charset="0"/>
              </a:rPr>
              <a:t>Commeyras</a:t>
            </a:r>
            <a:r>
              <a:rPr lang="fr-FR" sz="1800" dirty="0" smtClean="0">
                <a:latin typeface="Arial" pitchFamily="34" charset="0"/>
                <a:cs typeface="Arial" pitchFamily="34" charset="0"/>
              </a:rPr>
              <a:t> &amp; </a:t>
            </a:r>
            <a:r>
              <a:rPr lang="fr-FR" sz="1800" dirty="0" err="1" smtClean="0">
                <a:latin typeface="Arial" pitchFamily="34" charset="0"/>
                <a:cs typeface="Arial" pitchFamily="34" charset="0"/>
              </a:rPr>
              <a:t>Ndo</a:t>
            </a:r>
            <a:r>
              <a:rPr lang="fr-FR" sz="1800" dirty="0" smtClean="0">
                <a:latin typeface="Arial" pitchFamily="34" charset="0"/>
                <a:cs typeface="Arial" pitchFamily="34" charset="0"/>
              </a:rPr>
              <a:t>, 2003), </a:t>
            </a:r>
            <a:r>
              <a:rPr lang="fr-FR" sz="2200" dirty="0" smtClean="0">
                <a:latin typeface="Arial" pitchFamily="34" charset="0"/>
                <a:cs typeface="Arial" pitchFamily="34" charset="0"/>
              </a:rPr>
              <a:t>	</a:t>
            </a:r>
          </a:p>
          <a:p>
            <a:pPr marL="182563" indent="-46038" eaLnBrk="1" fontAlgn="auto" hangingPunct="1">
              <a:spcBef>
                <a:spcPct val="0"/>
              </a:spcBef>
              <a:spcAft>
                <a:spcPts val="0"/>
              </a:spcAft>
              <a:buClr>
                <a:schemeClr val="tx1">
                  <a:shade val="95000"/>
                </a:schemeClr>
              </a:buClr>
              <a:buFont typeface="Wingdings 2"/>
              <a:buNone/>
              <a:defRPr/>
            </a:pPr>
            <a:r>
              <a:rPr lang="fr-FR" sz="2200" dirty="0" smtClean="0">
                <a:latin typeface="Arial" pitchFamily="34" charset="0"/>
                <a:cs typeface="Arial" pitchFamily="34" charset="0"/>
              </a:rPr>
              <a:t>75% des dépenses de santé des ménages se fait dans le secteur informel </a:t>
            </a:r>
            <a:r>
              <a:rPr lang="fr-FR" sz="1800" dirty="0" smtClean="0">
                <a:latin typeface="Arial" pitchFamily="34" charset="0"/>
                <a:cs typeface="Arial" pitchFamily="34" charset="0"/>
              </a:rPr>
              <a:t>(MOH, 2002)</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eaLnBrk="1" fontAlgn="auto" hangingPunct="1">
              <a:spcAft>
                <a:spcPts val="0"/>
              </a:spcAft>
              <a:defRPr/>
            </a:pPr>
            <a:endParaRPr lang="fr-FR"/>
          </a:p>
        </p:txBody>
      </p:sp>
      <p:sp>
        <p:nvSpPr>
          <p:cNvPr id="26627" name="Espace réservé du contenu 2"/>
          <p:cNvSpPr>
            <a:spLocks noGrp="1"/>
          </p:cNvSpPr>
          <p:nvPr>
            <p:ph idx="1"/>
          </p:nvPr>
        </p:nvSpPr>
        <p:spPr>
          <a:xfrm>
            <a:off x="457200" y="2924175"/>
            <a:ext cx="8229600" cy="3384550"/>
          </a:xfrm>
        </p:spPr>
        <p:txBody>
          <a:bodyPr/>
          <a:lstStyle/>
          <a:p>
            <a:pPr marL="182563" indent="-46038" eaLnBrk="1" hangingPunct="1">
              <a:buFont typeface="Wingdings 2" pitchFamily="18" charset="2"/>
              <a:buNone/>
            </a:pPr>
            <a:r>
              <a:rPr lang="fr-FR" sz="2400" i="1" smtClean="0">
                <a:latin typeface="Arial" charset="0"/>
                <a:cs typeface="Arial" charset="0"/>
              </a:rPr>
              <a:t>... à présent, notre système de santé ne fonctionne plus pour assurer une une bonne santé de la population et les protéger contre les risques financière, mais plutôt pour assurer les revenus du personnel de santé ...  (un directeur au ministère)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420888"/>
            <a:ext cx="8229600" cy="1143000"/>
          </a:xfrm>
        </p:spPr>
        <p:txBody>
          <a:bodyPr/>
          <a:lstStyle/>
          <a:p>
            <a:pPr eaLnBrk="1" fontAlgn="auto" hangingPunct="1">
              <a:spcAft>
                <a:spcPts val="0"/>
              </a:spcAft>
              <a:defRPr/>
            </a:pPr>
            <a:r>
              <a:rPr lang="fr-CA" sz="4800" dirty="0" smtClean="0">
                <a:solidFill>
                  <a:srgbClr val="FFFF00"/>
                </a:solidFill>
                <a:latin typeface="Arial" pitchFamily="34" charset="0"/>
                <a:cs typeface="Arial" pitchFamily="34" charset="0"/>
              </a:rPr>
              <a:t>Conclusion </a:t>
            </a:r>
            <a:endParaRPr lang="fr-FR" sz="4800"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u contenu 2"/>
          <p:cNvSpPr>
            <a:spLocks noGrp="1"/>
          </p:cNvSpPr>
          <p:nvPr>
            <p:ph idx="1"/>
          </p:nvPr>
        </p:nvSpPr>
        <p:spPr>
          <a:xfrm>
            <a:off x="457200" y="765175"/>
            <a:ext cx="8229600" cy="5543550"/>
          </a:xfrm>
        </p:spPr>
        <p:txBody>
          <a:bodyPr/>
          <a:lstStyle/>
          <a:p>
            <a:pPr eaLnBrk="1" hangingPunct="1"/>
            <a:r>
              <a:rPr lang="fr-FR" sz="3200" smtClean="0"/>
              <a:t>Le système de financement de la santé au Cameroun est très inefficient ;</a:t>
            </a:r>
          </a:p>
          <a:p>
            <a:pPr eaLnBrk="1" hangingPunct="1"/>
            <a:r>
              <a:rPr lang="fr-FR" sz="3200" smtClean="0"/>
              <a:t>Il est peu formaté pour protéger les pauvres ;</a:t>
            </a:r>
          </a:p>
          <a:p>
            <a:pPr eaLnBrk="1" hangingPunct="1"/>
            <a:r>
              <a:rPr lang="fr-FR" sz="3200" smtClean="0"/>
              <a:t>Les principaux défis restent </a:t>
            </a:r>
          </a:p>
          <a:p>
            <a:pPr lvl="1" eaLnBrk="1" hangingPunct="1"/>
            <a:r>
              <a:rPr lang="fr-FR" sz="2800" smtClean="0"/>
              <a:t>La réduction des paiements directs au point de contact</a:t>
            </a:r>
          </a:p>
          <a:p>
            <a:pPr lvl="1" eaLnBrk="1" hangingPunct="1"/>
            <a:r>
              <a:rPr lang="fr-FR" sz="2800" smtClean="0"/>
              <a:t>Le développement et l’extension des mécanismes de prépaiement viables</a:t>
            </a:r>
          </a:p>
          <a:p>
            <a:pPr lvl="1" eaLnBrk="1" hangingPunct="1"/>
            <a:r>
              <a:rPr lang="fr-FR" sz="2800" smtClean="0"/>
              <a:t>L’allocation équitable des ressources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981075"/>
            <a:ext cx="8229600" cy="5327650"/>
          </a:xfrm>
        </p:spPr>
        <p:txBody>
          <a:bodyPr>
            <a:normAutofit lnSpcReduction="10000"/>
          </a:bodyPr>
          <a:lstStyle/>
          <a:p>
            <a:pPr marL="548640" indent="-411480" eaLnBrk="1" fontAlgn="auto" hangingPunct="1">
              <a:spcBef>
                <a:spcPts val="300"/>
              </a:spcBef>
              <a:spcAft>
                <a:spcPts val="1200"/>
              </a:spcAft>
              <a:buClr>
                <a:schemeClr val="tx1">
                  <a:shade val="95000"/>
                </a:schemeClr>
              </a:buClr>
              <a:buFont typeface="Wingdings 2"/>
              <a:buChar char=""/>
              <a:defRPr/>
            </a:pPr>
            <a:r>
              <a:rPr lang="fr-FR" dirty="0" smtClean="0"/>
              <a:t>1982: le Cameroun a adopté et implémenté les soins de santé primaire (santé pour tous en l’an 2000)</a:t>
            </a:r>
          </a:p>
          <a:p>
            <a:pPr marL="868680" lvl="1" indent="-283464" eaLnBrk="1" fontAlgn="auto" hangingPunct="1">
              <a:spcBef>
                <a:spcPts val="300"/>
              </a:spcBef>
              <a:spcAft>
                <a:spcPts val="1200"/>
              </a:spcAft>
              <a:buFont typeface="Wingdings 2"/>
              <a:buChar char=""/>
              <a:defRPr/>
            </a:pPr>
            <a:r>
              <a:rPr lang="fr-FR" dirty="0" smtClean="0"/>
              <a:t>Gratuité des soins</a:t>
            </a:r>
          </a:p>
          <a:p>
            <a:pPr marL="548640" indent="-411480" eaLnBrk="1" fontAlgn="auto" hangingPunct="1">
              <a:spcBef>
                <a:spcPts val="300"/>
              </a:spcBef>
              <a:spcAft>
                <a:spcPts val="1200"/>
              </a:spcAft>
              <a:buClr>
                <a:schemeClr val="tx1">
                  <a:shade val="95000"/>
                </a:schemeClr>
              </a:buClr>
              <a:buFont typeface="Wingdings 2"/>
              <a:buNone/>
              <a:defRPr/>
            </a:pPr>
            <a:endParaRPr lang="fr-FR" sz="1000" dirty="0" smtClean="0"/>
          </a:p>
          <a:p>
            <a:pPr marL="548640" indent="-411480" eaLnBrk="1" fontAlgn="auto" hangingPunct="1">
              <a:spcBef>
                <a:spcPts val="300"/>
              </a:spcBef>
              <a:spcAft>
                <a:spcPts val="1200"/>
              </a:spcAft>
              <a:buClr>
                <a:schemeClr val="tx1">
                  <a:shade val="95000"/>
                </a:schemeClr>
              </a:buClr>
              <a:buFont typeface="Wingdings 2"/>
              <a:buChar char=""/>
              <a:defRPr/>
            </a:pPr>
            <a:r>
              <a:rPr lang="fr-FR" dirty="0" smtClean="0"/>
              <a:t>1993: le Cameroun a adopté l’Initiative de Bamako à travers la politique de réorientation des soins de santé primaire </a:t>
            </a:r>
          </a:p>
          <a:p>
            <a:pPr marL="868680" lvl="1" indent="-283464" eaLnBrk="1" fontAlgn="auto" hangingPunct="1">
              <a:spcBef>
                <a:spcPts val="300"/>
              </a:spcBef>
              <a:spcAft>
                <a:spcPts val="1200"/>
              </a:spcAft>
              <a:buFont typeface="Wingdings 2"/>
              <a:buChar char=""/>
              <a:defRPr/>
            </a:pPr>
            <a:r>
              <a:rPr lang="fr-FR" dirty="0" smtClean="0"/>
              <a:t>Recouvrement des coûts pour les soins et les médicaments</a:t>
            </a:r>
          </a:p>
          <a:p>
            <a:pPr marL="868680" lvl="1" indent="-283464" eaLnBrk="1" fontAlgn="auto" hangingPunct="1">
              <a:spcBef>
                <a:spcPts val="300"/>
              </a:spcBef>
              <a:spcAft>
                <a:spcPts val="1200"/>
              </a:spcAft>
              <a:buFont typeface="Wingdings 2"/>
              <a:buChar char=""/>
              <a:defRPr/>
            </a:pPr>
            <a:r>
              <a:rPr lang="fr-FR" dirty="0" smtClean="0"/>
              <a:t>Participation communautaire</a:t>
            </a:r>
          </a:p>
          <a:p>
            <a:pPr marL="868680" lvl="1" indent="-283464" eaLnBrk="1" fontAlgn="auto" hangingPunct="1">
              <a:spcBef>
                <a:spcPts val="300"/>
              </a:spcBef>
              <a:spcAft>
                <a:spcPts val="1200"/>
              </a:spcAft>
              <a:buFont typeface="Wingdings 2"/>
              <a:buChar char=""/>
              <a:defRPr/>
            </a:pPr>
            <a:r>
              <a:rPr lang="fr-FR" dirty="0" smtClean="0"/>
              <a:t>Organisation en districts de santé</a:t>
            </a: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177800" y="765175"/>
          <a:ext cx="8786870" cy="5424590"/>
        </p:xfrm>
        <a:graphic>
          <a:graphicData uri="http://schemas.openxmlformats.org/drawingml/2006/table">
            <a:tbl>
              <a:tblPr/>
              <a:tblGrid>
                <a:gridCol w="3170246"/>
                <a:gridCol w="1296144"/>
                <a:gridCol w="2376264"/>
                <a:gridCol w="936104"/>
                <a:gridCol w="1008112"/>
              </a:tblGrid>
              <a:tr h="415013">
                <a:tc rowSpan="2">
                  <a:txBody>
                    <a:bodyPr/>
                    <a:lstStyle/>
                    <a:p>
                      <a:pPr>
                        <a:lnSpc>
                          <a:spcPct val="115000"/>
                        </a:lnSpc>
                        <a:spcAft>
                          <a:spcPts val="2400"/>
                        </a:spcAft>
                      </a:pPr>
                      <a:r>
                        <a:rPr lang="fr-FR" sz="1800" b="1" dirty="0">
                          <a:solidFill>
                            <a:srgbClr val="FFFF00"/>
                          </a:solidFill>
                          <a:latin typeface="Times New Roman"/>
                          <a:ea typeface="Times New Roman"/>
                          <a:cs typeface="Times New Roman"/>
                        </a:rPr>
                        <a:t>Indicateurs</a:t>
                      </a:r>
                      <a:endParaRPr lang="fr-FR" sz="2400" b="1" dirty="0">
                        <a:solidFill>
                          <a:srgbClr val="FFFF00"/>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rowSpan="2">
                  <a:txBody>
                    <a:bodyPr/>
                    <a:lstStyle/>
                    <a:p>
                      <a:pPr algn="ctr">
                        <a:lnSpc>
                          <a:spcPct val="115000"/>
                        </a:lnSpc>
                        <a:spcAft>
                          <a:spcPts val="2400"/>
                        </a:spcAft>
                      </a:pPr>
                      <a:r>
                        <a:rPr lang="fr-FR" sz="1800" b="1" dirty="0">
                          <a:solidFill>
                            <a:srgbClr val="FFFF00"/>
                          </a:solidFill>
                          <a:latin typeface="Times New Roman"/>
                          <a:ea typeface="Times New Roman"/>
                          <a:cs typeface="Times New Roman"/>
                        </a:rPr>
                        <a:t>Cameroun</a:t>
                      </a:r>
                      <a:endParaRPr lang="fr-FR" sz="2400" b="1" dirty="0">
                        <a:solidFill>
                          <a:srgbClr val="FFFF00"/>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rowSpan="2">
                  <a:txBody>
                    <a:bodyPr/>
                    <a:lstStyle/>
                    <a:p>
                      <a:pPr algn="ctr">
                        <a:lnSpc>
                          <a:spcPct val="115000"/>
                        </a:lnSpc>
                        <a:spcAft>
                          <a:spcPts val="2400"/>
                        </a:spcAft>
                      </a:pPr>
                      <a:r>
                        <a:rPr lang="fr-FR" sz="1800" b="1" dirty="0">
                          <a:solidFill>
                            <a:srgbClr val="FFFF00"/>
                          </a:solidFill>
                          <a:latin typeface="Times New Roman"/>
                          <a:ea typeface="Times New Roman"/>
                          <a:cs typeface="Times New Roman"/>
                        </a:rPr>
                        <a:t>Tendance évolutive comparée aux données </a:t>
                      </a:r>
                      <a:r>
                        <a:rPr lang="fr-FR" sz="1800" b="1" dirty="0" smtClean="0">
                          <a:solidFill>
                            <a:srgbClr val="FFFF00"/>
                          </a:solidFill>
                          <a:latin typeface="Times New Roman"/>
                          <a:ea typeface="Times New Roman"/>
                          <a:cs typeface="Times New Roman"/>
                        </a:rPr>
                        <a:t>antérieures (an</a:t>
                      </a:r>
                      <a:r>
                        <a:rPr lang="fr-FR" sz="1800" b="1" baseline="0" dirty="0" smtClean="0">
                          <a:solidFill>
                            <a:srgbClr val="FFFF00"/>
                          </a:solidFill>
                          <a:latin typeface="Times New Roman"/>
                          <a:ea typeface="Times New Roman"/>
                          <a:cs typeface="Times New Roman"/>
                        </a:rPr>
                        <a:t> </a:t>
                      </a:r>
                      <a:r>
                        <a:rPr lang="fr-FR" sz="1800" b="1" dirty="0" smtClean="0">
                          <a:solidFill>
                            <a:srgbClr val="FFFF00"/>
                          </a:solidFill>
                          <a:latin typeface="Times New Roman"/>
                          <a:ea typeface="Times New Roman"/>
                          <a:cs typeface="Times New Roman"/>
                        </a:rPr>
                        <a:t>2000)</a:t>
                      </a:r>
                      <a:endParaRPr lang="fr-FR" sz="2400" b="1" dirty="0">
                        <a:solidFill>
                          <a:srgbClr val="FFFF00"/>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gridSpan="2">
                  <a:txBody>
                    <a:bodyPr/>
                    <a:lstStyle/>
                    <a:p>
                      <a:pPr algn="ctr">
                        <a:lnSpc>
                          <a:spcPct val="115000"/>
                        </a:lnSpc>
                        <a:spcAft>
                          <a:spcPts val="0"/>
                        </a:spcAft>
                      </a:pPr>
                      <a:r>
                        <a:rPr lang="fr-FR" sz="1800" b="1">
                          <a:solidFill>
                            <a:srgbClr val="FFFF00"/>
                          </a:solidFill>
                          <a:latin typeface="Times New Roman"/>
                          <a:ea typeface="Times New Roman"/>
                          <a:cs typeface="Times New Roman"/>
                        </a:rPr>
                        <a:t>Moyenne</a:t>
                      </a:r>
                      <a:endParaRPr lang="fr-FR" sz="2400" b="1">
                        <a:solidFill>
                          <a:srgbClr val="FFFF00"/>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hMerge="1">
                  <a:txBody>
                    <a:bodyPr/>
                    <a:lstStyle/>
                    <a:p>
                      <a:endParaRPr lang="fr-FR"/>
                    </a:p>
                  </a:txBody>
                  <a:tcPr/>
                </a:tc>
              </a:tr>
              <a:tr h="752908">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ctr">
                        <a:lnSpc>
                          <a:spcPct val="115000"/>
                        </a:lnSpc>
                        <a:spcAft>
                          <a:spcPts val="2400"/>
                        </a:spcAft>
                      </a:pPr>
                      <a:r>
                        <a:rPr lang="fr-FR" sz="1800" b="1" dirty="0">
                          <a:solidFill>
                            <a:srgbClr val="FFFF00"/>
                          </a:solidFill>
                          <a:latin typeface="Times New Roman"/>
                          <a:ea typeface="Times New Roman"/>
                          <a:cs typeface="Times New Roman"/>
                        </a:rPr>
                        <a:t>Afrique SS</a:t>
                      </a:r>
                      <a:endParaRPr lang="fr-FR" sz="2400" b="1" dirty="0">
                        <a:solidFill>
                          <a:srgbClr val="FFFF00"/>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lnSpc>
                          <a:spcPct val="115000"/>
                        </a:lnSpc>
                        <a:spcAft>
                          <a:spcPts val="2400"/>
                        </a:spcAft>
                      </a:pPr>
                      <a:r>
                        <a:rPr lang="fr-FR" sz="1800" b="1" dirty="0">
                          <a:solidFill>
                            <a:srgbClr val="FFFF00"/>
                          </a:solidFill>
                          <a:latin typeface="Times New Roman"/>
                          <a:ea typeface="Times New Roman"/>
                          <a:cs typeface="Times New Roman"/>
                        </a:rPr>
                        <a:t>Pays riches</a:t>
                      </a:r>
                      <a:endParaRPr lang="fr-FR" sz="2400" b="1" dirty="0">
                        <a:solidFill>
                          <a:srgbClr val="FFFF00"/>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r>
              <a:tr h="602732">
                <a:tc>
                  <a:txBody>
                    <a:bodyPr/>
                    <a:lstStyle/>
                    <a:p>
                      <a:pPr>
                        <a:lnSpc>
                          <a:spcPct val="115000"/>
                        </a:lnSpc>
                        <a:spcAft>
                          <a:spcPts val="2400"/>
                        </a:spcAft>
                      </a:pPr>
                      <a:r>
                        <a:rPr lang="fr-FR" sz="1600" dirty="0">
                          <a:solidFill>
                            <a:schemeClr val="tx1"/>
                          </a:solidFill>
                          <a:latin typeface="Times New Roman"/>
                          <a:ea typeface="Times New Roman"/>
                          <a:cs typeface="Times New Roman"/>
                        </a:rPr>
                        <a:t>*Mortalité &lt; 5 ans en </a:t>
                      </a:r>
                      <a:r>
                        <a:rPr lang="fr-FR" sz="1600" dirty="0" smtClean="0">
                          <a:solidFill>
                            <a:schemeClr val="tx1"/>
                          </a:solidFill>
                          <a:latin typeface="Times New Roman"/>
                          <a:ea typeface="Times New Roman"/>
                          <a:cs typeface="Times New Roman"/>
                        </a:rPr>
                        <a:t>2008</a:t>
                      </a:r>
                      <a:r>
                        <a:rPr lang="fr-FR" sz="1600" baseline="0" dirty="0" smtClean="0">
                          <a:solidFill>
                            <a:schemeClr val="tx1"/>
                          </a:solidFill>
                          <a:latin typeface="Times New Roman"/>
                          <a:ea typeface="Times New Roman"/>
                          <a:cs typeface="Times New Roman"/>
                        </a:rPr>
                        <a:t> </a:t>
                      </a:r>
                      <a:r>
                        <a:rPr lang="fr-FR" sz="1200" dirty="0" smtClean="0">
                          <a:solidFill>
                            <a:schemeClr val="tx1"/>
                          </a:solidFill>
                          <a:latin typeface="Times New Roman"/>
                          <a:ea typeface="Times New Roman"/>
                          <a:cs typeface="Times New Roman"/>
                        </a:rPr>
                        <a:t>(décès/1000 </a:t>
                      </a:r>
                      <a:r>
                        <a:rPr lang="fr-FR" sz="1200" dirty="0">
                          <a:solidFill>
                            <a:schemeClr val="tx1"/>
                          </a:solidFill>
                          <a:latin typeface="Times New Roman"/>
                          <a:ea typeface="Times New Roman"/>
                          <a:cs typeface="Times New Roman"/>
                        </a:rPr>
                        <a:t>naissances </a:t>
                      </a:r>
                      <a:r>
                        <a:rPr lang="fr-FR" sz="1200" dirty="0" err="1">
                          <a:solidFill>
                            <a:schemeClr val="tx1"/>
                          </a:solidFill>
                          <a:latin typeface="Times New Roman"/>
                          <a:ea typeface="Times New Roman"/>
                          <a:cs typeface="Times New Roman"/>
                        </a:rPr>
                        <a:t>viv</a:t>
                      </a:r>
                      <a:r>
                        <a:rPr lang="fr-FR" sz="1200" dirty="0">
                          <a:solidFill>
                            <a:schemeClr val="tx1"/>
                          </a:solidFill>
                          <a:latin typeface="Times New Roman"/>
                          <a:ea typeface="Times New Roman"/>
                          <a:cs typeface="Times New Roman"/>
                        </a:rPr>
                        <a:t>)</a:t>
                      </a:r>
                      <a:endParaRPr lang="fr-FR" sz="16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131</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CA" sz="1800" dirty="0" smtClean="0">
                          <a:solidFill>
                            <a:schemeClr val="tx1"/>
                          </a:solidFill>
                          <a:latin typeface="Times New Roman"/>
                          <a:ea typeface="Calibri"/>
                          <a:cs typeface="Times New Roman"/>
                        </a:rPr>
                        <a:t>stable</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142</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7</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02732">
                <a:tc>
                  <a:txBody>
                    <a:bodyPr/>
                    <a:lstStyle/>
                    <a:p>
                      <a:pPr>
                        <a:lnSpc>
                          <a:spcPct val="115000"/>
                        </a:lnSpc>
                        <a:spcAft>
                          <a:spcPts val="2400"/>
                        </a:spcAft>
                      </a:pPr>
                      <a:r>
                        <a:rPr lang="fr-FR" sz="1600" dirty="0">
                          <a:solidFill>
                            <a:schemeClr val="tx1"/>
                          </a:solidFill>
                          <a:latin typeface="Times New Roman"/>
                          <a:ea typeface="Times New Roman"/>
                          <a:cs typeface="Times New Roman"/>
                        </a:rPr>
                        <a:t>*Mortalité &lt; 1 an en </a:t>
                      </a:r>
                      <a:r>
                        <a:rPr lang="fr-FR" sz="1600" dirty="0" smtClean="0">
                          <a:solidFill>
                            <a:schemeClr val="tx1"/>
                          </a:solidFill>
                          <a:latin typeface="Times New Roman"/>
                          <a:ea typeface="Times New Roman"/>
                          <a:cs typeface="Times New Roman"/>
                        </a:rPr>
                        <a:t>2008 </a:t>
                      </a:r>
                      <a:r>
                        <a:rPr lang="fr-FR" sz="1200" dirty="0">
                          <a:solidFill>
                            <a:schemeClr val="tx1"/>
                          </a:solidFill>
                          <a:latin typeface="Times New Roman"/>
                          <a:ea typeface="Times New Roman"/>
                          <a:cs typeface="Times New Roman"/>
                        </a:rPr>
                        <a:t>(décès/ 1000 naissances vivantes)</a:t>
                      </a:r>
                      <a:endParaRPr lang="fr-FR" sz="20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82</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a:solidFill>
                            <a:schemeClr val="tx1"/>
                          </a:solidFill>
                          <a:latin typeface="Times New Roman"/>
                          <a:ea typeface="Times New Roman"/>
                          <a:cs typeface="Times New Roman"/>
                        </a:rPr>
                        <a:t>stable</a:t>
                      </a:r>
                      <a:endParaRPr lang="fr-FR" sz="240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85</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6</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415013">
                <a:tc>
                  <a:txBody>
                    <a:bodyPr/>
                    <a:lstStyle/>
                    <a:p>
                      <a:pPr>
                        <a:lnSpc>
                          <a:spcPct val="115000"/>
                        </a:lnSpc>
                        <a:spcAft>
                          <a:spcPts val="2400"/>
                        </a:spcAft>
                      </a:pPr>
                      <a:r>
                        <a:rPr lang="fr-FR" sz="1600" dirty="0">
                          <a:solidFill>
                            <a:schemeClr val="tx1"/>
                          </a:solidFill>
                          <a:latin typeface="Times New Roman"/>
                          <a:ea typeface="Times New Roman"/>
                          <a:cs typeface="Times New Roman"/>
                        </a:rPr>
                        <a:t>*Couverture VAR en </a:t>
                      </a:r>
                      <a:r>
                        <a:rPr lang="fr-FR" sz="1600" dirty="0" smtClean="0">
                          <a:solidFill>
                            <a:schemeClr val="tx1"/>
                          </a:solidFill>
                          <a:latin typeface="Times New Roman"/>
                          <a:ea typeface="Times New Roman"/>
                          <a:cs typeface="Times New Roman"/>
                        </a:rPr>
                        <a:t>2008</a:t>
                      </a:r>
                      <a:r>
                        <a:rPr lang="fr-FR" sz="1600" baseline="0" dirty="0" smtClean="0">
                          <a:solidFill>
                            <a:schemeClr val="tx1"/>
                          </a:solidFill>
                          <a:latin typeface="Times New Roman"/>
                          <a:ea typeface="Times New Roman"/>
                          <a:cs typeface="Times New Roman"/>
                        </a:rPr>
                        <a:t> </a:t>
                      </a:r>
                      <a:r>
                        <a:rPr lang="fr-FR" sz="1400" dirty="0" smtClean="0">
                          <a:solidFill>
                            <a:schemeClr val="tx1"/>
                          </a:solidFill>
                          <a:latin typeface="Times New Roman"/>
                          <a:ea typeface="Times New Roman"/>
                          <a:cs typeface="Times New Roman"/>
                        </a:rPr>
                        <a:t>(%)</a:t>
                      </a:r>
                      <a:endParaRPr lang="fr-FR" sz="18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CA" sz="1800" dirty="0" smtClean="0">
                          <a:solidFill>
                            <a:schemeClr val="tx1"/>
                          </a:solidFill>
                          <a:latin typeface="Times New Roman"/>
                          <a:ea typeface="Calibri"/>
                          <a:cs typeface="Times New Roman"/>
                        </a:rPr>
                        <a:t>80</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CA" sz="1800" dirty="0" smtClean="0">
                          <a:solidFill>
                            <a:schemeClr val="tx1"/>
                          </a:solidFill>
                          <a:latin typeface="Times New Roman"/>
                          <a:ea typeface="Calibri"/>
                          <a:cs typeface="Times New Roman"/>
                        </a:rPr>
                        <a:t>Favorable</a:t>
                      </a:r>
                      <a:r>
                        <a:rPr lang="fr-CA" sz="1800" baseline="0" dirty="0" smtClean="0">
                          <a:solidFill>
                            <a:schemeClr val="tx1"/>
                          </a:solidFill>
                          <a:latin typeface="Times New Roman"/>
                          <a:ea typeface="Calibri"/>
                          <a:cs typeface="Times New Roman"/>
                        </a:rPr>
                        <a:t> </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73</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93</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02732">
                <a:tc>
                  <a:txBody>
                    <a:bodyPr/>
                    <a:lstStyle/>
                    <a:p>
                      <a:pPr>
                        <a:lnSpc>
                          <a:spcPct val="115000"/>
                        </a:lnSpc>
                        <a:spcAft>
                          <a:spcPts val="2400"/>
                        </a:spcAft>
                      </a:pPr>
                      <a:r>
                        <a:rPr lang="fr-FR" sz="1600" dirty="0">
                          <a:solidFill>
                            <a:schemeClr val="tx1"/>
                          </a:solidFill>
                          <a:latin typeface="Times New Roman"/>
                          <a:ea typeface="Times New Roman"/>
                          <a:cs typeface="Times New Roman"/>
                        </a:rPr>
                        <a:t>**Mortalité maternelle en 2005 </a:t>
                      </a:r>
                      <a:r>
                        <a:rPr lang="fr-FR" sz="1200" dirty="0" smtClean="0">
                          <a:solidFill>
                            <a:schemeClr val="tx1"/>
                          </a:solidFill>
                          <a:latin typeface="Times New Roman"/>
                          <a:ea typeface="Times New Roman"/>
                          <a:cs typeface="Times New Roman"/>
                        </a:rPr>
                        <a:t>(décès/100000 </a:t>
                      </a:r>
                      <a:r>
                        <a:rPr lang="fr-FR" sz="1200" dirty="0">
                          <a:solidFill>
                            <a:schemeClr val="tx1"/>
                          </a:solidFill>
                          <a:latin typeface="Times New Roman"/>
                          <a:ea typeface="Times New Roman"/>
                          <a:cs typeface="Times New Roman"/>
                        </a:rPr>
                        <a:t>naissances </a:t>
                      </a:r>
                      <a:r>
                        <a:rPr lang="fr-FR" sz="1200" dirty="0" err="1">
                          <a:solidFill>
                            <a:schemeClr val="tx1"/>
                          </a:solidFill>
                          <a:latin typeface="Times New Roman"/>
                          <a:ea typeface="Times New Roman"/>
                          <a:cs typeface="Times New Roman"/>
                        </a:rPr>
                        <a:t>viv</a:t>
                      </a:r>
                      <a:r>
                        <a:rPr lang="fr-FR" sz="1200" dirty="0">
                          <a:solidFill>
                            <a:schemeClr val="tx1"/>
                          </a:solidFill>
                          <a:latin typeface="Times New Roman"/>
                          <a:ea typeface="Times New Roman"/>
                          <a:cs typeface="Times New Roman"/>
                        </a:rPr>
                        <a:t>)</a:t>
                      </a:r>
                      <a:endParaRPr lang="fr-FR" sz="20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1000</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CA" sz="1800" dirty="0" smtClean="0">
                          <a:solidFill>
                            <a:schemeClr val="tx1"/>
                          </a:solidFill>
                          <a:latin typeface="Times New Roman"/>
                          <a:ea typeface="Calibri"/>
                          <a:cs typeface="Times New Roman"/>
                        </a:rPr>
                        <a:t>Défavorable</a:t>
                      </a:r>
                      <a:r>
                        <a:rPr lang="fr-CA" sz="1800" baseline="0" dirty="0" smtClean="0">
                          <a:solidFill>
                            <a:schemeClr val="tx1"/>
                          </a:solidFill>
                          <a:latin typeface="Times New Roman"/>
                          <a:ea typeface="Calibri"/>
                          <a:cs typeface="Times New Roman"/>
                        </a:rPr>
                        <a:t> </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a:solidFill>
                            <a:schemeClr val="tx1"/>
                          </a:solidFill>
                          <a:latin typeface="Times New Roman"/>
                          <a:ea typeface="Times New Roman"/>
                          <a:cs typeface="Times New Roman"/>
                        </a:rPr>
                        <a:t>900</a:t>
                      </a:r>
                      <a:endParaRPr lang="fr-FR" sz="240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9</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77820">
                <a:tc>
                  <a:txBody>
                    <a:bodyPr/>
                    <a:lstStyle/>
                    <a:p>
                      <a:pPr>
                        <a:lnSpc>
                          <a:spcPct val="115000"/>
                        </a:lnSpc>
                        <a:spcAft>
                          <a:spcPts val="2400"/>
                        </a:spcAft>
                      </a:pPr>
                      <a:r>
                        <a:rPr lang="fr-FR" sz="1600" dirty="0">
                          <a:solidFill>
                            <a:schemeClr val="tx1"/>
                          </a:solidFill>
                          <a:latin typeface="Times New Roman"/>
                          <a:ea typeface="Times New Roman"/>
                          <a:cs typeface="Times New Roman"/>
                        </a:rPr>
                        <a:t>**Naissance assisté par personnel qualifié entre 2000 – 2008 </a:t>
                      </a:r>
                      <a:r>
                        <a:rPr lang="fr-FR" sz="1400" dirty="0">
                          <a:solidFill>
                            <a:schemeClr val="tx1"/>
                          </a:solidFill>
                          <a:latin typeface="Times New Roman"/>
                          <a:ea typeface="Times New Roman"/>
                          <a:cs typeface="Times New Roman"/>
                        </a:rPr>
                        <a:t>(%)</a:t>
                      </a:r>
                      <a:endParaRPr lang="fr-FR" sz="20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63</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stable</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47</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99</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77820">
                <a:tc>
                  <a:txBody>
                    <a:bodyPr/>
                    <a:lstStyle/>
                    <a:p>
                      <a:pPr>
                        <a:lnSpc>
                          <a:spcPct val="115000"/>
                        </a:lnSpc>
                        <a:spcAft>
                          <a:spcPts val="2400"/>
                        </a:spcAft>
                      </a:pPr>
                      <a:r>
                        <a:rPr lang="fr-FR" sz="1600" dirty="0">
                          <a:solidFill>
                            <a:schemeClr val="tx1"/>
                          </a:solidFill>
                          <a:latin typeface="Times New Roman"/>
                          <a:ea typeface="Times New Roman"/>
                          <a:cs typeface="Times New Roman"/>
                        </a:rPr>
                        <a:t>Esperance de vie à la naissance en </a:t>
                      </a:r>
                      <a:r>
                        <a:rPr lang="fr-FR" sz="1600" dirty="0" smtClean="0">
                          <a:solidFill>
                            <a:schemeClr val="tx1"/>
                          </a:solidFill>
                          <a:latin typeface="Times New Roman"/>
                          <a:ea typeface="Times New Roman"/>
                          <a:cs typeface="Times New Roman"/>
                        </a:rPr>
                        <a:t>2008 </a:t>
                      </a:r>
                      <a:r>
                        <a:rPr lang="fr-FR" sz="1400" dirty="0">
                          <a:solidFill>
                            <a:schemeClr val="tx1"/>
                          </a:solidFill>
                          <a:latin typeface="Times New Roman"/>
                          <a:ea typeface="Times New Roman"/>
                          <a:cs typeface="Times New Roman"/>
                        </a:rPr>
                        <a:t>(année)</a:t>
                      </a:r>
                      <a:endParaRPr lang="fr-FR" sz="20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53</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stable</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53</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80</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77820">
                <a:tc>
                  <a:txBody>
                    <a:bodyPr/>
                    <a:lstStyle/>
                    <a:p>
                      <a:pPr>
                        <a:lnSpc>
                          <a:spcPct val="115000"/>
                        </a:lnSpc>
                        <a:spcAft>
                          <a:spcPts val="2400"/>
                        </a:spcAft>
                      </a:pPr>
                      <a:r>
                        <a:rPr lang="fr-FR" sz="1600" dirty="0" smtClean="0">
                          <a:solidFill>
                            <a:schemeClr val="tx1"/>
                          </a:solidFill>
                          <a:latin typeface="Times New Roman"/>
                          <a:ea typeface="Times New Roman"/>
                          <a:cs typeface="Times New Roman"/>
                        </a:rPr>
                        <a:t>Densité médecin/10000 </a:t>
                      </a:r>
                      <a:r>
                        <a:rPr lang="fr-FR" sz="1600" dirty="0">
                          <a:solidFill>
                            <a:schemeClr val="tx1"/>
                          </a:solidFill>
                          <a:latin typeface="Times New Roman"/>
                          <a:ea typeface="Times New Roman"/>
                          <a:cs typeface="Times New Roman"/>
                        </a:rPr>
                        <a:t>hts entre 2000 et </a:t>
                      </a:r>
                      <a:r>
                        <a:rPr lang="fr-FR" sz="1600" dirty="0" smtClean="0">
                          <a:solidFill>
                            <a:schemeClr val="tx1"/>
                          </a:solidFill>
                          <a:latin typeface="Times New Roman"/>
                          <a:ea typeface="Times New Roman"/>
                          <a:cs typeface="Times New Roman"/>
                        </a:rPr>
                        <a:t>2008</a:t>
                      </a:r>
                      <a:endParaRPr lang="fr-FR" sz="20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a:solidFill>
                            <a:schemeClr val="tx1"/>
                          </a:solidFill>
                          <a:latin typeface="Times New Roman"/>
                          <a:ea typeface="Times New Roman"/>
                          <a:cs typeface="Times New Roman"/>
                        </a:rPr>
                        <a:t>2</a:t>
                      </a:r>
                      <a:endParaRPr lang="fr-FR" sz="240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 </a:t>
                      </a:r>
                      <a:r>
                        <a:rPr lang="fr-FR" sz="1800" dirty="0" smtClean="0">
                          <a:solidFill>
                            <a:schemeClr val="tx1"/>
                          </a:solidFill>
                          <a:latin typeface="Times New Roman"/>
                          <a:ea typeface="Times New Roman"/>
                          <a:cs typeface="Times New Roman"/>
                        </a:rPr>
                        <a:t>stable</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a:solidFill>
                            <a:schemeClr val="tx1"/>
                          </a:solidFill>
                          <a:latin typeface="Times New Roman"/>
                          <a:ea typeface="Times New Roman"/>
                          <a:cs typeface="Times New Roman"/>
                        </a:rPr>
                        <a:t>2</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lnSpc>
                          <a:spcPct val="115000"/>
                        </a:lnSpc>
                        <a:spcAft>
                          <a:spcPts val="2400"/>
                        </a:spcAft>
                      </a:pPr>
                      <a:r>
                        <a:rPr lang="fr-FR" sz="1800" dirty="0" smtClean="0">
                          <a:solidFill>
                            <a:schemeClr val="tx1"/>
                          </a:solidFill>
                          <a:latin typeface="Times New Roman"/>
                          <a:ea typeface="Times New Roman"/>
                          <a:cs typeface="Times New Roman"/>
                        </a:rPr>
                        <a:t>28</a:t>
                      </a:r>
                      <a:endParaRPr lang="fr-FR" sz="2400" dirty="0">
                        <a:solidFill>
                          <a:schemeClr val="tx1"/>
                        </a:solidFill>
                        <a:latin typeface="Calibri"/>
                        <a:ea typeface="Calibri"/>
                        <a:cs typeface="Times New Roman"/>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bl>
          </a:graphicData>
        </a:graphic>
      </p:graphicFrame>
      <p:sp>
        <p:nvSpPr>
          <p:cNvPr id="6204" name="Rectangle 4"/>
          <p:cNvSpPr>
            <a:spLocks noChangeArrowheads="1"/>
          </p:cNvSpPr>
          <p:nvPr/>
        </p:nvSpPr>
        <p:spPr bwMode="auto">
          <a:xfrm>
            <a:off x="395288" y="6176963"/>
            <a:ext cx="2733675" cy="276225"/>
          </a:xfrm>
          <a:prstGeom prst="rect">
            <a:avLst/>
          </a:prstGeom>
          <a:noFill/>
          <a:ln w="9525">
            <a:noFill/>
            <a:miter lim="800000"/>
            <a:headEnd/>
            <a:tailEnd/>
          </a:ln>
        </p:spPr>
        <p:txBody>
          <a:bodyPr>
            <a:spAutoFit/>
          </a:bodyPr>
          <a:lstStyle/>
          <a:p>
            <a:r>
              <a:rPr lang="fr-FR" sz="1200" i="1">
                <a:latin typeface="Book Antiqua" pitchFamily="18" charset="0"/>
              </a:rPr>
              <a:t>* OMD4      ** OMD5</a:t>
            </a:r>
            <a:endParaRPr lang="fr-FR" sz="1200">
              <a:latin typeface="Book Antiqua" pitchFamily="18" charset="0"/>
            </a:endParaRPr>
          </a:p>
        </p:txBody>
      </p:sp>
      <p:sp>
        <p:nvSpPr>
          <p:cNvPr id="6" name="Titre 1"/>
          <p:cNvSpPr txBox="1">
            <a:spLocks/>
          </p:cNvSpPr>
          <p:nvPr/>
        </p:nvSpPr>
        <p:spPr>
          <a:xfrm>
            <a:off x="4427538" y="6237288"/>
            <a:ext cx="3286125" cy="357187"/>
          </a:xfrm>
          <a:prstGeom prst="rect">
            <a:avLst/>
          </a:prstGeom>
        </p:spPr>
        <p:txBody>
          <a:bodyPr anchor="ctr"/>
          <a:lstStyle/>
          <a:p>
            <a:pPr fontAlgn="auto">
              <a:spcBef>
                <a:spcPts val="0"/>
              </a:spcBef>
              <a:spcAft>
                <a:spcPts val="0"/>
              </a:spcAft>
              <a:defRPr/>
            </a:pPr>
            <a:r>
              <a:rPr lang="en-US" sz="1200" i="1" dirty="0">
                <a:latin typeface="Times New Roman" pitchFamily="18" charset="0"/>
                <a:ea typeface="+mj-ea"/>
                <a:cs typeface="Times New Roman" pitchFamily="18" charset="0"/>
              </a:rPr>
              <a:t>Source: </a:t>
            </a:r>
            <a:r>
              <a:rPr lang="fr-FR" sz="1200" i="1" dirty="0">
                <a:latin typeface="Times New Roman" pitchFamily="18" charset="0"/>
                <a:cs typeface="Times New Roman" pitchFamily="18" charset="0"/>
              </a:rPr>
              <a:t>World </a:t>
            </a:r>
            <a:r>
              <a:rPr lang="fr-FR" sz="1200" i="1" dirty="0" err="1">
                <a:latin typeface="Times New Roman" pitchFamily="18" charset="0"/>
                <a:cs typeface="Times New Roman" pitchFamily="18" charset="0"/>
              </a:rPr>
              <a:t>Health</a:t>
            </a:r>
            <a:r>
              <a:rPr lang="fr-FR" sz="1200" i="1" dirty="0">
                <a:latin typeface="Times New Roman" pitchFamily="18" charset="0"/>
                <a:cs typeface="Times New Roman" pitchFamily="18" charset="0"/>
              </a:rPr>
              <a:t> </a:t>
            </a:r>
            <a:r>
              <a:rPr lang="fr-FR" sz="1200" i="1" dirty="0" err="1">
                <a:latin typeface="Times New Roman" pitchFamily="18" charset="0"/>
                <a:cs typeface="Times New Roman" pitchFamily="18" charset="0"/>
              </a:rPr>
              <a:t>Statistics</a:t>
            </a:r>
            <a:r>
              <a:rPr lang="fr-FR" sz="1200" i="1" dirty="0">
                <a:latin typeface="Times New Roman" pitchFamily="18" charset="0"/>
                <a:cs typeface="Times New Roman" pitchFamily="18" charset="0"/>
              </a:rPr>
              <a:t> 2010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646040"/>
            <a:ext cx="8229600" cy="1143000"/>
          </a:xfrm>
        </p:spPr>
        <p:txBody>
          <a:bodyPr/>
          <a:lstStyle/>
          <a:p>
            <a:pPr eaLnBrk="1" fontAlgn="auto" hangingPunct="1">
              <a:spcAft>
                <a:spcPts val="0"/>
              </a:spcAft>
              <a:defRPr/>
            </a:pPr>
            <a:r>
              <a:rPr lang="fr-CA" sz="4800" dirty="0" smtClean="0">
                <a:solidFill>
                  <a:srgbClr val="FFFF00"/>
                </a:solidFill>
                <a:latin typeface="Arial" pitchFamily="34" charset="0"/>
                <a:cs typeface="Arial" pitchFamily="34" charset="0"/>
              </a:rPr>
              <a:t>OBJECTIFS</a:t>
            </a:r>
            <a:endParaRPr lang="fr-FR" sz="4800"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contenu 2"/>
          <p:cNvSpPr>
            <a:spLocks noGrp="1"/>
          </p:cNvSpPr>
          <p:nvPr>
            <p:ph idx="1"/>
          </p:nvPr>
        </p:nvSpPr>
        <p:spPr>
          <a:xfrm>
            <a:off x="457200" y="1052513"/>
            <a:ext cx="8362950" cy="5472112"/>
          </a:xfrm>
        </p:spPr>
        <p:txBody>
          <a:bodyPr/>
          <a:lstStyle/>
          <a:p>
            <a:pPr eaLnBrk="1" hangingPunct="1"/>
            <a:r>
              <a:rPr lang="fr-FR" smtClean="0">
                <a:latin typeface="Arial" charset="0"/>
                <a:cs typeface="Arial" charset="0"/>
              </a:rPr>
              <a:t>Analyser l'évolution du financement du système de santé au Cameroun de 1995 à 2008</a:t>
            </a:r>
          </a:p>
          <a:p>
            <a:pPr eaLnBrk="1" hangingPunct="1">
              <a:buFont typeface="Wingdings 2" pitchFamily="18" charset="2"/>
              <a:buNone/>
            </a:pPr>
            <a:endParaRPr lang="fr-FR" smtClean="0">
              <a:latin typeface="Arial" charset="0"/>
              <a:cs typeface="Arial" charset="0"/>
            </a:endParaRPr>
          </a:p>
          <a:p>
            <a:pPr eaLnBrk="1" hangingPunct="1"/>
            <a:r>
              <a:rPr lang="fr-FR" smtClean="0">
                <a:latin typeface="Arial" charset="0"/>
                <a:cs typeface="Arial" charset="0"/>
              </a:rPr>
              <a:t>Identifier les problèmes entravant l’accès aux soins</a:t>
            </a:r>
          </a:p>
          <a:p>
            <a:pPr eaLnBrk="1" hangingPunct="1">
              <a:buFont typeface="Wingdings 2" pitchFamily="18" charset="2"/>
              <a:buNone/>
            </a:pPr>
            <a:endParaRPr lang="fr-FR" smtClean="0">
              <a:latin typeface="Arial" charset="0"/>
              <a:cs typeface="Arial" charset="0"/>
            </a:endParaRPr>
          </a:p>
          <a:p>
            <a:pPr eaLnBrk="1" hangingPunct="1"/>
            <a:r>
              <a:rPr lang="fr-FR" smtClean="0">
                <a:latin typeface="Arial" charset="0"/>
                <a:cs typeface="Arial" charset="0"/>
              </a:rPr>
              <a:t>Proposer les pistes de solutions pour un accès universel aux services de santé</a:t>
            </a:r>
          </a:p>
          <a:p>
            <a:pPr eaLnBrk="1" hangingPunct="1"/>
            <a:endParaRPr lang="fr-FR" smtClean="0">
              <a:latin typeface="Arial" charset="0"/>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62064"/>
            <a:ext cx="8229600" cy="1143000"/>
          </a:xfrm>
        </p:spPr>
        <p:txBody>
          <a:bodyPr/>
          <a:lstStyle/>
          <a:p>
            <a:pPr eaLnBrk="1" fontAlgn="auto" hangingPunct="1">
              <a:spcAft>
                <a:spcPts val="0"/>
              </a:spcAft>
              <a:defRPr/>
            </a:pPr>
            <a:r>
              <a:rPr lang="fr-CA" sz="4800" dirty="0" smtClean="0">
                <a:solidFill>
                  <a:srgbClr val="FFFF00"/>
                </a:solidFill>
                <a:latin typeface="Arial" pitchFamily="34" charset="0"/>
                <a:cs typeface="Arial" pitchFamily="34" charset="0"/>
              </a:rPr>
              <a:t>METHOLOGIE</a:t>
            </a:r>
            <a:endParaRPr lang="fr-FR" sz="4800"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u contenu 2"/>
          <p:cNvSpPr>
            <a:spLocks noGrp="1"/>
          </p:cNvSpPr>
          <p:nvPr>
            <p:ph idx="1"/>
          </p:nvPr>
        </p:nvSpPr>
        <p:spPr>
          <a:xfrm>
            <a:off x="457200" y="1123950"/>
            <a:ext cx="8229600" cy="4537075"/>
          </a:xfrm>
        </p:spPr>
        <p:txBody>
          <a:bodyPr/>
          <a:lstStyle/>
          <a:p>
            <a:pPr eaLnBrk="1" hangingPunct="1">
              <a:spcBef>
                <a:spcPct val="0"/>
              </a:spcBef>
              <a:spcAft>
                <a:spcPts val="1200"/>
              </a:spcAft>
              <a:buFont typeface="Wingdings 2" pitchFamily="18" charset="2"/>
              <a:buNone/>
            </a:pPr>
            <a:r>
              <a:rPr lang="fr-FR" sz="3200" smtClean="0">
                <a:solidFill>
                  <a:srgbClr val="FFFF00"/>
                </a:solidFill>
                <a:latin typeface="Arial" charset="0"/>
                <a:cs typeface="Arial" charset="0"/>
              </a:rPr>
              <a:t>Etude descriptive et analytique</a:t>
            </a:r>
          </a:p>
          <a:p>
            <a:pPr lvl="1" eaLnBrk="1" hangingPunct="1"/>
            <a:r>
              <a:rPr lang="fr-FR" sz="2800" smtClean="0">
                <a:latin typeface="Arial" charset="0"/>
                <a:cs typeface="Arial" charset="0"/>
              </a:rPr>
              <a:t>Quantitative sur les principaux indicateurs du financement de la santé</a:t>
            </a:r>
          </a:p>
          <a:p>
            <a:pPr lvl="2" eaLnBrk="1" hangingPunct="1"/>
            <a:r>
              <a:rPr lang="fr-FR" sz="2400" smtClean="0">
                <a:latin typeface="Arial" charset="0"/>
                <a:cs typeface="Arial" charset="0"/>
              </a:rPr>
              <a:t>collecte, mise en commun, achat</a:t>
            </a:r>
          </a:p>
          <a:p>
            <a:pPr lvl="2" eaLnBrk="1" hangingPunct="1">
              <a:buFont typeface="Wingdings" pitchFamily="2" charset="2"/>
              <a:buNone/>
            </a:pPr>
            <a:endParaRPr lang="fr-FR" sz="2400" smtClean="0">
              <a:latin typeface="Arial" charset="0"/>
              <a:cs typeface="Arial" charset="0"/>
            </a:endParaRPr>
          </a:p>
          <a:p>
            <a:pPr lvl="1" eaLnBrk="1" hangingPunct="1">
              <a:spcBef>
                <a:spcPts val="1800"/>
              </a:spcBef>
            </a:pPr>
            <a:r>
              <a:rPr lang="fr-FR" sz="2800" smtClean="0">
                <a:latin typeface="Arial" charset="0"/>
                <a:cs typeface="Arial" charset="0"/>
              </a:rPr>
              <a:t>Qualitative</a:t>
            </a:r>
          </a:p>
          <a:p>
            <a:pPr lvl="2" eaLnBrk="1" hangingPunct="1"/>
            <a:r>
              <a:rPr lang="fr-FR" sz="2400" smtClean="0">
                <a:latin typeface="Arial" charset="0"/>
                <a:cs typeface="Arial" charset="0"/>
              </a:rPr>
              <a:t>Perception des acteurs</a:t>
            </a:r>
          </a:p>
          <a:p>
            <a:pPr lvl="2" eaLnBrk="1" hangingPunct="1"/>
            <a:r>
              <a:rPr lang="fr-FR" sz="2400" smtClean="0">
                <a:latin typeface="Arial" charset="0"/>
                <a:cs typeface="Arial" charset="0"/>
              </a:rPr>
              <a:t>Analyse documentaire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981075"/>
            <a:ext cx="8964613" cy="5688013"/>
          </a:xfrm>
        </p:spPr>
        <p:txBody>
          <a:bodyPr>
            <a:normAutofit/>
          </a:bodyPr>
          <a:lstStyle/>
          <a:p>
            <a:pPr marL="548640" indent="-411480" eaLnBrk="1" fontAlgn="auto" hangingPunct="1">
              <a:spcAft>
                <a:spcPts val="0"/>
              </a:spcAft>
              <a:buClr>
                <a:schemeClr val="tx1">
                  <a:shade val="95000"/>
                </a:schemeClr>
              </a:buClr>
              <a:buFont typeface="Wingdings 2"/>
              <a:buChar char=""/>
              <a:defRPr/>
            </a:pPr>
            <a:r>
              <a:rPr lang="fr-FR" b="1" dirty="0" smtClean="0">
                <a:solidFill>
                  <a:srgbClr val="FFFF00"/>
                </a:solidFill>
                <a:latin typeface="Arial" pitchFamily="34" charset="0"/>
                <a:cs typeface="Arial" pitchFamily="34" charset="0"/>
              </a:rPr>
              <a:t>Sources de données</a:t>
            </a:r>
          </a:p>
          <a:p>
            <a:pPr marL="868680" lvl="1" indent="-283464" eaLnBrk="1" fontAlgn="auto" hangingPunct="1">
              <a:spcAft>
                <a:spcPts val="0"/>
              </a:spcAft>
              <a:buFont typeface="Wingdings 2"/>
              <a:buChar char=""/>
              <a:defRPr/>
            </a:pPr>
            <a:r>
              <a:rPr lang="fr-FR" dirty="0" smtClean="0">
                <a:latin typeface="Arial" pitchFamily="34" charset="0"/>
                <a:cs typeface="Arial" pitchFamily="34" charset="0"/>
              </a:rPr>
              <a:t>Base de données en ligne de l’OMS ;</a:t>
            </a:r>
          </a:p>
          <a:p>
            <a:pPr marL="868680" lvl="1" indent="-283464" eaLnBrk="1" fontAlgn="auto" hangingPunct="1">
              <a:spcAft>
                <a:spcPts val="0"/>
              </a:spcAft>
              <a:buFont typeface="Wingdings 2"/>
              <a:buChar char=""/>
              <a:defRPr/>
            </a:pPr>
            <a:r>
              <a:rPr lang="fr-FR" dirty="0" smtClean="0">
                <a:latin typeface="Arial" pitchFamily="34" charset="0"/>
                <a:cs typeface="Arial" pitchFamily="34" charset="0"/>
              </a:rPr>
              <a:t>Lois de finances du Cameroun ; </a:t>
            </a:r>
          </a:p>
          <a:p>
            <a:pPr marL="868680" lvl="1" indent="-283464" eaLnBrk="1" fontAlgn="auto" hangingPunct="1">
              <a:spcAft>
                <a:spcPts val="0"/>
              </a:spcAft>
              <a:buFont typeface="Wingdings 2"/>
              <a:buChar char=""/>
              <a:defRPr/>
            </a:pPr>
            <a:r>
              <a:rPr lang="fr-FR" dirty="0" smtClean="0">
                <a:latin typeface="Arial" pitchFamily="34" charset="0"/>
                <a:cs typeface="Arial" pitchFamily="34" charset="0"/>
              </a:rPr>
              <a:t>Compte national de la santé (CNS) du Cameroun;</a:t>
            </a:r>
          </a:p>
          <a:p>
            <a:pPr marL="868680" lvl="1" indent="-283464" eaLnBrk="1" fontAlgn="auto" hangingPunct="1">
              <a:spcAft>
                <a:spcPts val="1200"/>
              </a:spcAft>
              <a:buFont typeface="Wingdings 2"/>
              <a:buChar char=""/>
              <a:defRPr/>
            </a:pPr>
            <a:r>
              <a:rPr lang="fr-CA" dirty="0" smtClean="0">
                <a:latin typeface="Arial" pitchFamily="34" charset="0"/>
                <a:cs typeface="Arial" pitchFamily="34" charset="0"/>
              </a:rPr>
              <a:t>Interviews semi-structurées (central : 5, régional : 10, périphérique : 40)</a:t>
            </a:r>
            <a:endParaRPr lang="fr-FR" b="1" dirty="0" smtClean="0">
              <a:solidFill>
                <a:srgbClr val="FFFF00"/>
              </a:solidFill>
              <a:latin typeface="Arial" pitchFamily="34" charset="0"/>
              <a:cs typeface="Arial" pitchFamily="34" charset="0"/>
            </a:endParaRPr>
          </a:p>
          <a:p>
            <a:pPr marL="548640" lvl="1" indent="-411480" eaLnBrk="1" fontAlgn="auto" hangingPunct="1">
              <a:spcAft>
                <a:spcPts val="0"/>
              </a:spcAft>
              <a:buClr>
                <a:schemeClr val="tx1">
                  <a:shade val="95000"/>
                </a:schemeClr>
              </a:buClr>
              <a:buSzPct val="65000"/>
              <a:buFont typeface="Wingdings 2"/>
              <a:buChar char=""/>
              <a:defRPr/>
            </a:pPr>
            <a:r>
              <a:rPr lang="fr-FR" sz="2800" b="1" dirty="0" smtClean="0">
                <a:solidFill>
                  <a:srgbClr val="FFFF00"/>
                </a:solidFill>
                <a:latin typeface="Arial" pitchFamily="34" charset="0"/>
                <a:cs typeface="Arial" pitchFamily="34" charset="0"/>
              </a:rPr>
              <a:t>Déboursement </a:t>
            </a:r>
            <a:r>
              <a:rPr lang="fr-FR" sz="2800" b="1" dirty="0" smtClean="0">
                <a:solidFill>
                  <a:srgbClr val="FFFF00"/>
                </a:solidFill>
                <a:latin typeface="Arial" pitchFamily="34" charset="0"/>
                <a:cs typeface="Arial" pitchFamily="34" charset="0"/>
              </a:rPr>
              <a:t>nominal </a:t>
            </a:r>
            <a:r>
              <a:rPr lang="fr-FR" sz="2800" b="1" dirty="0" smtClean="0">
                <a:solidFill>
                  <a:srgbClr val="FFFF00"/>
                </a:solidFill>
                <a:latin typeface="Arial" pitchFamily="34" charset="0"/>
                <a:cs typeface="Arial" pitchFamily="34" charset="0"/>
              </a:rPr>
              <a:t>converti en terme réel 2000  </a:t>
            </a:r>
          </a:p>
          <a:p>
            <a:pPr marL="868744" lvl="1" eaLnBrk="1" fontAlgn="auto" hangingPunct="1">
              <a:spcAft>
                <a:spcPts val="0"/>
              </a:spcAft>
              <a:buFont typeface="Wingdings"/>
              <a:buChar char=""/>
              <a:defRPr/>
            </a:pPr>
            <a:r>
              <a:rPr lang="fr-FR" dirty="0" smtClean="0">
                <a:latin typeface="Arial" pitchFamily="34" charset="0"/>
                <a:cs typeface="Arial" pitchFamily="34" charset="0"/>
              </a:rPr>
              <a:t>Utilisation du taux de change de l‘OCDE ;</a:t>
            </a:r>
          </a:p>
          <a:p>
            <a:pPr marL="868744" lvl="1" eaLnBrk="1" fontAlgn="auto" hangingPunct="1">
              <a:spcAft>
                <a:spcPts val="0"/>
              </a:spcAft>
              <a:buFont typeface="Wingdings"/>
              <a:buChar char=""/>
              <a:defRPr/>
            </a:pPr>
            <a:r>
              <a:rPr lang="fr-FR" dirty="0" smtClean="0">
                <a:latin typeface="Arial" pitchFamily="34" charset="0"/>
                <a:cs typeface="Arial" pitchFamily="34" charset="0"/>
              </a:rPr>
              <a:t>Ajustement par le déflateur du PIB pour le PIB ;</a:t>
            </a:r>
          </a:p>
          <a:p>
            <a:pPr marL="868744" lvl="1" eaLnBrk="1" fontAlgn="auto" hangingPunct="1">
              <a:spcAft>
                <a:spcPts val="0"/>
              </a:spcAft>
              <a:buFont typeface="Wingdings"/>
              <a:buChar char=""/>
              <a:defRPr/>
            </a:pPr>
            <a:r>
              <a:rPr lang="fr-FR" dirty="0" smtClean="0">
                <a:latin typeface="Arial" pitchFamily="34" charset="0"/>
                <a:cs typeface="Arial" pitchFamily="34" charset="0"/>
              </a:rPr>
              <a:t>Ajustement par l’indice des prix à la consommation pour les autres dépenses de santé.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1.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3.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4.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5.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6.xml.rels><?xml version="1.0" encoding="UTF-8" standalone="yes"?>
<Relationships xmlns="http://schemas.openxmlformats.org/package/2006/relationships"><Relationship Id="rId1" Type="http://schemas.openxmlformats.org/officeDocument/2006/relationships/image" Target="../media/image1.jpeg"/></Relationships>
</file>

<file path=ppt/theme/_rels/themeOverrid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ppt/theme/themeOverride2.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ppt/theme/themeOverride3.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ppt/theme/themeOverride4.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ppt/theme/themeOverride5.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ppt/theme/themeOverride6.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ppt/theme/themeOverride7.xml><?xml version="1.0" encoding="utf-8"?>
<a:themeOverride xmlns:a="http://schemas.openxmlformats.org/drawingml/2006/main">
  <a:clrScheme name="Personnalisé 2">
    <a:dk1>
      <a:srgbClr val="8DB3E2"/>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Override>
</file>

<file path=docProps/app.xml><?xml version="1.0" encoding="utf-8"?>
<Properties xmlns="http://schemas.openxmlformats.org/officeDocument/2006/extended-properties" xmlns:vt="http://schemas.openxmlformats.org/officeDocument/2006/docPropsVTypes">
  <Template>Apex</Template>
  <TotalTime>1869</TotalTime>
  <Words>1429</Words>
  <Application>Microsoft Office PowerPoint</Application>
  <PresentationFormat>Affichage à l'écran (4:3)</PresentationFormat>
  <Paragraphs>211</Paragraphs>
  <Slides>26</Slides>
  <Notes>9</Notes>
  <HiddenSlides>0</HiddenSlides>
  <MMClips>0</MMClips>
  <ScaleCrop>false</ScaleCrop>
  <HeadingPairs>
    <vt:vector size="4" baseType="variant">
      <vt:variant>
        <vt:lpstr>Thème</vt:lpstr>
      </vt:variant>
      <vt:variant>
        <vt:i4>1</vt:i4>
      </vt:variant>
      <vt:variant>
        <vt:lpstr>Titres des diapositives</vt:lpstr>
      </vt:variant>
      <vt:variant>
        <vt:i4>26</vt:i4>
      </vt:variant>
    </vt:vector>
  </HeadingPairs>
  <TitlesOfParts>
    <vt:vector size="27" baseType="lpstr">
      <vt:lpstr>Apex</vt:lpstr>
      <vt:lpstr>Health care financing in Cameroon: Trends analysis and overview of main challenges? </vt:lpstr>
      <vt:lpstr>Contexte </vt:lpstr>
      <vt:lpstr>Diapositive 3</vt:lpstr>
      <vt:lpstr>Diapositive 4</vt:lpstr>
      <vt:lpstr>OBJECTIFS</vt:lpstr>
      <vt:lpstr>Diapositive 6</vt:lpstr>
      <vt:lpstr>METHOLOGIE</vt:lpstr>
      <vt:lpstr>Diapositive 8</vt:lpstr>
      <vt:lpstr>Diapositive 9</vt:lpstr>
      <vt:lpstr>RESULTATS</vt:lpstr>
      <vt:lpstr>Diapositive 11</vt:lpstr>
      <vt:lpstr>Diapositive 12</vt:lpstr>
      <vt:lpstr>Diapositive 13</vt:lpstr>
      <vt:lpstr>Diapositive 14</vt:lpstr>
      <vt:lpstr>Diapositive 15</vt:lpstr>
      <vt:lpstr>Diapositive 16</vt:lpstr>
      <vt:lpstr>Diapositive 17</vt:lpstr>
      <vt:lpstr>Diapositive 18</vt:lpstr>
      <vt:lpstr>Diapositive 19</vt:lpstr>
      <vt:lpstr>Problèmes liés à la collecte</vt:lpstr>
      <vt:lpstr>Problèmes liés à la mise en commun</vt:lpstr>
      <vt:lpstr>Problèmes liés à l’achat</vt:lpstr>
      <vt:lpstr>Diapositive 23</vt:lpstr>
      <vt:lpstr>Diapositive 24</vt:lpstr>
      <vt:lpstr>Conclusion </vt:lpstr>
      <vt:lpstr>Diapositive 26</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Sieleunou</dc:creator>
  <cp:lastModifiedBy>Sieleunou</cp:lastModifiedBy>
  <cp:revision>138</cp:revision>
  <dcterms:created xsi:type="dcterms:W3CDTF">2011-03-04T20:51:41Z</dcterms:created>
  <dcterms:modified xsi:type="dcterms:W3CDTF">2011-03-15T15:14:22Z</dcterms:modified>
</cp:coreProperties>
</file>