
<file path=[Content_Types].xml><?xml version="1.0" encoding="utf-8"?>
<Types xmlns="http://schemas.openxmlformats.org/package/2006/content-types">
  <Default Extension="pict" ContentType="image/pict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Default Extension="pdf" ContentType="application/pdf"/>
  <Override PartName="/ppt/notesSlides/notesSlide6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slideLayouts/slideLayout3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5"/>
  </p:notesMasterIdLst>
  <p:sldIdLst>
    <p:sldId id="285" r:id="rId2"/>
    <p:sldId id="286" r:id="rId3"/>
    <p:sldId id="289" r:id="rId4"/>
    <p:sldId id="291" r:id="rId5"/>
    <p:sldId id="290" r:id="rId6"/>
    <p:sldId id="304" r:id="rId7"/>
    <p:sldId id="305" r:id="rId8"/>
    <p:sldId id="292" r:id="rId9"/>
    <p:sldId id="293" r:id="rId10"/>
    <p:sldId id="294" r:id="rId11"/>
    <p:sldId id="299" r:id="rId12"/>
    <p:sldId id="303" r:id="rId13"/>
    <p:sldId id="28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latiefa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1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commentAuthors" Target="commentAuthors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C0D1C-F129-42AC-A2D1-BC5E6F95E719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75D58-ABB5-42B8-9CB8-2B72FB74287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8A0EC5-250F-4250-84E2-D590A7F32153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48F8B-CF7A-4425-AB84-BAF368A6CCF3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61E67-2CFC-430A-8197-6B5D877AAAD1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3FB2F-6DEE-46CC-9C14-5B4DCB8E8C8C}" type="datetimeFigureOut">
              <a:rPr lang="en-US" smtClean="0"/>
              <a:pPr/>
              <a:t>3/11/11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3D085-46DE-4B93-AB11-ECF88329AEB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df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1.jpeg"/><Relationship Id="rId5" Type="http://schemas.openxmlformats.org/officeDocument/2006/relationships/oleObject" Target="Macintosh%20HD:Users:latiefa:Documents:SHIELD:articles:special%20issue:SA%20Modelling%20paper%20draft.DOCX!OLE_LINK1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5.pdf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7.pdf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140075"/>
            <a:ext cx="9144000" cy="73025"/>
            <a:chOff x="0" y="1842"/>
            <a:chExt cx="5760" cy="46"/>
          </a:xfrm>
        </p:grpSpPr>
        <p:sp>
          <p:nvSpPr>
            <p:cNvPr id="2056" name="Rectangle 3"/>
            <p:cNvSpPr>
              <a:spLocks noChangeArrowheads="1"/>
            </p:cNvSpPr>
            <p:nvPr/>
          </p:nvSpPr>
          <p:spPr bwMode="auto">
            <a:xfrm>
              <a:off x="0" y="1842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7" name="Rectangle 4"/>
            <p:cNvSpPr>
              <a:spLocks noChangeArrowheads="1"/>
            </p:cNvSpPr>
            <p:nvPr/>
          </p:nvSpPr>
          <p:spPr bwMode="auto">
            <a:xfrm>
              <a:off x="703" y="1842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714348" y="1012"/>
            <a:ext cx="79565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4800" b="1" dirty="0" smtClean="0"/>
              <a:t>Modelling </a:t>
            </a:r>
            <a:r>
              <a:rPr lang="en-GB" sz="4800" b="1" dirty="0" smtClean="0"/>
              <a:t>the resource requirements for</a:t>
            </a:r>
            <a:r>
              <a:rPr lang="en-GB" sz="4800" b="1" dirty="0" smtClean="0"/>
              <a:t> </a:t>
            </a:r>
          </a:p>
          <a:p>
            <a:pPr algn="ctr" eaLnBrk="0" hangingPunct="0"/>
            <a:r>
              <a:rPr lang="en-GB" sz="4800" b="1" dirty="0" smtClean="0"/>
              <a:t>universal </a:t>
            </a:r>
            <a:r>
              <a:rPr lang="en-GB" sz="4800" b="1" dirty="0" smtClean="0"/>
              <a:t>coverage: </a:t>
            </a:r>
            <a:r>
              <a:rPr lang="en-GB" sz="4800" b="1" dirty="0" smtClean="0"/>
              <a:t/>
            </a:r>
            <a:br>
              <a:rPr lang="en-GB" sz="4800" b="1" dirty="0" smtClean="0"/>
            </a:br>
            <a:r>
              <a:rPr lang="en-GB" sz="4800" b="1" dirty="0" smtClean="0"/>
              <a:t>A case study of South Africa</a:t>
            </a:r>
            <a:endParaRPr lang="fr-BE" sz="4800" dirty="0">
              <a:latin typeface="Times New Roman" pitchFamily="18" charset="0"/>
            </a:endParaRPr>
          </a:p>
        </p:txBody>
      </p:sp>
      <p:sp>
        <p:nvSpPr>
          <p:cNvPr id="205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810000"/>
            <a:ext cx="7056438" cy="18288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GB" sz="2800" dirty="0" smtClean="0">
                <a:solidFill>
                  <a:schemeClr val="accent1">
                    <a:lumMod val="75000"/>
                  </a:schemeClr>
                </a:solidFill>
              </a:rPr>
              <a:t>Di McIntyre</a:t>
            </a:r>
          </a:p>
          <a:p>
            <a:pPr eaLnBrk="1" hangingPunct="1">
              <a:lnSpc>
                <a:spcPct val="110000"/>
              </a:lnSpc>
            </a:pPr>
            <a: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  <a:t>Health Economics Unit</a:t>
            </a:r>
          </a:p>
          <a:p>
            <a:pPr eaLnBrk="1" hangingPunct="1">
              <a:lnSpc>
                <a:spcPct val="110000"/>
              </a:lnSpc>
            </a:pPr>
            <a:r>
              <a:rPr lang="en-GB" sz="2800" b="1" dirty="0" smtClean="0">
                <a:solidFill>
                  <a:schemeClr val="accent1">
                    <a:lumMod val="75000"/>
                  </a:schemeClr>
                </a:solidFill>
              </a:rPr>
              <a:t>University of Cape Town</a:t>
            </a:r>
          </a:p>
          <a:p>
            <a:pPr eaLnBrk="1" hangingPunct="1">
              <a:lnSpc>
                <a:spcPct val="110000"/>
              </a:lnSpc>
            </a:pPr>
            <a:endParaRPr lang="fr-FR" sz="2500" dirty="0" smtClean="0">
              <a:latin typeface="Times New Roman" pitchFamily="18" charset="0"/>
            </a:endParaRPr>
          </a:p>
          <a:p>
            <a:pPr eaLnBrk="1" hangingPunct="1">
              <a:lnSpc>
                <a:spcPct val="110000"/>
              </a:lnSpc>
            </a:pPr>
            <a:endParaRPr lang="fr-FR" sz="300" dirty="0" smtClean="0">
              <a:latin typeface="Times New Roman" pitchFamily="18" charset="0"/>
            </a:endParaRPr>
          </a:p>
        </p:txBody>
      </p:sp>
      <p:pic>
        <p:nvPicPr>
          <p:cNvPr id="2054" name="Picture 8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021388"/>
            <a:ext cx="4143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719138" y="6165850"/>
            <a:ext cx="8424862" cy="503238"/>
          </a:xfrm>
          <a:noFill/>
        </p:spPr>
        <p:txBody>
          <a:bodyPr/>
          <a:lstStyle/>
          <a:p>
            <a:pPr algn="l" eaLnBrk="1" hangingPunct="1"/>
            <a:r>
              <a:rPr lang="en-GB" sz="1800" smtClean="0">
                <a:solidFill>
                  <a:srgbClr val="993300"/>
                </a:solidFill>
                <a:latin typeface="Times New Roman" pitchFamily="18" charset="0"/>
              </a:rPr>
              <a:t>SHIELD project: </a:t>
            </a:r>
            <a:r>
              <a:rPr lang="en-US" sz="1800" smtClean="0">
                <a:solidFill>
                  <a:srgbClr val="993300"/>
                </a:solidFill>
                <a:latin typeface="Times New Roman" pitchFamily="18" charset="0"/>
              </a:rPr>
              <a:t>Strategies for Health Insurance for Equity in Less Developed Countries</a:t>
            </a:r>
            <a:endParaRPr lang="en-GB" sz="1800" smtClean="0">
              <a:solidFill>
                <a:srgbClr val="99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GB" b="1" dirty="0" smtClean="0"/>
              <a:t>Public funding requirements</a:t>
            </a:r>
            <a:endParaRPr lang="en-GB" b="1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5257800"/>
          </a:xfrm>
        </p:spPr>
        <p:txBody>
          <a:bodyPr/>
          <a:lstStyle/>
          <a:p>
            <a:r>
              <a:rPr lang="en-GB" dirty="0" smtClean="0"/>
              <a:t>Status quo:</a:t>
            </a:r>
          </a:p>
          <a:p>
            <a:pPr lvl="1"/>
            <a:r>
              <a:rPr lang="en-GB" dirty="0" smtClean="0"/>
              <a:t>Will decline to 10.5% of government budget</a:t>
            </a:r>
          </a:p>
          <a:p>
            <a:r>
              <a:rPr lang="en-GB" dirty="0" smtClean="0"/>
              <a:t>Extended </a:t>
            </a:r>
            <a:r>
              <a:rPr lang="en-GB" dirty="0" smtClean="0"/>
              <a:t>schemes:</a:t>
            </a:r>
            <a:endParaRPr lang="en-GB" dirty="0" smtClean="0"/>
          </a:p>
          <a:p>
            <a:pPr lvl="1"/>
            <a:r>
              <a:rPr lang="en-GB" dirty="0" smtClean="0"/>
              <a:t>Will decline to 9.4% of government budget (but increased costs of covering civil servants)</a:t>
            </a:r>
          </a:p>
          <a:p>
            <a:r>
              <a:rPr lang="en-GB" dirty="0" smtClean="0"/>
              <a:t>Universal </a:t>
            </a:r>
            <a:r>
              <a:rPr lang="en-GB" dirty="0" smtClean="0"/>
              <a:t>system:</a:t>
            </a:r>
            <a:endParaRPr lang="en-GB" dirty="0" smtClean="0"/>
          </a:p>
          <a:p>
            <a:pPr lvl="1"/>
            <a:r>
              <a:rPr lang="en-GB" dirty="0" smtClean="0"/>
              <a:t>Increase share of government budget to 15% plus</a:t>
            </a:r>
          </a:p>
          <a:p>
            <a:pPr lvl="1"/>
            <a:r>
              <a:rPr lang="en-GB" dirty="0" smtClean="0"/>
              <a:t>Proportional</a:t>
            </a:r>
            <a:r>
              <a:rPr lang="en-GB" dirty="0" smtClean="0"/>
              <a:t> income </a:t>
            </a:r>
            <a:r>
              <a:rPr lang="en-GB" dirty="0" smtClean="0"/>
              <a:t>tax of 4% (2% employer &amp; 2% employee)</a:t>
            </a:r>
          </a:p>
          <a:p>
            <a:pPr lvl="1"/>
            <a:r>
              <a:rPr lang="en-GB" b="1" i="1" dirty="0" smtClean="0"/>
              <a:t>Or</a:t>
            </a:r>
            <a:r>
              <a:rPr lang="en-GB" dirty="0" smtClean="0"/>
              <a:t>, progressive</a:t>
            </a:r>
            <a:r>
              <a:rPr lang="en-GB" dirty="0" smtClean="0"/>
              <a:t> income </a:t>
            </a:r>
            <a:r>
              <a:rPr lang="en-GB" dirty="0" smtClean="0"/>
              <a:t>tax of 1.2% to 6%</a:t>
            </a:r>
            <a:endParaRPr lang="en-GB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57242" y="71414"/>
            <a:ext cx="8229600" cy="1143000"/>
          </a:xfrm>
        </p:spPr>
        <p:txBody>
          <a:bodyPr/>
          <a:lstStyle/>
          <a:p>
            <a:r>
              <a:rPr lang="en-GB" b="1" dirty="0" smtClean="0"/>
              <a:t>Conclusions</a:t>
            </a:r>
            <a:endParaRPr lang="en-GB" b="1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571472" y="1571588"/>
            <a:ext cx="8267728" cy="4981612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sz="3200" dirty="0" smtClean="0"/>
              <a:t>UC is lowest cost option in SA, </a:t>
            </a:r>
            <a:r>
              <a:rPr lang="en-GB" sz="3200" b="1" dirty="0" smtClean="0"/>
              <a:t>but</a:t>
            </a:r>
            <a:r>
              <a:rPr lang="en-GB" sz="3200" dirty="0" smtClean="0"/>
              <a:t> places greatest burden on public </a:t>
            </a:r>
            <a:r>
              <a:rPr lang="en-GB" sz="3200" dirty="0" smtClean="0"/>
              <a:t>funds and requires:</a:t>
            </a:r>
          </a:p>
          <a:p>
            <a:pPr marL="742950" lvl="2" indent="-342900"/>
            <a:r>
              <a:rPr lang="en-GB" sz="2800" dirty="0" smtClean="0"/>
              <a:t>Increased allocations for health in line with Abuja target, </a:t>
            </a:r>
            <a:r>
              <a:rPr lang="en-GB" sz="2800" b="1" dirty="0" smtClean="0"/>
              <a:t>and</a:t>
            </a:r>
            <a:endParaRPr lang="en-GB" sz="2800" dirty="0" smtClean="0"/>
          </a:p>
          <a:p>
            <a:pPr marL="742950" lvl="2" indent="-342900"/>
            <a:r>
              <a:rPr lang="en-GB" sz="2800" dirty="0" smtClean="0"/>
              <a:t>Additional taxes</a:t>
            </a:r>
          </a:p>
          <a:p>
            <a:pPr marL="1200150" lvl="3" indent="-342900">
              <a:buNone/>
            </a:pPr>
            <a:endParaRPr lang="en-GB" dirty="0" smtClean="0"/>
          </a:p>
          <a:p>
            <a:r>
              <a:rPr lang="en-GB" dirty="0" smtClean="0"/>
              <a:t>Modelling  </a:t>
            </a:r>
            <a:r>
              <a:rPr lang="en-GB" dirty="0" smtClean="0"/>
              <a:t>illustrates likely resource requirements for reform scenarios, but</a:t>
            </a:r>
            <a:r>
              <a:rPr lang="en-GB" dirty="0" smtClean="0"/>
              <a:t> also provides insights into reform design (sensitivity analyses)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71556" y="71414"/>
            <a:ext cx="8229600" cy="1143000"/>
          </a:xfrm>
        </p:spPr>
        <p:txBody>
          <a:bodyPr/>
          <a:lstStyle/>
          <a:p>
            <a:r>
              <a:rPr lang="en-GB" b="1" dirty="0" smtClean="0"/>
              <a:t>Pre-conditions for </a:t>
            </a:r>
            <a:r>
              <a:rPr lang="en-GB" b="1" dirty="0" smtClean="0"/>
              <a:t>success</a:t>
            </a:r>
            <a:endParaRPr lang="en-GB" b="1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/>
          </a:bodyPr>
          <a:lstStyle/>
          <a:p>
            <a:r>
              <a:rPr lang="en-GB" dirty="0" smtClean="0"/>
              <a:t>Cost </a:t>
            </a:r>
            <a:r>
              <a:rPr lang="en-GB" dirty="0" smtClean="0"/>
              <a:t>containment:</a:t>
            </a:r>
          </a:p>
          <a:p>
            <a:pPr lvl="1"/>
            <a:r>
              <a:rPr lang="en-GB" dirty="0" smtClean="0"/>
              <a:t>Minimise unit costs, careful purchasing from non- government providers</a:t>
            </a:r>
          </a:p>
          <a:p>
            <a:pPr lvl="1"/>
            <a:r>
              <a:rPr lang="en-GB" dirty="0" smtClean="0"/>
              <a:t>Minimise administration costs: avoid </a:t>
            </a:r>
            <a:r>
              <a:rPr lang="en-GB" dirty="0" smtClean="0"/>
              <a:t>fragmentation</a:t>
            </a:r>
          </a:p>
          <a:p>
            <a:pPr lvl="1"/>
            <a:r>
              <a:rPr lang="en-GB" dirty="0" smtClean="0"/>
              <a:t>Contain utilisation: strengthen primary &amp; community services; improved gate keeping</a:t>
            </a:r>
          </a:p>
          <a:p>
            <a:pPr lvl="1"/>
            <a:r>
              <a:rPr lang="en-GB" dirty="0" smtClean="0"/>
              <a:t>Need for ongoing M&amp;E, refine model with updated </a:t>
            </a:r>
            <a:r>
              <a:rPr lang="en-GB" dirty="0" smtClean="0"/>
              <a:t>data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719138"/>
          </a:xfrm>
        </p:spPr>
        <p:txBody>
          <a:bodyPr/>
          <a:lstStyle/>
          <a:p>
            <a:pPr eaLnBrk="1" hangingPunct="1"/>
            <a:r>
              <a:rPr lang="fr-FR" sz="4000" b="1" dirty="0" smtClean="0">
                <a:solidFill>
                  <a:schemeClr val="tx1"/>
                </a:solidFill>
              </a:rPr>
              <a:t>SHIELD </a:t>
            </a:r>
            <a:r>
              <a:rPr lang="fr-FR" sz="4000" b="1" dirty="0" err="1" smtClean="0">
                <a:solidFill>
                  <a:schemeClr val="tx1"/>
                </a:solidFill>
              </a:rPr>
              <a:t>partners</a:t>
            </a:r>
            <a:endParaRPr lang="fr-FR" sz="4000" b="1" dirty="0" smtClean="0">
              <a:solidFill>
                <a:schemeClr val="tx1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268413"/>
            <a:ext cx="971550" cy="7302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116013" y="1268413"/>
            <a:ext cx="8027987" cy="73025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365" name="Picture 5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6542088"/>
            <a:ext cx="864235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8288" indent="-268288">
              <a:lnSpc>
                <a:spcPct val="90000"/>
              </a:lnSpc>
              <a:spcBef>
                <a:spcPct val="20000"/>
              </a:spcBef>
              <a:buClr>
                <a:srgbClr val="FF6600"/>
              </a:buClr>
              <a:buSzPct val="95000"/>
            </a:pPr>
            <a:r>
              <a:rPr lang="fr-FR" sz="1500" dirty="0"/>
              <a:t>For more </a:t>
            </a:r>
            <a:r>
              <a:rPr lang="fr-FR" sz="1500" dirty="0" err="1"/>
              <a:t>informaton</a:t>
            </a:r>
            <a:r>
              <a:rPr lang="fr-FR" sz="1500" dirty="0"/>
              <a:t> </a:t>
            </a:r>
            <a:r>
              <a:rPr lang="fr-FR" sz="1500" dirty="0" err="1"/>
              <a:t>visit</a:t>
            </a:r>
            <a:r>
              <a:rPr lang="fr-FR" sz="1500" dirty="0"/>
              <a:t>: </a:t>
            </a:r>
            <a:r>
              <a:rPr lang="fr-FR" sz="1500" b="1" dirty="0">
                <a:solidFill>
                  <a:srgbClr val="CC6600"/>
                </a:solidFill>
              </a:rPr>
              <a:t>http://web.uct.ac.za/depts/heu/SHIELD/about/about.htm</a:t>
            </a: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323850" y="6477000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5368" name="Picture 51" descr="Partn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447800"/>
            <a:ext cx="828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14600" y="6107668"/>
            <a:ext cx="426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Funding: European Commission and IDRC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33375"/>
            <a:ext cx="6980238" cy="719138"/>
          </a:xfrm>
        </p:spPr>
        <p:txBody>
          <a:bodyPr>
            <a:noAutofit/>
          </a:bodyPr>
          <a:lstStyle/>
          <a:p>
            <a:r>
              <a:rPr lang="en-GB" b="1" dirty="0" smtClean="0"/>
              <a:t>Background</a:t>
            </a:r>
            <a:endParaRPr lang="en-GB" b="1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to introduce universal coverage in South Africa:</a:t>
            </a:r>
          </a:p>
          <a:p>
            <a:pPr lvl="1"/>
            <a:r>
              <a:rPr lang="en-US" dirty="0" smtClean="0"/>
              <a:t>Heated debate with </a:t>
            </a:r>
            <a:r>
              <a:rPr lang="en-US" dirty="0" smtClean="0"/>
              <a:t>particular concerns about </a:t>
            </a:r>
            <a:r>
              <a:rPr lang="en-US" dirty="0" smtClean="0"/>
              <a:t>‘</a:t>
            </a:r>
            <a:r>
              <a:rPr lang="en-US" dirty="0" smtClean="0"/>
              <a:t>affordability</a:t>
            </a:r>
            <a:r>
              <a:rPr lang="en-US" dirty="0" smtClean="0"/>
              <a:t>’</a:t>
            </a:r>
          </a:p>
          <a:p>
            <a:pPr lvl="3">
              <a:buNone/>
            </a:pPr>
            <a:endParaRPr lang="en-US" dirty="0" smtClean="0"/>
          </a:p>
          <a:p>
            <a:r>
              <a:rPr lang="en-US" dirty="0" err="1" smtClean="0"/>
              <a:t>Modelling</a:t>
            </a:r>
            <a:r>
              <a:rPr lang="en-US" dirty="0" smtClean="0"/>
              <a:t> useful to explore </a:t>
            </a:r>
            <a:r>
              <a:rPr lang="en-US" dirty="0"/>
              <a:t>likely implications of different financing reforms:</a:t>
            </a:r>
          </a:p>
          <a:p>
            <a:pPr lvl="1"/>
            <a:r>
              <a:rPr lang="en-US" dirty="0" smtClean="0"/>
              <a:t>Resource requirements (and impact of key design features)</a:t>
            </a:r>
          </a:p>
          <a:p>
            <a:pPr lvl="1"/>
            <a:r>
              <a:rPr lang="en-US" dirty="0" smtClean="0"/>
              <a:t>Revenue </a:t>
            </a:r>
            <a:r>
              <a:rPr lang="en-US" dirty="0" smtClean="0"/>
              <a:t>potential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GB" b="1" dirty="0" smtClean="0"/>
              <a:t>Broad approach used</a:t>
            </a:r>
            <a:endParaRPr lang="en-GB" b="1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Identified the key scenarios:</a:t>
            </a:r>
          </a:p>
          <a:p>
            <a:pPr lvl="1"/>
            <a:r>
              <a:rPr lang="en-US" dirty="0"/>
              <a:t>What kind of financing reforms are being considered</a:t>
            </a:r>
            <a:r>
              <a:rPr lang="en-US" dirty="0" smtClean="0"/>
              <a:t>, proposed, </a:t>
            </a:r>
            <a:r>
              <a:rPr lang="en-US" dirty="0"/>
              <a:t>or might be feasible?</a:t>
            </a:r>
          </a:p>
          <a:p>
            <a:r>
              <a:rPr lang="en-US" dirty="0" smtClean="0"/>
              <a:t>Resource requirements:</a:t>
            </a:r>
          </a:p>
          <a:p>
            <a:pPr lvl="1"/>
            <a:r>
              <a:rPr lang="en-US" dirty="0" smtClean="0"/>
              <a:t>Population  </a:t>
            </a:r>
            <a:r>
              <a:rPr lang="en-US" dirty="0"/>
              <a:t>x  </a:t>
            </a:r>
            <a:r>
              <a:rPr lang="en-US" dirty="0" err="1"/>
              <a:t>utilisation</a:t>
            </a:r>
            <a:r>
              <a:rPr lang="en-US" dirty="0"/>
              <a:t>  x  unit </a:t>
            </a:r>
            <a:r>
              <a:rPr lang="en-US" dirty="0" smtClean="0"/>
              <a:t>costs (Excel spreadsheet model)</a:t>
            </a:r>
          </a:p>
          <a:p>
            <a:pPr lvl="1"/>
            <a:r>
              <a:rPr lang="en-US" dirty="0" smtClean="0"/>
              <a:t>Absolute amount and relative to GDP</a:t>
            </a:r>
          </a:p>
          <a:p>
            <a:r>
              <a:rPr lang="en-US" dirty="0" smtClean="0"/>
              <a:t>Revenue: </a:t>
            </a:r>
          </a:p>
          <a:p>
            <a:pPr lvl="1"/>
            <a:r>
              <a:rPr lang="en-US" dirty="0" smtClean="0"/>
              <a:t>Health sector share of government budget; additional </a:t>
            </a:r>
            <a:r>
              <a:rPr lang="en-US" dirty="0" smtClean="0"/>
              <a:t>tax or mandatory contributions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GB" b="1" dirty="0" smtClean="0"/>
              <a:t>Reform scenarios</a:t>
            </a:r>
            <a:endParaRPr lang="en-GB" b="1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r>
              <a:rPr lang="en-GB" dirty="0" smtClean="0"/>
              <a:t>Status quo:</a:t>
            </a:r>
          </a:p>
          <a:p>
            <a:pPr lvl="1"/>
            <a:r>
              <a:rPr lang="en-GB" dirty="0" smtClean="0"/>
              <a:t>Limited growth in private insurance (&lt;20% of population); limited improvement in public sector</a:t>
            </a:r>
          </a:p>
          <a:p>
            <a:r>
              <a:rPr lang="en-GB" dirty="0" smtClean="0"/>
              <a:t>Extended </a:t>
            </a:r>
            <a:r>
              <a:rPr lang="en-GB" dirty="0" smtClean="0"/>
              <a:t>schemes:</a:t>
            </a:r>
            <a:endParaRPr lang="en-GB" dirty="0" smtClean="0"/>
          </a:p>
          <a:p>
            <a:pPr lvl="1"/>
            <a:r>
              <a:rPr lang="en-GB" dirty="0" smtClean="0"/>
              <a:t>Mandatory extension of private insurance to all formal sector workers and dependents (&lt;40%)</a:t>
            </a:r>
          </a:p>
          <a:p>
            <a:r>
              <a:rPr lang="en-GB" dirty="0" smtClean="0"/>
              <a:t>Universal </a:t>
            </a:r>
            <a:r>
              <a:rPr lang="en-GB" dirty="0" smtClean="0"/>
              <a:t>system:</a:t>
            </a:r>
            <a:endParaRPr lang="en-GB" dirty="0" smtClean="0"/>
          </a:p>
          <a:p>
            <a:pPr lvl="1"/>
            <a:r>
              <a:rPr lang="en-GB" dirty="0" smtClean="0"/>
              <a:t>Core of substantially improved public services; access to all; mainly tax funded including additional payment by formal sector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GB" b="1" dirty="0" smtClean="0"/>
              <a:t>Core methods and assumptions</a:t>
            </a:r>
            <a:endParaRPr lang="en-GB" b="1" dirty="0"/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</p:nvPr>
        </p:nvGraphicFramePr>
        <p:xfrm>
          <a:off x="76200" y="1177635"/>
          <a:ext cx="8997078" cy="5649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243"/>
                <a:gridCol w="4329035"/>
                <a:gridCol w="2971800"/>
              </a:tblGrid>
              <a:tr h="52873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Benchmarked baseline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15 year projections</a:t>
                      </a:r>
                      <a:endParaRPr lang="en-US" sz="2400" dirty="0"/>
                    </a:p>
                  </a:txBody>
                  <a:tcPr/>
                </a:tc>
              </a:tr>
              <a:tr h="152866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Population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Sources:</a:t>
                      </a:r>
                      <a:r>
                        <a:rPr lang="en-US" sz="2400" dirty="0" smtClean="0"/>
                        <a:t> Census, schemes, SHIELD household</a:t>
                      </a:r>
                      <a:r>
                        <a:rPr lang="en-US" sz="2400" baseline="0" dirty="0" smtClean="0"/>
                        <a:t> surveys</a:t>
                      </a:r>
                    </a:p>
                    <a:p>
                      <a:r>
                        <a:rPr lang="en-US" sz="2400" b="1" baseline="0" dirty="0" smtClean="0"/>
                        <a:t>Disaggregation:</a:t>
                      </a:r>
                      <a:r>
                        <a:rPr lang="en-US" sz="2400" baseline="0" dirty="0" smtClean="0"/>
                        <a:t> Age &amp; sex, insurance </a:t>
                      </a:r>
                      <a:r>
                        <a:rPr lang="en-US" sz="2400" baseline="0" dirty="0" smtClean="0"/>
                        <a:t>status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Reliable projections </a:t>
                      </a:r>
                      <a:r>
                        <a:rPr lang="en-US" sz="2400" dirty="0" smtClean="0"/>
                        <a:t>(AIDS impact not adequately accounted for in</a:t>
                      </a:r>
                      <a:r>
                        <a:rPr lang="en-US" sz="2400" baseline="0" dirty="0" smtClean="0"/>
                        <a:t> official stats</a:t>
                      </a:r>
                      <a:r>
                        <a:rPr lang="en-US" sz="2400" dirty="0" smtClean="0"/>
                        <a:t>)</a:t>
                      </a:r>
                      <a:endParaRPr lang="en-US" sz="2400" dirty="0"/>
                    </a:p>
                  </a:txBody>
                  <a:tcPr/>
                </a:tc>
              </a:tr>
              <a:tr h="1574385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Utilisation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smtClean="0"/>
                        <a:t>Source: </a:t>
                      </a:r>
                      <a:r>
                        <a:rPr lang="en-US" sz="2400" dirty="0" smtClean="0"/>
                        <a:t>SHIELD household</a:t>
                      </a:r>
                      <a:r>
                        <a:rPr lang="en-US" sz="2400" baseline="0" dirty="0" smtClean="0"/>
                        <a:t> surveys;</a:t>
                      </a:r>
                      <a:r>
                        <a:rPr lang="en-US" sz="2400" baseline="0" dirty="0" smtClean="0"/>
                        <a:t> benchmarked against HMIS &amp; scheme data</a:t>
                      </a:r>
                    </a:p>
                    <a:p>
                      <a:r>
                        <a:rPr lang="en-US" sz="2400" b="1" baseline="0" dirty="0" smtClean="0"/>
                        <a:t>Disaggregation:</a:t>
                      </a:r>
                      <a:r>
                        <a:rPr lang="en-US" sz="2400" baseline="0" dirty="0" smtClean="0"/>
                        <a:t> Age &amp; sex</a:t>
                      </a:r>
                      <a:r>
                        <a:rPr lang="en-US" sz="2400" baseline="0" dirty="0" smtClean="0"/>
                        <a:t>, insurance status, </a:t>
                      </a:r>
                      <a:r>
                        <a:rPr lang="en-US" sz="2400" baseline="0" dirty="0" smtClean="0"/>
                        <a:t>type of service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Normative</a:t>
                      </a:r>
                      <a:r>
                        <a:rPr lang="en-US" sz="2400" dirty="0" smtClean="0"/>
                        <a:t> targets</a:t>
                      </a:r>
                      <a:r>
                        <a:rPr lang="en-US" sz="2400" baseline="0" dirty="0" smtClean="0"/>
                        <a:t> and</a:t>
                      </a:r>
                      <a:r>
                        <a:rPr lang="en-US" sz="2400" dirty="0" smtClean="0"/>
                        <a:t> cross-checked with </a:t>
                      </a:r>
                      <a:r>
                        <a:rPr lang="en-US" sz="2400" dirty="0" smtClean="0"/>
                        <a:t>international experience</a:t>
                      </a:r>
                      <a:endParaRPr lang="en-US" sz="2400" dirty="0"/>
                    </a:p>
                  </a:txBody>
                  <a:tcPr/>
                </a:tc>
              </a:tr>
              <a:tr h="528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Unit costs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Data </a:t>
                      </a:r>
                      <a:r>
                        <a:rPr lang="en-US" sz="2400" baseline="0" dirty="0" smtClean="0"/>
                        <a:t>from Treasury &amp; HMIS</a:t>
                      </a:r>
                      <a:endParaRPr lang="en-US" sz="2400" baseline="0" dirty="0" smtClean="0"/>
                    </a:p>
                    <a:p>
                      <a:r>
                        <a:rPr lang="en-US" sz="2400" baseline="0" dirty="0" smtClean="0"/>
                        <a:t>Scheme claims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Real increases:</a:t>
                      </a:r>
                      <a:r>
                        <a:rPr lang="en-US" sz="2400" baseline="0" dirty="0" smtClean="0"/>
                        <a:t> trends &amp; improved resources</a:t>
                      </a:r>
                      <a:endParaRPr lang="en-US" sz="2400" dirty="0"/>
                    </a:p>
                  </a:txBody>
                  <a:tcPr/>
                </a:tc>
              </a:tr>
              <a:tr h="52873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Expenditure benchmark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Audited </a:t>
                      </a:r>
                      <a:r>
                        <a:rPr lang="en-US" sz="2400" dirty="0" smtClean="0"/>
                        <a:t>public &amp; scheme </a:t>
                      </a:r>
                      <a:r>
                        <a:rPr lang="en-US" sz="2400" dirty="0" smtClean="0"/>
                        <a:t>expenditure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GB" b="1" dirty="0" smtClean="0"/>
              <a:t>Excerpt of model</a:t>
            </a:r>
            <a:endParaRPr lang="en-GB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87823" y="1555750"/>
            <a:ext cx="8901623" cy="507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GB" b="1" dirty="0" smtClean="0"/>
              <a:t>Coverage and utilisation</a:t>
            </a:r>
            <a:endParaRPr lang="en-GB" b="1" dirty="0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/>
        </p:nvGraphicFramePr>
        <p:xfrm>
          <a:off x="381000" y="1828800"/>
          <a:ext cx="8514537" cy="5410200"/>
        </p:xfrm>
        <a:graphic>
          <a:graphicData uri="http://schemas.openxmlformats.org/presentationml/2006/ole">
            <p:oleObj spid="_x0000_s55299" name="Document" r:id="rId5" imgW="5626100" imgH="2870200" progId="Word.Document.12">
              <p:link updateAutomatic="1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GB" b="1" dirty="0" smtClean="0"/>
              <a:t>Total expenditure as % GDP</a:t>
            </a:r>
            <a:endParaRPr lang="en-GB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7950" y="101600"/>
            <a:ext cx="8928100" cy="665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SHIELD logo v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5159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68413"/>
            <a:ext cx="9144000" cy="73025"/>
            <a:chOff x="0" y="799"/>
            <a:chExt cx="5760" cy="46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0" y="799"/>
              <a:ext cx="612" cy="46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Rectangle 7"/>
            <p:cNvSpPr>
              <a:spLocks noChangeArrowheads="1"/>
            </p:cNvSpPr>
            <p:nvPr/>
          </p:nvSpPr>
          <p:spPr bwMode="auto">
            <a:xfrm>
              <a:off x="703" y="799"/>
              <a:ext cx="5057" cy="46"/>
            </a:xfrm>
            <a:prstGeom prst="rect">
              <a:avLst/>
            </a:prstGeom>
            <a:solidFill>
              <a:srgbClr val="3333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GB" b="1" dirty="0" smtClean="0"/>
              <a:t>Public expenditure as % GDP</a:t>
            </a:r>
            <a:endParaRPr lang="en-GB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07950" y="107950"/>
            <a:ext cx="8928100" cy="664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530</Words>
  <Application>Microsoft Macintosh PowerPoint</Application>
  <PresentationFormat>On-screen Show (4:3)</PresentationFormat>
  <Paragraphs>86</Paragraphs>
  <Slides>13</Slides>
  <Notes>13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Macintosh HD:Users:latiefa:Documents:SHIELD:articles:special issue:SA Modelling paper draft.DOCX!OLE_LINK1</vt:lpstr>
      <vt:lpstr>SHIELD project: Strategies for Health Insurance for Equity in Less Developed Countries</vt:lpstr>
      <vt:lpstr>Background</vt:lpstr>
      <vt:lpstr>Broad approach used</vt:lpstr>
      <vt:lpstr>Reform scenarios</vt:lpstr>
      <vt:lpstr>Core methods and assumptions</vt:lpstr>
      <vt:lpstr>Excerpt of model</vt:lpstr>
      <vt:lpstr>Coverage and utilisation</vt:lpstr>
      <vt:lpstr>Total expenditure as % GDP</vt:lpstr>
      <vt:lpstr>Public expenditure as % GDP</vt:lpstr>
      <vt:lpstr>Public funding requirements</vt:lpstr>
      <vt:lpstr>Conclusions</vt:lpstr>
      <vt:lpstr>Pre-conditions for success</vt:lpstr>
      <vt:lpstr>SHIELD partners</vt:lpstr>
    </vt:vector>
  </TitlesOfParts>
  <Company>London School of Hygiene &amp; Tropical Medicine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Modelling</dc:title>
  <dc:creator>Jo Borghi</dc:creator>
  <cp:lastModifiedBy>latiefa</cp:lastModifiedBy>
  <cp:revision>28</cp:revision>
  <dcterms:created xsi:type="dcterms:W3CDTF">2011-03-11T15:23:11Z</dcterms:created>
  <dcterms:modified xsi:type="dcterms:W3CDTF">2011-03-12T08:52:45Z</dcterms:modified>
</cp:coreProperties>
</file>