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wmf" ContentType="image/x-wmf"/>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7.xml" ContentType="application/vnd.openxmlformats-officedocument.presentationml.notesSlide+xml"/>
  <Override PartName="/ppt/charts/chart3.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6.xml" ContentType="application/vnd.openxmlformats-officedocument.presentationml.notesSlide+xml"/>
  <Override PartName="/ppt/charts/chart4.xml" ContentType="application/vnd.openxmlformats-officedocument.drawingml.char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 id="2147483662" r:id="rId2"/>
  </p:sldMasterIdLst>
  <p:notesMasterIdLst>
    <p:notesMasterId r:id="rId23"/>
  </p:notesMasterIdLst>
  <p:sldIdLst>
    <p:sldId id="256" r:id="rId3"/>
    <p:sldId id="271" r:id="rId4"/>
    <p:sldId id="272" r:id="rId5"/>
    <p:sldId id="268" r:id="rId6"/>
    <p:sldId id="306" r:id="rId7"/>
    <p:sldId id="291" r:id="rId8"/>
    <p:sldId id="309" r:id="rId9"/>
    <p:sldId id="307" r:id="rId10"/>
    <p:sldId id="308" r:id="rId11"/>
    <p:sldId id="296" r:id="rId12"/>
    <p:sldId id="297" r:id="rId13"/>
    <p:sldId id="298" r:id="rId14"/>
    <p:sldId id="299" r:id="rId15"/>
    <p:sldId id="315" r:id="rId16"/>
    <p:sldId id="289" r:id="rId17"/>
    <p:sldId id="311" r:id="rId18"/>
    <p:sldId id="300" r:id="rId19"/>
    <p:sldId id="312" r:id="rId20"/>
    <p:sldId id="304" r:id="rId21"/>
    <p:sldId id="314" r:id="rId22"/>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charset="0"/>
        <a:ea typeface="ＭＳ Ｐゴシック" charset="-128"/>
        <a:cs typeface="+mn-cs"/>
      </a:defRPr>
    </a:lvl1pPr>
    <a:lvl2pPr marL="457200" algn="l" rtl="0" eaLnBrk="0" fontAlgn="base" hangingPunct="0">
      <a:spcBef>
        <a:spcPct val="0"/>
      </a:spcBef>
      <a:spcAft>
        <a:spcPct val="0"/>
      </a:spcAft>
      <a:defRPr sz="2400" kern="1200">
        <a:solidFill>
          <a:schemeClr val="tx1"/>
        </a:solidFill>
        <a:latin typeface="Arial" charset="0"/>
        <a:ea typeface="ＭＳ Ｐゴシック" charset="-128"/>
        <a:cs typeface="+mn-cs"/>
      </a:defRPr>
    </a:lvl2pPr>
    <a:lvl3pPr marL="914400" algn="l" rtl="0" eaLnBrk="0" fontAlgn="base" hangingPunct="0">
      <a:spcBef>
        <a:spcPct val="0"/>
      </a:spcBef>
      <a:spcAft>
        <a:spcPct val="0"/>
      </a:spcAft>
      <a:defRPr sz="2400" kern="1200">
        <a:solidFill>
          <a:schemeClr val="tx1"/>
        </a:solidFill>
        <a:latin typeface="Arial" charset="0"/>
        <a:ea typeface="ＭＳ Ｐゴシック" charset="-128"/>
        <a:cs typeface="+mn-cs"/>
      </a:defRPr>
    </a:lvl3pPr>
    <a:lvl4pPr marL="1371600" algn="l" rtl="0" eaLnBrk="0" fontAlgn="base" hangingPunct="0">
      <a:spcBef>
        <a:spcPct val="0"/>
      </a:spcBef>
      <a:spcAft>
        <a:spcPct val="0"/>
      </a:spcAft>
      <a:defRPr sz="2400" kern="1200">
        <a:solidFill>
          <a:schemeClr val="tx1"/>
        </a:solidFill>
        <a:latin typeface="Arial" charset="0"/>
        <a:ea typeface="ＭＳ Ｐゴシック" charset="-128"/>
        <a:cs typeface="+mn-cs"/>
      </a:defRPr>
    </a:lvl4pPr>
    <a:lvl5pPr marL="1828800" algn="l" rtl="0" eaLnBrk="0" fontAlgn="base" hangingPunct="0">
      <a:spcBef>
        <a:spcPct val="0"/>
      </a:spcBef>
      <a:spcAft>
        <a:spcPct val="0"/>
      </a:spcAft>
      <a:defRPr sz="2400" kern="1200">
        <a:solidFill>
          <a:schemeClr val="tx1"/>
        </a:solidFill>
        <a:latin typeface="Arial" charset="0"/>
        <a:ea typeface="ＭＳ Ｐゴシック" charset="-128"/>
        <a:cs typeface="+mn-cs"/>
      </a:defRPr>
    </a:lvl5pPr>
    <a:lvl6pPr marL="2286000" algn="l" defTabSz="914400" rtl="0" eaLnBrk="1" latinLnBrk="0" hangingPunct="1">
      <a:defRPr sz="2400" kern="1200">
        <a:solidFill>
          <a:schemeClr val="tx1"/>
        </a:solidFill>
        <a:latin typeface="Arial" charset="0"/>
        <a:ea typeface="ＭＳ Ｐゴシック" charset="-128"/>
        <a:cs typeface="+mn-cs"/>
      </a:defRPr>
    </a:lvl6pPr>
    <a:lvl7pPr marL="2743200" algn="l" defTabSz="914400" rtl="0" eaLnBrk="1" latinLnBrk="0" hangingPunct="1">
      <a:defRPr sz="2400" kern="1200">
        <a:solidFill>
          <a:schemeClr val="tx1"/>
        </a:solidFill>
        <a:latin typeface="Arial" charset="0"/>
        <a:ea typeface="ＭＳ Ｐゴシック" charset="-128"/>
        <a:cs typeface="+mn-cs"/>
      </a:defRPr>
    </a:lvl7pPr>
    <a:lvl8pPr marL="3200400" algn="l" defTabSz="914400" rtl="0" eaLnBrk="1" latinLnBrk="0" hangingPunct="1">
      <a:defRPr sz="2400" kern="1200">
        <a:solidFill>
          <a:schemeClr val="tx1"/>
        </a:solidFill>
        <a:latin typeface="Arial" charset="0"/>
        <a:ea typeface="ＭＳ Ｐゴシック" charset="-128"/>
        <a:cs typeface="+mn-cs"/>
      </a:defRPr>
    </a:lvl8pPr>
    <a:lvl9pPr marL="3657600" algn="l" defTabSz="914400" rtl="0" eaLnBrk="1" latinLnBrk="0" hangingPunct="1">
      <a:defRPr sz="2400" kern="1200">
        <a:solidFill>
          <a:schemeClr val="tx1"/>
        </a:solidFill>
        <a:latin typeface="Arial"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prnWhat="notes"/>
  <p:clrMru>
    <a:srgbClr val="A568D2"/>
    <a:srgbClr val="8037B7"/>
    <a:srgbClr val="9B79B5"/>
    <a:srgbClr val="E28FFF"/>
    <a:srgbClr val="FF0000"/>
    <a:srgbClr val="000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84" d="100"/>
          <a:sy n="84" d="100"/>
        </p:scale>
        <p:origin x="-1068"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p:scale>
          <a:sx n="125" d="100"/>
          <a:sy n="125" d="100"/>
        </p:scale>
        <p:origin x="-1080" y="-78"/>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heme" Target="theme/theme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Documents%20and%20Settings\derejet\Desktop\Backup%20Jun%207\Desktop\BIA%20Desktop\BIA%20March%2016.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Work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en-US"/>
  <c:chart>
    <c:autoTitleDeleted val="1"/>
    <c:view3D>
      <c:rAngAx val="1"/>
    </c:view3D>
    <c:plotArea>
      <c:layout/>
      <c:bar3DChart>
        <c:barDir val="bar"/>
        <c:grouping val="stacked"/>
        <c:ser>
          <c:idx val="0"/>
          <c:order val="0"/>
          <c:tx>
            <c:strRef>
              <c:f>Sheet1!$D$9</c:f>
              <c:strCache>
                <c:ptCount val="1"/>
                <c:pt idx="0">
                  <c:v>Health Expenditure Share</c:v>
                </c:pt>
              </c:strCache>
            </c:strRef>
          </c:tx>
          <c:dLbls>
            <c:dLbl>
              <c:idx val="0"/>
              <c:layout>
                <c:manualLayout>
                  <c:x val="0.41134751773049688"/>
                  <c:y val="-1.536983669548519E-2"/>
                </c:manualLayout>
              </c:layout>
              <c:showVal val="1"/>
            </c:dLbl>
            <c:dLbl>
              <c:idx val="1"/>
              <c:layout>
                <c:manualLayout>
                  <c:x val="0.24113475177304972"/>
                  <c:y val="-1.1527377521613789E-2"/>
                </c:manualLayout>
              </c:layout>
              <c:showVal val="1"/>
            </c:dLbl>
            <c:dLbl>
              <c:idx val="2"/>
              <c:layout>
                <c:manualLayout>
                  <c:x val="0.2735562310030395"/>
                  <c:y val="-1.1527377521613855E-2"/>
                </c:manualLayout>
              </c:layout>
              <c:showVal val="1"/>
            </c:dLbl>
            <c:dLbl>
              <c:idx val="3"/>
              <c:layout>
                <c:manualLayout>
                  <c:x val="0.16210739614994976"/>
                  <c:y val="-3.8424591738712775E-3"/>
                </c:manualLayout>
              </c:layout>
              <c:showVal val="1"/>
            </c:dLbl>
            <c:dLbl>
              <c:idx val="4"/>
              <c:layout>
                <c:manualLayout>
                  <c:x val="0.19655521783181393"/>
                  <c:y val="-1.1527377521613863E-2"/>
                </c:manualLayout>
              </c:layout>
              <c:showVal val="1"/>
            </c:dLbl>
            <c:showVal val="1"/>
          </c:dLbls>
          <c:cat>
            <c:strRef>
              <c:f>Sheet1!$C$10:$C$14</c:f>
              <c:strCache>
                <c:ptCount val="5"/>
                <c:pt idx="0">
                  <c:v>1</c:v>
                </c:pt>
                <c:pt idx="1">
                  <c:v>2</c:v>
                </c:pt>
                <c:pt idx="2">
                  <c:v>3</c:v>
                </c:pt>
                <c:pt idx="3">
                  <c:v>4</c:v>
                </c:pt>
                <c:pt idx="4">
                  <c:v>5</c:v>
                </c:pt>
              </c:strCache>
            </c:strRef>
          </c:cat>
          <c:val>
            <c:numRef>
              <c:f>Sheet1!$D$10:$D$14</c:f>
              <c:numCache>
                <c:formatCode>0.0%</c:formatCode>
                <c:ptCount val="5"/>
                <c:pt idx="0">
                  <c:v>0.16400000000000028</c:v>
                </c:pt>
                <c:pt idx="1">
                  <c:v>8.9000000000000232E-2</c:v>
                </c:pt>
                <c:pt idx="2">
                  <c:v>9.8000000000000254E-2</c:v>
                </c:pt>
                <c:pt idx="3">
                  <c:v>5.4000000000000138E-2</c:v>
                </c:pt>
                <c:pt idx="4">
                  <c:v>7.0000000000000034E-2</c:v>
                </c:pt>
              </c:numCache>
            </c:numRef>
          </c:val>
        </c:ser>
        <c:shape val="box"/>
        <c:axId val="85102592"/>
        <c:axId val="85104512"/>
        <c:axId val="0"/>
      </c:bar3DChart>
      <c:catAx>
        <c:axId val="85102592"/>
        <c:scaling>
          <c:orientation val="minMax"/>
        </c:scaling>
        <c:axPos val="l"/>
        <c:title>
          <c:tx>
            <c:rich>
              <a:bodyPr rot="-5400000" vert="horz"/>
              <a:lstStyle/>
              <a:p>
                <a:pPr>
                  <a:defRPr/>
                </a:pPr>
                <a:r>
                  <a:rPr lang="en-US" dirty="0" smtClean="0"/>
                  <a:t>Income Quintile</a:t>
                </a:r>
                <a:endParaRPr lang="en-US" dirty="0"/>
              </a:p>
            </c:rich>
          </c:tx>
          <c:layout/>
        </c:title>
        <c:tickLblPos val="nextTo"/>
        <c:crossAx val="85104512"/>
        <c:crosses val="autoZero"/>
        <c:auto val="1"/>
        <c:lblAlgn val="ctr"/>
        <c:lblOffset val="100"/>
      </c:catAx>
      <c:valAx>
        <c:axId val="85104512"/>
        <c:scaling>
          <c:orientation val="minMax"/>
          <c:max val="0.18000000000000024"/>
        </c:scaling>
        <c:axPos val="b"/>
        <c:majorGridlines/>
        <c:numFmt formatCode="0%" sourceLinked="0"/>
        <c:tickLblPos val="nextTo"/>
        <c:crossAx val="85102592"/>
        <c:crosses val="autoZero"/>
        <c:crossBetween val="between"/>
        <c:majorUnit val="2.0000000000000049E-2"/>
      </c:valAx>
    </c:plotArea>
    <c:plotVisOnly val="1"/>
  </c:chart>
  <c:txPr>
    <a:bodyPr/>
    <a:lstStyle/>
    <a:p>
      <a:pPr>
        <a:defRPr sz="14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en-US"/>
  <c:style val="4"/>
  <c:chart>
    <c:view3D>
      <c:rAngAx val="1"/>
    </c:view3D>
    <c:plotArea>
      <c:layout/>
      <c:bar3DChart>
        <c:barDir val="bar"/>
        <c:grouping val="stacked"/>
        <c:ser>
          <c:idx val="0"/>
          <c:order val="0"/>
          <c:dLbls>
            <c:dLbl>
              <c:idx val="0"/>
              <c:layout>
                <c:manualLayout>
                  <c:x val="0.42755825734549258"/>
                  <c:y val="-1.1494249405904182E-2"/>
                </c:manualLayout>
              </c:layout>
              <c:showVal val="1"/>
            </c:dLbl>
            <c:dLbl>
              <c:idx val="1"/>
              <c:layout>
                <c:manualLayout>
                  <c:x val="0.2917933130699088"/>
                  <c:y val="-1.5325665874538911E-2"/>
                </c:manualLayout>
              </c:layout>
              <c:showVal val="1"/>
            </c:dLbl>
            <c:dLbl>
              <c:idx val="2"/>
              <c:layout>
                <c:manualLayout>
                  <c:x val="0.28976697061803447"/>
                  <c:y val="-1.1494249405904182E-2"/>
                </c:manualLayout>
              </c:layout>
              <c:showVal val="1"/>
            </c:dLbl>
            <c:dLbl>
              <c:idx val="3"/>
              <c:layout>
                <c:manualLayout>
                  <c:x val="0.2917933130699088"/>
                  <c:y val="-7.6628329372694145E-3"/>
                </c:manualLayout>
              </c:layout>
              <c:showVal val="1"/>
            </c:dLbl>
            <c:dLbl>
              <c:idx val="4"/>
              <c:layout>
                <c:manualLayout>
                  <c:x val="0.20871327254305991"/>
                  <c:y val="-1.149436641143386E-2"/>
                </c:manualLayout>
              </c:layout>
              <c:showVal val="1"/>
            </c:dLbl>
            <c:showVal val="1"/>
          </c:dLbls>
          <c:cat>
            <c:strRef>
              <c:f>Sheet1!$C$15:$C$19</c:f>
              <c:strCache>
                <c:ptCount val="5"/>
                <c:pt idx="0">
                  <c:v>1</c:v>
                </c:pt>
                <c:pt idx="1">
                  <c:v>2</c:v>
                </c:pt>
                <c:pt idx="2">
                  <c:v>3</c:v>
                </c:pt>
                <c:pt idx="3">
                  <c:v>4</c:v>
                </c:pt>
                <c:pt idx="4">
                  <c:v>5</c:v>
                </c:pt>
              </c:strCache>
            </c:strRef>
          </c:cat>
          <c:val>
            <c:numRef>
              <c:f>Sheet1!$D$15:$D$19</c:f>
              <c:numCache>
                <c:formatCode>0.0%</c:formatCode>
                <c:ptCount val="5"/>
                <c:pt idx="0">
                  <c:v>0.161</c:v>
                </c:pt>
                <c:pt idx="1">
                  <c:v>0.10100000000000002</c:v>
                </c:pt>
                <c:pt idx="2">
                  <c:v>0.10199999999999998</c:v>
                </c:pt>
                <c:pt idx="3">
                  <c:v>0.1</c:v>
                </c:pt>
                <c:pt idx="4">
                  <c:v>7.5000000000000011E-2</c:v>
                </c:pt>
              </c:numCache>
            </c:numRef>
          </c:val>
        </c:ser>
        <c:shape val="box"/>
        <c:axId val="85128704"/>
        <c:axId val="85130624"/>
        <c:axId val="0"/>
      </c:bar3DChart>
      <c:catAx>
        <c:axId val="85128704"/>
        <c:scaling>
          <c:orientation val="minMax"/>
        </c:scaling>
        <c:axPos val="l"/>
        <c:title>
          <c:tx>
            <c:rich>
              <a:bodyPr rot="-5400000" vert="horz"/>
              <a:lstStyle/>
              <a:p>
                <a:pPr>
                  <a:defRPr/>
                </a:pPr>
                <a:r>
                  <a:rPr lang="en-US" dirty="0" smtClean="0"/>
                  <a:t>Income Quintile</a:t>
                </a:r>
                <a:endParaRPr lang="en-US" dirty="0"/>
              </a:p>
            </c:rich>
          </c:tx>
          <c:layout/>
        </c:title>
        <c:tickLblPos val="nextTo"/>
        <c:crossAx val="85130624"/>
        <c:crosses val="autoZero"/>
        <c:auto val="1"/>
        <c:lblAlgn val="ctr"/>
        <c:lblOffset val="100"/>
      </c:catAx>
      <c:valAx>
        <c:axId val="85130624"/>
        <c:scaling>
          <c:orientation val="minMax"/>
          <c:max val="0.18000000000000024"/>
        </c:scaling>
        <c:axPos val="b"/>
        <c:majorGridlines/>
        <c:title>
          <c:tx>
            <c:rich>
              <a:bodyPr/>
              <a:lstStyle/>
              <a:p>
                <a:pPr algn="ctr" rtl="0">
                  <a:defRPr lang="en-US" sz="1400" b="1" i="0" u="none" strike="noStrike" kern="1200" baseline="0" dirty="0">
                    <a:solidFill>
                      <a:srgbClr val="000000"/>
                    </a:solidFill>
                    <a:latin typeface="+mn-lt"/>
                    <a:ea typeface="+mn-ea"/>
                    <a:cs typeface="+mn-cs"/>
                  </a:defRPr>
                </a:pPr>
                <a:r>
                  <a:rPr lang="en-US" sz="1400" b="1" i="0" u="none" strike="noStrike" kern="1200" baseline="0" dirty="0">
                    <a:solidFill>
                      <a:srgbClr val="000000"/>
                    </a:solidFill>
                    <a:latin typeface="+mn-lt"/>
                    <a:ea typeface="+mn-ea"/>
                    <a:cs typeface="+mn-cs"/>
                  </a:rPr>
                  <a:t>Health Expenditure Share</a:t>
                </a:r>
              </a:p>
            </c:rich>
          </c:tx>
          <c:layout/>
        </c:title>
        <c:numFmt formatCode="0%" sourceLinked="0"/>
        <c:tickLblPos val="nextTo"/>
        <c:crossAx val="85128704"/>
        <c:crosses val="autoZero"/>
        <c:crossBetween val="between"/>
        <c:majorUnit val="2.0000000000000011E-2"/>
      </c:valAx>
    </c:plotArea>
    <c:plotVisOnly val="1"/>
  </c:chart>
  <c:txPr>
    <a:bodyPr/>
    <a:lstStyle/>
    <a:p>
      <a:pPr>
        <a:defRPr sz="14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en-US"/>
  <c:chart>
    <c:plotArea>
      <c:layout/>
      <c:scatterChart>
        <c:scatterStyle val="smoothMarker"/>
        <c:ser>
          <c:idx val="0"/>
          <c:order val="0"/>
          <c:tx>
            <c:strRef>
              <c:f>'CI-PDE'!$C$34</c:f>
              <c:strCache>
                <c:ptCount val="1"/>
                <c:pt idx="0">
                  <c:v>Line of Equality</c:v>
                </c:pt>
              </c:strCache>
            </c:strRef>
          </c:tx>
          <c:xVal>
            <c:numRef>
              <c:f>'CI-PDE'!$B$35:$B$45</c:f>
              <c:numCache>
                <c:formatCode>0.00%</c:formatCode>
                <c:ptCount val="11"/>
                <c:pt idx="0" formatCode="0%">
                  <c:v>0</c:v>
                </c:pt>
                <c:pt idx="1">
                  <c:v>0.10036374578689022</c:v>
                </c:pt>
                <c:pt idx="2">
                  <c:v>0.20025275872777221</c:v>
                </c:pt>
                <c:pt idx="3">
                  <c:v>0.30082254238050993</c:v>
                </c:pt>
                <c:pt idx="4">
                  <c:v>0.40009331952493954</c:v>
                </c:pt>
                <c:pt idx="5">
                  <c:v>0.50049063902736757</c:v>
                </c:pt>
                <c:pt idx="6">
                  <c:v>0.6002596457910726</c:v>
                </c:pt>
                <c:pt idx="7">
                  <c:v>0.7002013855600957</c:v>
                </c:pt>
                <c:pt idx="8">
                  <c:v>0.80042198251807772</c:v>
                </c:pt>
                <c:pt idx="9">
                  <c:v>0.9001832140134346</c:v>
                </c:pt>
                <c:pt idx="10">
                  <c:v>0.99999999999999989</c:v>
                </c:pt>
              </c:numCache>
            </c:numRef>
          </c:xVal>
          <c:yVal>
            <c:numRef>
              <c:f>'CI-PDE'!$C$35:$C$45</c:f>
              <c:numCache>
                <c:formatCode>0.00%</c:formatCode>
                <c:ptCount val="11"/>
                <c:pt idx="0" formatCode="0%">
                  <c:v>0</c:v>
                </c:pt>
                <c:pt idx="1">
                  <c:v>0.10036374578689022</c:v>
                </c:pt>
                <c:pt idx="2">
                  <c:v>0.20025275872777221</c:v>
                </c:pt>
                <c:pt idx="3">
                  <c:v>0.30082254238050993</c:v>
                </c:pt>
                <c:pt idx="4">
                  <c:v>0.40009331952493954</c:v>
                </c:pt>
                <c:pt idx="5">
                  <c:v>0.50049063902736757</c:v>
                </c:pt>
                <c:pt idx="6">
                  <c:v>0.6002596457910726</c:v>
                </c:pt>
                <c:pt idx="7">
                  <c:v>0.7002013855600957</c:v>
                </c:pt>
                <c:pt idx="8">
                  <c:v>0.80042198251807772</c:v>
                </c:pt>
                <c:pt idx="9">
                  <c:v>0.9001832140134346</c:v>
                </c:pt>
                <c:pt idx="10">
                  <c:v>0.99999999999999989</c:v>
                </c:pt>
              </c:numCache>
            </c:numRef>
          </c:yVal>
          <c:smooth val="1"/>
        </c:ser>
        <c:ser>
          <c:idx val="1"/>
          <c:order val="1"/>
          <c:tx>
            <c:strRef>
              <c:f>'CI-PDE'!$D$34</c:f>
              <c:strCache>
                <c:ptCount val="1"/>
                <c:pt idx="0">
                  <c:v>Hospital</c:v>
                </c:pt>
              </c:strCache>
            </c:strRef>
          </c:tx>
          <c:xVal>
            <c:numRef>
              <c:f>'CI-PDE'!$B$35:$B$45</c:f>
              <c:numCache>
                <c:formatCode>0.00%</c:formatCode>
                <c:ptCount val="11"/>
                <c:pt idx="0" formatCode="0%">
                  <c:v>0</c:v>
                </c:pt>
                <c:pt idx="1">
                  <c:v>0.10036374578689022</c:v>
                </c:pt>
                <c:pt idx="2">
                  <c:v>0.20025275872777221</c:v>
                </c:pt>
                <c:pt idx="3">
                  <c:v>0.30082254238050993</c:v>
                </c:pt>
                <c:pt idx="4">
                  <c:v>0.40009331952493954</c:v>
                </c:pt>
                <c:pt idx="5">
                  <c:v>0.50049063902736757</c:v>
                </c:pt>
                <c:pt idx="6">
                  <c:v>0.6002596457910726</c:v>
                </c:pt>
                <c:pt idx="7">
                  <c:v>0.7002013855600957</c:v>
                </c:pt>
                <c:pt idx="8">
                  <c:v>0.80042198251807772</c:v>
                </c:pt>
                <c:pt idx="9">
                  <c:v>0.9001832140134346</c:v>
                </c:pt>
                <c:pt idx="10">
                  <c:v>0.99999999999999989</c:v>
                </c:pt>
              </c:numCache>
            </c:numRef>
          </c:xVal>
          <c:yVal>
            <c:numRef>
              <c:f>'CI-PDE'!$D$35:$D$45</c:f>
              <c:numCache>
                <c:formatCode>0%</c:formatCode>
                <c:ptCount val="11"/>
                <c:pt idx="0">
                  <c:v>0</c:v>
                </c:pt>
                <c:pt idx="1">
                  <c:v>5.0592221655203516E-2</c:v>
                </c:pt>
                <c:pt idx="2">
                  <c:v>9.1823746153170668E-2</c:v>
                </c:pt>
                <c:pt idx="3">
                  <c:v>0.15179881591530828</c:v>
                </c:pt>
                <c:pt idx="4">
                  <c:v>0.24800645425494341</c:v>
                </c:pt>
                <c:pt idx="5">
                  <c:v>0.32564959604691934</c:v>
                </c:pt>
                <c:pt idx="6">
                  <c:v>0.4282859525038733</c:v>
                </c:pt>
                <c:pt idx="7">
                  <c:v>0.52425274961304258</c:v>
                </c:pt>
                <c:pt idx="8">
                  <c:v>0.69589491647553037</c:v>
                </c:pt>
                <c:pt idx="9">
                  <c:v>0.82339111053112579</c:v>
                </c:pt>
                <c:pt idx="10">
                  <c:v>1</c:v>
                </c:pt>
              </c:numCache>
            </c:numRef>
          </c:yVal>
          <c:smooth val="1"/>
        </c:ser>
        <c:ser>
          <c:idx val="2"/>
          <c:order val="2"/>
          <c:tx>
            <c:strRef>
              <c:f>'CI-PDE'!$E$34</c:f>
              <c:strCache>
                <c:ptCount val="1"/>
                <c:pt idx="0">
                  <c:v>Health Center</c:v>
                </c:pt>
              </c:strCache>
            </c:strRef>
          </c:tx>
          <c:spPr>
            <a:ln>
              <a:solidFill>
                <a:srgbClr val="FF0000"/>
              </a:solidFill>
            </a:ln>
          </c:spPr>
          <c:marker>
            <c:spPr>
              <a:ln>
                <a:solidFill>
                  <a:srgbClr val="FF0000"/>
                </a:solidFill>
              </a:ln>
            </c:spPr>
          </c:marker>
          <c:xVal>
            <c:numRef>
              <c:f>'CI-PDE'!$B$35:$B$45</c:f>
              <c:numCache>
                <c:formatCode>0.00%</c:formatCode>
                <c:ptCount val="11"/>
                <c:pt idx="0" formatCode="0%">
                  <c:v>0</c:v>
                </c:pt>
                <c:pt idx="1">
                  <c:v>0.10036374578689022</c:v>
                </c:pt>
                <c:pt idx="2">
                  <c:v>0.20025275872777221</c:v>
                </c:pt>
                <c:pt idx="3">
                  <c:v>0.30082254238050993</c:v>
                </c:pt>
                <c:pt idx="4">
                  <c:v>0.40009331952493954</c:v>
                </c:pt>
                <c:pt idx="5">
                  <c:v>0.50049063902736757</c:v>
                </c:pt>
                <c:pt idx="6">
                  <c:v>0.6002596457910726</c:v>
                </c:pt>
                <c:pt idx="7">
                  <c:v>0.7002013855600957</c:v>
                </c:pt>
                <c:pt idx="8">
                  <c:v>0.80042198251807772</c:v>
                </c:pt>
                <c:pt idx="9">
                  <c:v>0.9001832140134346</c:v>
                </c:pt>
                <c:pt idx="10">
                  <c:v>0.99999999999999989</c:v>
                </c:pt>
              </c:numCache>
            </c:numRef>
          </c:xVal>
          <c:yVal>
            <c:numRef>
              <c:f>'CI-PDE'!$E$35:$E$45</c:f>
              <c:numCache>
                <c:formatCode>0%</c:formatCode>
                <c:ptCount val="11"/>
                <c:pt idx="0">
                  <c:v>0</c:v>
                </c:pt>
                <c:pt idx="1">
                  <c:v>2.588751250531866E-2</c:v>
                </c:pt>
                <c:pt idx="2">
                  <c:v>4.9356495073726074E-2</c:v>
                </c:pt>
                <c:pt idx="3">
                  <c:v>0.2040297605048752</c:v>
                </c:pt>
                <c:pt idx="4">
                  <c:v>0.31585509790127464</c:v>
                </c:pt>
                <c:pt idx="5">
                  <c:v>0.43733970359806251</c:v>
                </c:pt>
                <c:pt idx="6">
                  <c:v>0.54578509595226132</c:v>
                </c:pt>
                <c:pt idx="7">
                  <c:v>0.63185658552303292</c:v>
                </c:pt>
                <c:pt idx="8">
                  <c:v>0.77065416194191638</c:v>
                </c:pt>
                <c:pt idx="9">
                  <c:v>0.8235981341584766</c:v>
                </c:pt>
                <c:pt idx="10">
                  <c:v>0.99999999999999989</c:v>
                </c:pt>
              </c:numCache>
            </c:numRef>
          </c:yVal>
          <c:smooth val="1"/>
        </c:ser>
        <c:ser>
          <c:idx val="3"/>
          <c:order val="3"/>
          <c:tx>
            <c:strRef>
              <c:f>'CI-PDE'!$F$34</c:f>
              <c:strCache>
                <c:ptCount val="1"/>
                <c:pt idx="0">
                  <c:v>Clinic</c:v>
                </c:pt>
              </c:strCache>
            </c:strRef>
          </c:tx>
          <c:marker>
            <c:symbol val="star"/>
            <c:size val="7"/>
          </c:marker>
          <c:xVal>
            <c:numRef>
              <c:f>'CI-PDE'!$B$35:$B$45</c:f>
              <c:numCache>
                <c:formatCode>0.00%</c:formatCode>
                <c:ptCount val="11"/>
                <c:pt idx="0" formatCode="0%">
                  <c:v>0</c:v>
                </c:pt>
                <c:pt idx="1">
                  <c:v>0.10036374578689022</c:v>
                </c:pt>
                <c:pt idx="2">
                  <c:v>0.20025275872777221</c:v>
                </c:pt>
                <c:pt idx="3">
                  <c:v>0.30082254238050993</c:v>
                </c:pt>
                <c:pt idx="4">
                  <c:v>0.40009331952493954</c:v>
                </c:pt>
                <c:pt idx="5">
                  <c:v>0.50049063902736757</c:v>
                </c:pt>
                <c:pt idx="6">
                  <c:v>0.6002596457910726</c:v>
                </c:pt>
                <c:pt idx="7">
                  <c:v>0.7002013855600957</c:v>
                </c:pt>
                <c:pt idx="8">
                  <c:v>0.80042198251807772</c:v>
                </c:pt>
                <c:pt idx="9">
                  <c:v>0.9001832140134346</c:v>
                </c:pt>
                <c:pt idx="10">
                  <c:v>0.99999999999999989</c:v>
                </c:pt>
              </c:numCache>
            </c:numRef>
          </c:xVal>
          <c:yVal>
            <c:numRef>
              <c:f>'CI-PDE'!$F$35:$F$45</c:f>
              <c:numCache>
                <c:formatCode>0%</c:formatCode>
                <c:ptCount val="11"/>
                <c:pt idx="0">
                  <c:v>0</c:v>
                </c:pt>
                <c:pt idx="1">
                  <c:v>0.11043182887569317</c:v>
                </c:pt>
                <c:pt idx="2">
                  <c:v>0.19917387889395588</c:v>
                </c:pt>
                <c:pt idx="3">
                  <c:v>0.27483820845770662</c:v>
                </c:pt>
                <c:pt idx="4">
                  <c:v>0.42143146728910758</c:v>
                </c:pt>
                <c:pt idx="5">
                  <c:v>0.55642411739785069</c:v>
                </c:pt>
                <c:pt idx="6">
                  <c:v>0.71058656933986641</c:v>
                </c:pt>
                <c:pt idx="7">
                  <c:v>0.78766972733780971</c:v>
                </c:pt>
                <c:pt idx="8">
                  <c:v>0.83575743603523411</c:v>
                </c:pt>
                <c:pt idx="9">
                  <c:v>0.88282371135211224</c:v>
                </c:pt>
                <c:pt idx="10">
                  <c:v>1</c:v>
                </c:pt>
              </c:numCache>
            </c:numRef>
          </c:yVal>
          <c:smooth val="1"/>
        </c:ser>
        <c:ser>
          <c:idx val="4"/>
          <c:order val="4"/>
          <c:tx>
            <c:strRef>
              <c:f>'CI-PDE'!$H$34</c:f>
              <c:strCache>
                <c:ptCount val="1"/>
                <c:pt idx="0">
                  <c:v>All Levels</c:v>
                </c:pt>
              </c:strCache>
            </c:strRef>
          </c:tx>
          <c:spPr>
            <a:ln>
              <a:solidFill>
                <a:srgbClr val="00B050"/>
              </a:solidFill>
              <a:prstDash val="solid"/>
            </a:ln>
          </c:spPr>
          <c:marker>
            <c:symbol val="circle"/>
            <c:size val="8"/>
            <c:spPr>
              <a:solidFill>
                <a:srgbClr val="00B050"/>
              </a:solidFill>
              <a:ln>
                <a:solidFill>
                  <a:srgbClr val="00B050"/>
                </a:solidFill>
                <a:prstDash val="solid"/>
              </a:ln>
            </c:spPr>
          </c:marker>
          <c:xVal>
            <c:numRef>
              <c:f>'CI-PDE'!$B$35:$B$45</c:f>
              <c:numCache>
                <c:formatCode>0.00%</c:formatCode>
                <c:ptCount val="11"/>
                <c:pt idx="0" formatCode="0%">
                  <c:v>0</c:v>
                </c:pt>
                <c:pt idx="1">
                  <c:v>0.10036374578689022</c:v>
                </c:pt>
                <c:pt idx="2">
                  <c:v>0.20025275872777221</c:v>
                </c:pt>
                <c:pt idx="3">
                  <c:v>0.30082254238050993</c:v>
                </c:pt>
                <c:pt idx="4">
                  <c:v>0.40009331952493954</c:v>
                </c:pt>
                <c:pt idx="5">
                  <c:v>0.50049063902736757</c:v>
                </c:pt>
                <c:pt idx="6">
                  <c:v>0.6002596457910726</c:v>
                </c:pt>
                <c:pt idx="7">
                  <c:v>0.7002013855600957</c:v>
                </c:pt>
                <c:pt idx="8">
                  <c:v>0.80042198251807772</c:v>
                </c:pt>
                <c:pt idx="9">
                  <c:v>0.9001832140134346</c:v>
                </c:pt>
                <c:pt idx="10">
                  <c:v>0.99999999999999989</c:v>
                </c:pt>
              </c:numCache>
            </c:numRef>
          </c:xVal>
          <c:yVal>
            <c:numRef>
              <c:f>'CI-PDE'!$H$35:$H$45</c:f>
              <c:numCache>
                <c:formatCode>0%</c:formatCode>
                <c:ptCount val="11"/>
                <c:pt idx="0">
                  <c:v>0</c:v>
                </c:pt>
                <c:pt idx="1">
                  <c:v>5.7874208288532604E-2</c:v>
                </c:pt>
                <c:pt idx="2">
                  <c:v>0.10513741205490096</c:v>
                </c:pt>
                <c:pt idx="3">
                  <c:v>0.18068063785799643</c:v>
                </c:pt>
                <c:pt idx="4">
                  <c:v>0.2879364779047775</c:v>
                </c:pt>
                <c:pt idx="5">
                  <c:v>0.38167367184841428</c:v>
                </c:pt>
                <c:pt idx="6">
                  <c:v>0.49423639124757562</c:v>
                </c:pt>
                <c:pt idx="7">
                  <c:v>0.58551682988573872</c:v>
                </c:pt>
                <c:pt idx="8">
                  <c:v>0.73080298653008091</c:v>
                </c:pt>
                <c:pt idx="9">
                  <c:v>0.83396401921196228</c:v>
                </c:pt>
                <c:pt idx="10">
                  <c:v>0.99999999999999989</c:v>
                </c:pt>
              </c:numCache>
            </c:numRef>
          </c:yVal>
          <c:smooth val="1"/>
        </c:ser>
        <c:axId val="85800448"/>
        <c:axId val="85815296"/>
      </c:scatterChart>
      <c:valAx>
        <c:axId val="85800448"/>
        <c:scaling>
          <c:orientation val="minMax"/>
          <c:max val="1"/>
        </c:scaling>
        <c:axPos val="b"/>
        <c:title>
          <c:tx>
            <c:rich>
              <a:bodyPr/>
              <a:lstStyle/>
              <a:p>
                <a:pPr>
                  <a:defRPr sz="1400"/>
                </a:pPr>
                <a:r>
                  <a:rPr lang="en-US" sz="1400"/>
                  <a:t>Cummulative Share of Households</a:t>
                </a:r>
              </a:p>
            </c:rich>
          </c:tx>
          <c:layout/>
        </c:title>
        <c:numFmt formatCode="0%" sourceLinked="1"/>
        <c:tickLblPos val="nextTo"/>
        <c:spPr>
          <a:ln>
            <a:solidFill>
              <a:srgbClr val="4F81BD"/>
            </a:solidFill>
          </a:ln>
        </c:spPr>
        <c:crossAx val="85815296"/>
        <c:crosses val="autoZero"/>
        <c:crossBetween val="midCat"/>
        <c:majorUnit val="0.1"/>
      </c:valAx>
      <c:valAx>
        <c:axId val="85815296"/>
        <c:scaling>
          <c:orientation val="minMax"/>
          <c:max val="1"/>
        </c:scaling>
        <c:axPos val="l"/>
        <c:majorGridlines/>
        <c:title>
          <c:tx>
            <c:rich>
              <a:bodyPr rot="-5400000" vert="horz"/>
              <a:lstStyle/>
              <a:p>
                <a:pPr>
                  <a:defRPr sz="1400"/>
                </a:pPr>
                <a:r>
                  <a:rPr lang="en-US" sz="1400"/>
                  <a:t>Cummulative share of public Subsidies</a:t>
                </a:r>
              </a:p>
            </c:rich>
          </c:tx>
          <c:layout/>
        </c:title>
        <c:numFmt formatCode="0%" sourceLinked="1"/>
        <c:tickLblPos val="nextTo"/>
        <c:crossAx val="85800448"/>
        <c:crosses val="autoZero"/>
        <c:crossBetween val="midCat"/>
        <c:majorUnit val="0.1"/>
      </c:valAx>
      <c:spPr>
        <a:ln>
          <a:solidFill>
            <a:srgbClr val="4F81BD"/>
          </a:solidFill>
        </a:ln>
      </c:spPr>
    </c:plotArea>
    <c:legend>
      <c:legendPos val="b"/>
      <c:legendEntry>
        <c:idx val="0"/>
        <c:delete val="1"/>
      </c:legendEntry>
      <c:layout/>
      <c:txPr>
        <a:bodyPr/>
        <a:lstStyle/>
        <a:p>
          <a:pPr>
            <a:defRPr sz="1400"/>
          </a:pPr>
          <a:endParaRPr lang="en-US"/>
        </a:p>
      </c:txPr>
    </c:legend>
    <c:plotVisOnly val="1"/>
  </c:chart>
  <c:externalData r:id="rId1"/>
  <c:userShapes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en-US"/>
  <c:style val="18"/>
  <c:chart>
    <c:title>
      <c:tx>
        <c:rich>
          <a:bodyPr/>
          <a:lstStyle/>
          <a:p>
            <a:pPr>
              <a:defRPr sz="2000"/>
            </a:pPr>
            <a:r>
              <a:rPr lang="en-US" sz="2000" dirty="0"/>
              <a:t>No.</a:t>
            </a:r>
            <a:r>
              <a:rPr lang="en-US" sz="2000" baseline="0" dirty="0"/>
              <a:t> of </a:t>
            </a:r>
            <a:r>
              <a:rPr lang="en-US" sz="2000" dirty="0"/>
              <a:t>Health Workers Actual &amp;</a:t>
            </a:r>
            <a:r>
              <a:rPr lang="en-US" sz="2000" dirty="0" smtClean="0"/>
              <a:t> Projected </a:t>
            </a:r>
            <a:endParaRPr lang="en-US" sz="2000" dirty="0"/>
          </a:p>
        </c:rich>
      </c:tx>
      <c:layout>
        <c:manualLayout>
          <c:xMode val="edge"/>
          <c:yMode val="edge"/>
          <c:x val="0.22971604766218418"/>
          <c:y val="2.8518460192475885E-2"/>
        </c:manualLayout>
      </c:layout>
    </c:title>
    <c:plotArea>
      <c:layout/>
      <c:barChart>
        <c:barDir val="col"/>
        <c:grouping val="clustered"/>
        <c:ser>
          <c:idx val="0"/>
          <c:order val="0"/>
          <c:tx>
            <c:strRef>
              <c:f>[Workbook1]Sheet1!$B$3</c:f>
              <c:strCache>
                <c:ptCount val="1"/>
                <c:pt idx="0">
                  <c:v>2006</c:v>
                </c:pt>
              </c:strCache>
            </c:strRef>
          </c:tx>
          <c:spPr>
            <a:solidFill>
              <a:srgbClr val="FF0000"/>
            </a:solidFill>
          </c:spPr>
          <c:dLbls>
            <c:dLbl>
              <c:idx val="0"/>
              <c:layout>
                <c:manualLayout>
                  <c:x val="-1.6666885389326317E-2"/>
                  <c:y val="-3.2407407407407426E-2"/>
                </c:manualLayout>
              </c:layout>
              <c:showVal val="1"/>
            </c:dLbl>
            <c:dLbl>
              <c:idx val="1"/>
              <c:layout>
                <c:manualLayout>
                  <c:x val="-5.5555555555555471E-3"/>
                  <c:y val="1.3888888888888817E-2"/>
                </c:manualLayout>
              </c:layout>
              <c:showVal val="1"/>
            </c:dLbl>
            <c:spPr>
              <a:noFill/>
            </c:spPr>
            <c:txPr>
              <a:bodyPr/>
              <a:lstStyle/>
              <a:p>
                <a:pPr>
                  <a:defRPr sz="1400"/>
                </a:pPr>
                <a:endParaRPr lang="en-US"/>
              </a:p>
            </c:txPr>
            <c:showVal val="1"/>
          </c:dLbls>
          <c:cat>
            <c:strRef>
              <c:f>[Workbook1]Sheet1!$A$4:$A$8</c:f>
              <c:strCache>
                <c:ptCount val="5"/>
                <c:pt idx="0">
                  <c:v>M.D.</c:v>
                </c:pt>
                <c:pt idx="1">
                  <c:v>P.A.</c:v>
                </c:pt>
                <c:pt idx="2">
                  <c:v>R.N.</c:v>
                </c:pt>
                <c:pt idx="3">
                  <c:v>C.M.</c:v>
                </c:pt>
                <c:pt idx="4">
                  <c:v>Pharmacist</c:v>
                </c:pt>
              </c:strCache>
            </c:strRef>
          </c:cat>
          <c:val>
            <c:numRef>
              <c:f>[Workbook1]Sheet1!$B$4:$B$8</c:f>
              <c:numCache>
                <c:formatCode>General</c:formatCode>
                <c:ptCount val="5"/>
                <c:pt idx="0">
                  <c:v>122</c:v>
                </c:pt>
                <c:pt idx="1">
                  <c:v>236</c:v>
                </c:pt>
                <c:pt idx="2">
                  <c:v>454</c:v>
                </c:pt>
                <c:pt idx="3">
                  <c:v>297</c:v>
                </c:pt>
                <c:pt idx="4">
                  <c:v>31</c:v>
                </c:pt>
              </c:numCache>
            </c:numRef>
          </c:val>
        </c:ser>
        <c:ser>
          <c:idx val="1"/>
          <c:order val="1"/>
          <c:tx>
            <c:strRef>
              <c:f>[Workbook1]Sheet1!$C$3</c:f>
              <c:strCache>
                <c:ptCount val="1"/>
                <c:pt idx="0">
                  <c:v>2010</c:v>
                </c:pt>
              </c:strCache>
            </c:strRef>
          </c:tx>
          <c:dLbls>
            <c:txPr>
              <a:bodyPr/>
              <a:lstStyle/>
              <a:p>
                <a:pPr>
                  <a:defRPr sz="1400"/>
                </a:pPr>
                <a:endParaRPr lang="en-US"/>
              </a:p>
            </c:txPr>
            <c:showVal val="1"/>
          </c:dLbls>
          <c:cat>
            <c:strRef>
              <c:f>[Workbook1]Sheet1!$A$4:$A$8</c:f>
              <c:strCache>
                <c:ptCount val="5"/>
                <c:pt idx="0">
                  <c:v>M.D.</c:v>
                </c:pt>
                <c:pt idx="1">
                  <c:v>P.A.</c:v>
                </c:pt>
                <c:pt idx="2">
                  <c:v>R.N.</c:v>
                </c:pt>
                <c:pt idx="3">
                  <c:v>C.M.</c:v>
                </c:pt>
                <c:pt idx="4">
                  <c:v>Pharmacist</c:v>
                </c:pt>
              </c:strCache>
            </c:strRef>
          </c:cat>
          <c:val>
            <c:numRef>
              <c:f>[Workbook1]Sheet1!$C$4:$C$8</c:f>
              <c:numCache>
                <c:formatCode>General</c:formatCode>
                <c:ptCount val="5"/>
                <c:pt idx="0">
                  <c:v>121</c:v>
                </c:pt>
                <c:pt idx="1">
                  <c:v>289</c:v>
                </c:pt>
                <c:pt idx="2">
                  <c:v>862</c:v>
                </c:pt>
                <c:pt idx="3">
                  <c:v>416</c:v>
                </c:pt>
                <c:pt idx="4">
                  <c:v>46</c:v>
                </c:pt>
              </c:numCache>
            </c:numRef>
          </c:val>
        </c:ser>
        <c:ser>
          <c:idx val="2"/>
          <c:order val="2"/>
          <c:tx>
            <c:strRef>
              <c:f>[Workbook1]Sheet1!$D$3</c:f>
              <c:strCache>
                <c:ptCount val="1"/>
                <c:pt idx="0">
                  <c:v>2011 Target</c:v>
                </c:pt>
              </c:strCache>
            </c:strRef>
          </c:tx>
          <c:spPr>
            <a:solidFill>
              <a:srgbClr val="008000"/>
            </a:solidFill>
          </c:spPr>
          <c:dLbls>
            <c:txPr>
              <a:bodyPr/>
              <a:lstStyle/>
              <a:p>
                <a:pPr>
                  <a:defRPr sz="1400"/>
                </a:pPr>
                <a:endParaRPr lang="en-US"/>
              </a:p>
            </c:txPr>
            <c:showVal val="1"/>
          </c:dLbls>
          <c:cat>
            <c:strRef>
              <c:f>[Workbook1]Sheet1!$A$4:$A$8</c:f>
              <c:strCache>
                <c:ptCount val="5"/>
                <c:pt idx="0">
                  <c:v>M.D.</c:v>
                </c:pt>
                <c:pt idx="1">
                  <c:v>P.A.</c:v>
                </c:pt>
                <c:pt idx="2">
                  <c:v>R.N.</c:v>
                </c:pt>
                <c:pt idx="3">
                  <c:v>C.M.</c:v>
                </c:pt>
                <c:pt idx="4">
                  <c:v>Pharmacist</c:v>
                </c:pt>
              </c:strCache>
            </c:strRef>
          </c:cat>
          <c:val>
            <c:numRef>
              <c:f>[Workbook1]Sheet1!$D$4:$D$8</c:f>
              <c:numCache>
                <c:formatCode>General</c:formatCode>
                <c:ptCount val="5"/>
                <c:pt idx="0">
                  <c:v>221</c:v>
                </c:pt>
                <c:pt idx="1">
                  <c:v>520</c:v>
                </c:pt>
                <c:pt idx="2">
                  <c:v>595</c:v>
                </c:pt>
                <c:pt idx="3">
                  <c:v>725</c:v>
                </c:pt>
                <c:pt idx="4">
                  <c:v>77</c:v>
                </c:pt>
              </c:numCache>
            </c:numRef>
          </c:val>
        </c:ser>
        <c:dLbls>
          <c:showVal val="1"/>
        </c:dLbls>
        <c:axId val="85893120"/>
        <c:axId val="85894656"/>
      </c:barChart>
      <c:catAx>
        <c:axId val="85893120"/>
        <c:scaling>
          <c:orientation val="minMax"/>
        </c:scaling>
        <c:axPos val="b"/>
        <c:tickLblPos val="nextTo"/>
        <c:crossAx val="85894656"/>
        <c:crosses val="autoZero"/>
        <c:auto val="1"/>
        <c:lblAlgn val="ctr"/>
        <c:lblOffset val="100"/>
      </c:catAx>
      <c:valAx>
        <c:axId val="85894656"/>
        <c:scaling>
          <c:orientation val="minMax"/>
        </c:scaling>
        <c:axPos val="l"/>
        <c:majorGridlines/>
        <c:numFmt formatCode="General" sourceLinked="1"/>
        <c:tickLblPos val="nextTo"/>
        <c:crossAx val="85893120"/>
        <c:crosses val="autoZero"/>
        <c:crossBetween val="between"/>
      </c:valAx>
    </c:plotArea>
    <c:legend>
      <c:legendPos val="r"/>
      <c:layout>
        <c:manualLayout>
          <c:xMode val="edge"/>
          <c:yMode val="edge"/>
          <c:x val="0.80376224846894051"/>
          <c:y val="0.47025736366287541"/>
          <c:w val="0.17957108486439227"/>
          <c:h val="0.25115157480314976"/>
        </c:manualLayout>
      </c:layout>
      <c:txPr>
        <a:bodyPr/>
        <a:lstStyle/>
        <a:p>
          <a:pPr>
            <a:defRPr sz="1800"/>
          </a:pPr>
          <a:endParaRPr lang="en-US"/>
        </a:p>
      </c:txPr>
    </c:legend>
    <c:plotVisOnly val="1"/>
  </c:chart>
  <c:externalData r:id="rId1"/>
</c:chartSpace>
</file>

<file path=ppt/drawings/drawing1.xml><?xml version="1.0" encoding="utf-8"?>
<c:userShapes xmlns:c="http://schemas.openxmlformats.org/drawingml/2006/chart">
  <cdr:relSizeAnchor xmlns:cdr="http://schemas.openxmlformats.org/drawingml/2006/chartDrawing">
    <cdr:from>
      <cdr:x>0</cdr:x>
      <cdr:y>0</cdr:y>
    </cdr:from>
    <cdr:to>
      <cdr:x>0.00137</cdr:x>
      <cdr:y>0.11327</cdr:y>
    </cdr:to>
    <cdr:sp macro="" textlink="">
      <cdr:nvSpPr>
        <cdr:cNvPr id="11" name="Straight Connector 10"/>
        <cdr:cNvSpPr/>
      </cdr:nvSpPr>
      <cdr:spPr>
        <a:xfrm xmlns:a="http://schemas.openxmlformats.org/drawingml/2006/main" rot="5400000">
          <a:off x="-300038" y="300038"/>
          <a:ext cx="609601" cy="9526"/>
        </a:xfrm>
        <a:prstGeom xmlns:a="http://schemas.openxmlformats.org/drawingml/2006/main" prst="line">
          <a:avLst/>
        </a:prstGeom>
        <a:noFill xmlns:a="http://schemas.openxmlformats.org/drawingml/2006/main"/>
        <a:ln xmlns:a="http://schemas.openxmlformats.org/drawingml/2006/main" w="9525" cap="flat" cmpd="sng" algn="ctr">
          <a:solidFill>
            <a:srgbClr val="4F81BD">
              <a:shade val="95000"/>
              <a:satMod val="105000"/>
            </a:srgbClr>
          </a:solidFill>
          <a:prstDash val="sysDash"/>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ysClr val="windowText" lastClr="000000"/>
              </a:solidFill>
              <a:latin typeface="Calibri"/>
            </a:defRPr>
          </a:lvl1pPr>
          <a:lvl2pPr marL="457200" indent="0">
            <a:defRPr sz="1100">
              <a:solidFill>
                <a:sysClr val="windowText" lastClr="000000"/>
              </a:solidFill>
              <a:latin typeface="Calibri"/>
            </a:defRPr>
          </a:lvl2pPr>
          <a:lvl3pPr marL="914400" indent="0">
            <a:defRPr sz="1100">
              <a:solidFill>
                <a:sysClr val="windowText" lastClr="000000"/>
              </a:solidFill>
              <a:latin typeface="Calibri"/>
            </a:defRPr>
          </a:lvl3pPr>
          <a:lvl4pPr marL="1371600" indent="0">
            <a:defRPr sz="1100">
              <a:solidFill>
                <a:sysClr val="windowText" lastClr="000000"/>
              </a:solidFill>
              <a:latin typeface="Calibri"/>
            </a:defRPr>
          </a:lvl4pPr>
          <a:lvl5pPr marL="1828800" indent="0">
            <a:defRPr sz="1100">
              <a:solidFill>
                <a:sysClr val="windowText" lastClr="000000"/>
              </a:solidFill>
              <a:latin typeface="Calibri"/>
            </a:defRPr>
          </a:lvl5pPr>
          <a:lvl6pPr marL="2286000" indent="0">
            <a:defRPr sz="1100">
              <a:solidFill>
                <a:sysClr val="windowText" lastClr="000000"/>
              </a:solidFill>
              <a:latin typeface="Calibri"/>
            </a:defRPr>
          </a:lvl6pPr>
          <a:lvl7pPr marL="2743200" indent="0">
            <a:defRPr sz="1100">
              <a:solidFill>
                <a:sysClr val="windowText" lastClr="000000"/>
              </a:solidFill>
              <a:latin typeface="Calibri"/>
            </a:defRPr>
          </a:lvl7pPr>
          <a:lvl8pPr marL="3200400" indent="0">
            <a:defRPr sz="1100">
              <a:solidFill>
                <a:sysClr val="windowText" lastClr="000000"/>
              </a:solidFill>
              <a:latin typeface="Calibri"/>
            </a:defRPr>
          </a:lvl8pPr>
          <a:lvl9pPr marL="3657600" indent="0">
            <a:defRPr sz="1100">
              <a:solidFill>
                <a:sysClr val="windowText" lastClr="000000"/>
              </a:solidFill>
              <a:latin typeface="Calibri"/>
            </a:defRPr>
          </a:lvl9pPr>
        </a:lstStyle>
        <a:p xmlns:a="http://schemas.openxmlformats.org/drawingml/2006/main">
          <a:endParaRPr lang="en-US"/>
        </a:p>
      </cdr:txBody>
    </cdr:sp>
  </cdr:relSizeAnchor>
  <cdr:relSizeAnchor xmlns:cdr="http://schemas.openxmlformats.org/drawingml/2006/chartDrawing">
    <cdr:from>
      <cdr:x>0.11179</cdr:x>
      <cdr:y>0.02655</cdr:y>
    </cdr:from>
    <cdr:to>
      <cdr:x>0.95267</cdr:x>
      <cdr:y>0.82301</cdr:y>
    </cdr:to>
    <cdr:grpSp>
      <cdr:nvGrpSpPr>
        <cdr:cNvPr id="24" name="Group 23"/>
        <cdr:cNvGrpSpPr/>
      </cdr:nvGrpSpPr>
      <cdr:grpSpPr>
        <a:xfrm xmlns:a="http://schemas.openxmlformats.org/drawingml/2006/main">
          <a:off x="776239" y="142882"/>
          <a:ext cx="5838840" cy="4286249"/>
          <a:chOff x="809625" y="123826"/>
          <a:chExt cx="5838826" cy="4286251"/>
        </a:xfrm>
      </cdr:grpSpPr>
      <cdr:grpSp>
        <cdr:nvGrpSpPr>
          <cdr:cNvPr id="23" name="Group 22"/>
          <cdr:cNvGrpSpPr/>
        </cdr:nvGrpSpPr>
        <cdr:grpSpPr>
          <a:xfrm xmlns:a="http://schemas.openxmlformats.org/drawingml/2006/main">
            <a:off x="809625" y="2943225"/>
            <a:ext cx="3686153" cy="1466852"/>
            <a:chOff x="809625" y="2943225"/>
            <a:chExt cx="3686153" cy="1466852"/>
          </a:xfrm>
        </cdr:grpSpPr>
        <cdr:sp macro="" textlink="">
          <cdr:nvSpPr>
            <cdr:cNvPr id="6" name="Right Brace 5"/>
            <cdr:cNvSpPr/>
          </cdr:nvSpPr>
          <cdr:spPr>
            <a:xfrm xmlns:a="http://schemas.openxmlformats.org/drawingml/2006/main">
              <a:off x="2647950" y="3743326"/>
              <a:ext cx="228601" cy="628650"/>
            </a:xfrm>
            <a:prstGeom xmlns:a="http://schemas.openxmlformats.org/drawingml/2006/main" prst="rightBrace">
              <a:avLst>
                <a:gd name="adj1" fmla="val 53494"/>
                <a:gd name="adj2" fmla="val 50000"/>
              </a:avLst>
            </a:prstGeom>
            <a:ln xmlns:a="http://schemas.openxmlformats.org/drawingml/2006/main">
              <a:solidFill>
                <a:schemeClr val="accent1">
                  <a:lumMod val="25000"/>
                </a:schemeClr>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grpSp>
          <cdr:nvGrpSpPr>
            <cdr:cNvPr id="21" name="Group 20"/>
            <cdr:cNvGrpSpPr/>
          </cdr:nvGrpSpPr>
          <cdr:grpSpPr>
            <a:xfrm xmlns:a="http://schemas.openxmlformats.org/drawingml/2006/main">
              <a:off x="809625" y="2943225"/>
              <a:ext cx="3686153" cy="1466852"/>
              <a:chOff x="809625" y="2943225"/>
              <a:chExt cx="3686153" cy="1466852"/>
            </a:xfrm>
          </cdr:grpSpPr>
          <cdr:sp macro="" textlink="">
            <cdr:nvSpPr>
              <cdr:cNvPr id="3" name="Straight Connector 2"/>
              <cdr:cNvSpPr/>
            </cdr:nvSpPr>
            <cdr:spPr>
              <a:xfrm xmlns:a="http://schemas.openxmlformats.org/drawingml/2006/main" rot="5400000">
                <a:off x="2262188" y="4100514"/>
                <a:ext cx="609601" cy="9526"/>
              </a:xfrm>
              <a:prstGeom xmlns:a="http://schemas.openxmlformats.org/drawingml/2006/main" prst="line">
                <a:avLst/>
              </a:prstGeom>
              <a:ln xmlns:a="http://schemas.openxmlformats.org/drawingml/2006/main">
                <a:solidFill>
                  <a:schemeClr val="accent1">
                    <a:lumMod val="25000"/>
                  </a:schemeClr>
                </a:solidFill>
                <a:prstDash val="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sp macro="" textlink="">
            <cdr:nvSpPr>
              <cdr:cNvPr id="5" name="Straight Connector 4"/>
              <cdr:cNvSpPr/>
            </cdr:nvSpPr>
            <cdr:spPr>
              <a:xfrm xmlns:a="http://schemas.openxmlformats.org/drawingml/2006/main" rot="10800000">
                <a:off x="809625" y="3733801"/>
                <a:ext cx="1714501" cy="1"/>
              </a:xfrm>
              <a:prstGeom xmlns:a="http://schemas.openxmlformats.org/drawingml/2006/main" prst="line">
                <a:avLst/>
              </a:prstGeom>
              <a:ln xmlns:a="http://schemas.openxmlformats.org/drawingml/2006/main">
                <a:solidFill>
                  <a:schemeClr val="accent1">
                    <a:lumMod val="25000"/>
                  </a:schemeClr>
                </a:solidFill>
                <a:prstDash val="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sp macro="" textlink="">
            <cdr:nvSpPr>
              <cdr:cNvPr id="7" name="TextBox 6"/>
              <cdr:cNvSpPr txBox="1"/>
            </cdr:nvSpPr>
            <cdr:spPr>
              <a:xfrm xmlns:a="http://schemas.openxmlformats.org/drawingml/2006/main">
                <a:off x="2857501" y="3733797"/>
                <a:ext cx="1638277" cy="533399"/>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ctr"/>
                <a:r>
                  <a:rPr lang="en-US" sz="1400" dirty="0"/>
                  <a:t>15% of the Hosp. subsidy</a:t>
                </a:r>
              </a:p>
            </cdr:txBody>
          </cdr:sp>
          <cdr:sp macro="" textlink="">
            <cdr:nvSpPr>
              <cdr:cNvPr id="9" name="Right Brace 8"/>
              <cdr:cNvSpPr/>
            </cdr:nvSpPr>
            <cdr:spPr>
              <a:xfrm xmlns:a="http://schemas.openxmlformats.org/drawingml/2006/main" rot="16200000">
                <a:off x="1514478" y="2628902"/>
                <a:ext cx="419100" cy="1771647"/>
              </a:xfrm>
              <a:prstGeom xmlns:a="http://schemas.openxmlformats.org/drawingml/2006/main" prst="rightBrace">
                <a:avLst>
                  <a:gd name="adj1" fmla="val 60256"/>
                  <a:gd name="adj2" fmla="val 50000"/>
                </a:avLst>
              </a:prstGeom>
              <a:noFill xmlns:a="http://schemas.openxmlformats.org/drawingml/2006/main"/>
              <a:ln xmlns:a="http://schemas.openxmlformats.org/drawingml/2006/main">
                <a:solidFill>
                  <a:schemeClr val="accent1">
                    <a:lumMod val="25000"/>
                  </a:schemeClr>
                </a:solidFill>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p>
            </cdr:txBody>
          </cdr:sp>
          <cdr:sp macro="" textlink="">
            <cdr:nvSpPr>
              <cdr:cNvPr id="10" name="TextBox 1"/>
              <cdr:cNvSpPr txBox="1"/>
            </cdr:nvSpPr>
            <cdr:spPr>
              <a:xfrm xmlns:a="http://schemas.openxmlformats.org/drawingml/2006/main">
                <a:off x="1266825" y="2943225"/>
                <a:ext cx="962026" cy="51435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ctr"/>
                <a:r>
                  <a:rPr lang="en-US" sz="1400" dirty="0"/>
                  <a:t>poorest 30%</a:t>
                </a:r>
              </a:p>
            </cdr:txBody>
          </cdr:sp>
        </cdr:grpSp>
      </cdr:grpSp>
      <cdr:grpSp>
        <cdr:nvGrpSpPr>
          <cdr:cNvPr id="22" name="Group 21"/>
          <cdr:cNvGrpSpPr/>
        </cdr:nvGrpSpPr>
        <cdr:grpSpPr>
          <a:xfrm xmlns:a="http://schemas.openxmlformats.org/drawingml/2006/main">
            <a:off x="3124182" y="123826"/>
            <a:ext cx="3524269" cy="2876549"/>
            <a:chOff x="3124182" y="123826"/>
            <a:chExt cx="3524269" cy="2876549"/>
          </a:xfrm>
        </cdr:grpSpPr>
        <cdr:sp macro="" textlink="">
          <cdr:nvSpPr>
            <cdr:cNvPr id="8" name="Right Brace 7"/>
            <cdr:cNvSpPr/>
          </cdr:nvSpPr>
          <cdr:spPr>
            <a:xfrm xmlns:a="http://schemas.openxmlformats.org/drawingml/2006/main" rot="10800000">
              <a:off x="4552950" y="142876"/>
              <a:ext cx="314325" cy="2019300"/>
            </a:xfrm>
            <a:prstGeom xmlns:a="http://schemas.openxmlformats.org/drawingml/2006/main" prst="rightBrace">
              <a:avLst>
                <a:gd name="adj1" fmla="val 57576"/>
                <a:gd name="adj2" fmla="val 61792"/>
              </a:avLst>
            </a:prstGeom>
            <a:noFill xmlns:a="http://schemas.openxmlformats.org/drawingml/2006/main"/>
            <a:ln xmlns:a="http://schemas.openxmlformats.org/drawingml/2006/main" w="9525" cap="flat" cmpd="sng" algn="ctr">
              <a:solidFill>
                <a:srgbClr val="4F81BD">
                  <a:shade val="95000"/>
                  <a:satMod val="105000"/>
                </a:srgbClr>
              </a:solidFill>
              <a:prstDash val="solid"/>
            </a:ln>
            <a:effectLst xmlns:a="http://schemas.openxmlformats.org/drawingml/2006/mai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a:lstStyle xmlns:a="http://schemas.openxmlformats.org/drawingml/2006/main">
              <a:lvl1pPr marL="0" indent="0">
                <a:defRPr sz="1100">
                  <a:solidFill>
                    <a:sysClr val="windowText" lastClr="000000"/>
                  </a:solidFill>
                  <a:latin typeface="Calibri"/>
                </a:defRPr>
              </a:lvl1pPr>
              <a:lvl2pPr marL="457200" indent="0">
                <a:defRPr sz="1100">
                  <a:solidFill>
                    <a:sysClr val="windowText" lastClr="000000"/>
                  </a:solidFill>
                  <a:latin typeface="Calibri"/>
                </a:defRPr>
              </a:lvl2pPr>
              <a:lvl3pPr marL="914400" indent="0">
                <a:defRPr sz="1100">
                  <a:solidFill>
                    <a:sysClr val="windowText" lastClr="000000"/>
                  </a:solidFill>
                  <a:latin typeface="Calibri"/>
                </a:defRPr>
              </a:lvl3pPr>
              <a:lvl4pPr marL="1371600" indent="0">
                <a:defRPr sz="1100">
                  <a:solidFill>
                    <a:sysClr val="windowText" lastClr="000000"/>
                  </a:solidFill>
                  <a:latin typeface="Calibri"/>
                </a:defRPr>
              </a:lvl4pPr>
              <a:lvl5pPr marL="1828800" indent="0">
                <a:defRPr sz="1100">
                  <a:solidFill>
                    <a:sysClr val="windowText" lastClr="000000"/>
                  </a:solidFill>
                  <a:latin typeface="Calibri"/>
                </a:defRPr>
              </a:lvl5pPr>
              <a:lvl6pPr marL="2286000" indent="0">
                <a:defRPr sz="1100">
                  <a:solidFill>
                    <a:sysClr val="windowText" lastClr="000000"/>
                  </a:solidFill>
                  <a:latin typeface="Calibri"/>
                </a:defRPr>
              </a:lvl6pPr>
              <a:lvl7pPr marL="2743200" indent="0">
                <a:defRPr sz="1100">
                  <a:solidFill>
                    <a:sysClr val="windowText" lastClr="000000"/>
                  </a:solidFill>
                  <a:latin typeface="Calibri"/>
                </a:defRPr>
              </a:lvl7pPr>
              <a:lvl8pPr marL="3200400" indent="0">
                <a:defRPr sz="1100">
                  <a:solidFill>
                    <a:sysClr val="windowText" lastClr="000000"/>
                  </a:solidFill>
                  <a:latin typeface="Calibri"/>
                </a:defRPr>
              </a:lvl8pPr>
              <a:lvl9pPr marL="3657600" indent="0">
                <a:defRPr sz="1100">
                  <a:solidFill>
                    <a:sysClr val="windowText" lastClr="000000"/>
                  </a:solidFill>
                  <a:latin typeface="Calibri"/>
                </a:defRPr>
              </a:lvl9pPr>
            </a:lstStyle>
            <a:p xmlns:a="http://schemas.openxmlformats.org/drawingml/2006/main">
              <a:endParaRPr lang="en-US">
                <a:ln>
                  <a:solidFill>
                    <a:schemeClr val="accent1">
                      <a:lumMod val="25000"/>
                    </a:schemeClr>
                  </a:solidFill>
                </a:ln>
              </a:endParaRPr>
            </a:p>
          </cdr:txBody>
        </cdr:sp>
        <cdr:sp macro="" textlink="">
          <cdr:nvSpPr>
            <cdr:cNvPr id="15" name="Straight Connector 14"/>
            <cdr:cNvSpPr/>
          </cdr:nvSpPr>
          <cdr:spPr>
            <a:xfrm xmlns:a="http://schemas.openxmlformats.org/drawingml/2006/main" rot="16200000">
              <a:off x="3890963" y="1119189"/>
              <a:ext cx="2009776" cy="19049"/>
            </a:xfrm>
            <a:prstGeom xmlns:a="http://schemas.openxmlformats.org/drawingml/2006/main" prst="line">
              <a:avLst/>
            </a:prstGeom>
            <a:ln xmlns:a="http://schemas.openxmlformats.org/drawingml/2006/main">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ln>
                  <a:solidFill>
                    <a:sysClr val="windowText" lastClr="000000"/>
                  </a:solidFill>
                </a:ln>
              </a:endParaRPr>
            </a:p>
          </cdr:txBody>
        </cdr:sp>
        <cdr:sp macro="" textlink="">
          <cdr:nvSpPr>
            <cdr:cNvPr id="17" name="Straight Connector 16"/>
            <cdr:cNvSpPr/>
          </cdr:nvSpPr>
          <cdr:spPr>
            <a:xfrm xmlns:a="http://schemas.openxmlformats.org/drawingml/2006/main">
              <a:off x="4943476" y="2162176"/>
              <a:ext cx="1704975" cy="0"/>
            </a:xfrm>
            <a:prstGeom xmlns:a="http://schemas.openxmlformats.org/drawingml/2006/main" prst="line">
              <a:avLst/>
            </a:prstGeom>
            <a:ln xmlns:a="http://schemas.openxmlformats.org/drawingml/2006/main">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ln>
                  <a:solidFill>
                    <a:schemeClr val="tx1"/>
                  </a:solidFill>
                  <a:prstDash val="sysDot"/>
                </a:ln>
              </a:endParaRPr>
            </a:p>
          </cdr:txBody>
        </cdr:sp>
        <cdr:sp macro="" textlink="">
          <cdr:nvSpPr>
            <cdr:cNvPr id="18" name="TextBox 1"/>
            <cdr:cNvSpPr txBox="1"/>
          </cdr:nvSpPr>
          <cdr:spPr>
            <a:xfrm xmlns:a="http://schemas.openxmlformats.org/drawingml/2006/main">
              <a:off x="3124182" y="609599"/>
              <a:ext cx="1438294" cy="685795"/>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r>
                <a:rPr lang="en-US" sz="1400" dirty="0">
                  <a:latin typeface="+mn-lt"/>
                </a:rPr>
                <a:t>~50% of the Hosp. subsidy</a:t>
              </a:r>
            </a:p>
          </cdr:txBody>
        </cdr:sp>
        <cdr:sp macro="" textlink="">
          <cdr:nvSpPr>
            <cdr:cNvPr id="19" name="TextBox 1"/>
            <cdr:cNvSpPr txBox="1"/>
          </cdr:nvSpPr>
          <cdr:spPr>
            <a:xfrm xmlns:a="http://schemas.openxmlformats.org/drawingml/2006/main">
              <a:off x="5210174" y="2486025"/>
              <a:ext cx="1114398" cy="514350"/>
            </a:xfrm>
            <a:prstGeom xmlns:a="http://schemas.openxmlformats.org/drawingml/2006/main" prst="rect">
              <a:avLst/>
            </a:prstGeom>
          </cdr:spPr>
          <cdr:txBody>
            <a:bodyPr xmlns:a="http://schemas.openxmlformats.org/drawingml/2006/main" wrap="square" rtlCol="0"/>
            <a:lstStyle xmlns:a="http://schemas.openxmlformats.org/drawingml/2006/main">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xmlns:a="http://schemas.openxmlformats.org/drawingml/2006/main">
              <a:pPr algn="ctr"/>
              <a:r>
                <a:rPr lang="en-US" sz="1400" dirty="0"/>
                <a:t>Richest 30%</a:t>
              </a:r>
            </a:p>
          </cdr:txBody>
        </cdr:sp>
        <cdr:sp macro="" textlink="">
          <cdr:nvSpPr>
            <cdr:cNvPr id="20" name="Left Brace 19"/>
            <cdr:cNvSpPr/>
          </cdr:nvSpPr>
          <cdr:spPr>
            <a:xfrm xmlns:a="http://schemas.openxmlformats.org/drawingml/2006/main" rot="16200000">
              <a:off x="5629277" y="1457327"/>
              <a:ext cx="304800" cy="1733548"/>
            </a:xfrm>
            <a:prstGeom xmlns:a="http://schemas.openxmlformats.org/drawingml/2006/main" prst="leftBrace">
              <a:avLst>
                <a:gd name="adj1" fmla="val 51969"/>
                <a:gd name="adj2" fmla="val 50000"/>
              </a:avLst>
            </a:prstGeom>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en-US">
                <a:ln>
                  <a:solidFill>
                    <a:schemeClr val="accent1">
                      <a:lumMod val="25000"/>
                    </a:schemeClr>
                  </a:solidFill>
                </a:ln>
              </a:endParaRPr>
            </a:p>
          </cdr:txBody>
        </cdr:sp>
      </cdr:grpSp>
    </cdr:grp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smtClean="0"/>
            </a:lvl1pPr>
          </a:lstStyle>
          <a:p>
            <a:pPr>
              <a:defRPr/>
            </a:pPr>
            <a:endParaRPr lang="en-US"/>
          </a:p>
        </p:txBody>
      </p:sp>
      <p:sp>
        <p:nvSpPr>
          <p:cNvPr id="14339" name="Rectangle 3"/>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smtClean="0"/>
            </a:lvl1pPr>
          </a:lstStyle>
          <a:p>
            <a:pPr>
              <a:defRPr/>
            </a:pPr>
            <a:endParaRPr lang="en-US"/>
          </a:p>
        </p:txBody>
      </p:sp>
      <p:sp>
        <p:nvSpPr>
          <p:cNvPr id="3072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14341" name="Rectangle 5"/>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4342" name="Rectangle 6"/>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smtClean="0"/>
            </a:lvl1pPr>
          </a:lstStyle>
          <a:p>
            <a:pPr>
              <a:defRPr/>
            </a:pPr>
            <a:endParaRPr lang="en-US"/>
          </a:p>
        </p:txBody>
      </p:sp>
      <p:sp>
        <p:nvSpPr>
          <p:cNvPr id="14343" name="Rectangle 7"/>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smtClean="0"/>
            </a:lvl1pPr>
          </a:lstStyle>
          <a:p>
            <a:pPr>
              <a:defRPr/>
            </a:pPr>
            <a:fld id="{3D910EA5-3D18-462A-AF41-79BCD1B3D7E4}"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80" charset="-128"/>
        <a:cs typeface="ＭＳ Ｐゴシック" pitchFamily="-110"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80"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80"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80"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80"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Slide Image Placeholder 1"/>
          <p:cNvSpPr>
            <a:spLocks noGrp="1" noRot="1" noChangeAspect="1" noTextEdit="1"/>
          </p:cNvSpPr>
          <p:nvPr>
            <p:ph type="sldImg"/>
          </p:nvPr>
        </p:nvSpPr>
        <p:spPr>
          <a:ln/>
        </p:spPr>
      </p:sp>
      <p:sp>
        <p:nvSpPr>
          <p:cNvPr id="31747" name="Notes Placeholder 2"/>
          <p:cNvSpPr>
            <a:spLocks noGrp="1"/>
          </p:cNvSpPr>
          <p:nvPr>
            <p:ph type="body" idx="1"/>
          </p:nvPr>
        </p:nvSpPr>
        <p:spPr>
          <a:noFill/>
          <a:ln/>
        </p:spPr>
        <p:txBody>
          <a:bodyPr/>
          <a:lstStyle/>
          <a:p>
            <a:pPr eaLnBrk="1" hangingPunct="1"/>
            <a:endParaRPr lang="en-GB" smtClean="0">
              <a:ea typeface="ＭＳ Ｐゴシック" charset="-128"/>
            </a:endParaRPr>
          </a:p>
        </p:txBody>
      </p:sp>
      <p:sp>
        <p:nvSpPr>
          <p:cNvPr id="31748" name="Slide Number Placeholder 3"/>
          <p:cNvSpPr>
            <a:spLocks noGrp="1"/>
          </p:cNvSpPr>
          <p:nvPr>
            <p:ph type="sldNum" sz="quarter" idx="5"/>
          </p:nvPr>
        </p:nvSpPr>
        <p:spPr>
          <a:noFill/>
        </p:spPr>
        <p:txBody>
          <a:bodyPr/>
          <a:lstStyle/>
          <a:p>
            <a:fld id="{58E4EB25-7228-4FA1-9EAC-CF18D19F3FC0}" type="slidenum">
              <a:rPr lang="en-US"/>
              <a:pPr/>
              <a:t>1</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a:ln/>
        </p:spPr>
      </p:sp>
      <p:sp>
        <p:nvSpPr>
          <p:cNvPr id="46083" name="Notes Placeholder 2"/>
          <p:cNvSpPr>
            <a:spLocks noGrp="1"/>
          </p:cNvSpPr>
          <p:nvPr>
            <p:ph type="body" idx="1"/>
          </p:nvPr>
        </p:nvSpPr>
        <p:spPr>
          <a:noFill/>
          <a:ln/>
        </p:spPr>
        <p:txBody>
          <a:bodyPr/>
          <a:lstStyle/>
          <a:p>
            <a:endParaRPr lang="en-US" smtClean="0">
              <a:ea typeface="ＭＳ Ｐゴシック" charset="-128"/>
            </a:endParaRPr>
          </a:p>
        </p:txBody>
      </p:sp>
      <p:sp>
        <p:nvSpPr>
          <p:cNvPr id="46084" name="Slide Number Placeholder 3"/>
          <p:cNvSpPr>
            <a:spLocks noGrp="1"/>
          </p:cNvSpPr>
          <p:nvPr>
            <p:ph type="sldNum" sz="quarter" idx="5"/>
          </p:nvPr>
        </p:nvSpPr>
        <p:spPr>
          <a:noFill/>
        </p:spPr>
        <p:txBody>
          <a:bodyPr/>
          <a:lstStyle/>
          <a:p>
            <a:fld id="{1445C4EE-FD39-40B4-9212-DCE3AC700395}" type="slidenum">
              <a:rPr lang="en-US"/>
              <a:pPr/>
              <a:t>10</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a:ln/>
        </p:spPr>
      </p:sp>
      <p:sp>
        <p:nvSpPr>
          <p:cNvPr id="47107" name="Notes Placeholder 2"/>
          <p:cNvSpPr>
            <a:spLocks noGrp="1"/>
          </p:cNvSpPr>
          <p:nvPr>
            <p:ph type="body" idx="1"/>
          </p:nvPr>
        </p:nvSpPr>
        <p:spPr>
          <a:noFill/>
          <a:ln/>
        </p:spPr>
        <p:txBody>
          <a:bodyPr/>
          <a:lstStyle/>
          <a:p>
            <a:endParaRPr lang="en-US" smtClean="0">
              <a:ea typeface="ＭＳ Ｐゴシック" charset="-128"/>
            </a:endParaRPr>
          </a:p>
        </p:txBody>
      </p:sp>
      <p:sp>
        <p:nvSpPr>
          <p:cNvPr id="47108" name="Slide Number Placeholder 3"/>
          <p:cNvSpPr>
            <a:spLocks noGrp="1"/>
          </p:cNvSpPr>
          <p:nvPr>
            <p:ph type="sldNum" sz="quarter" idx="5"/>
          </p:nvPr>
        </p:nvSpPr>
        <p:spPr>
          <a:noFill/>
        </p:spPr>
        <p:txBody>
          <a:bodyPr/>
          <a:lstStyle/>
          <a:p>
            <a:fld id="{2B557D84-FC5D-4488-8C43-835B97E60DA8}" type="slidenum">
              <a:rPr lang="en-US"/>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endParaRPr lang="en-US" smtClean="0">
              <a:ea typeface="ＭＳ Ｐゴシック" charset="-128"/>
            </a:endParaRPr>
          </a:p>
        </p:txBody>
      </p:sp>
      <p:sp>
        <p:nvSpPr>
          <p:cNvPr id="48132" name="Slide Number Placeholder 3"/>
          <p:cNvSpPr>
            <a:spLocks noGrp="1"/>
          </p:cNvSpPr>
          <p:nvPr>
            <p:ph type="sldNum" sz="quarter" idx="5"/>
          </p:nvPr>
        </p:nvSpPr>
        <p:spPr>
          <a:noFill/>
        </p:spPr>
        <p:txBody>
          <a:bodyPr/>
          <a:lstStyle/>
          <a:p>
            <a:fld id="{BA1803DF-5005-493D-9DB4-F7F8256D9035}" type="slidenum">
              <a:rPr lang="en-US"/>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sz="1200" dirty="0" smtClean="0"/>
              <a:t>Assessment results from 103 facilities in 7 </a:t>
            </a:r>
            <a:r>
              <a:rPr lang="en-US" sz="1200" dirty="0" err="1" smtClean="0"/>
              <a:t>countiesStrong</a:t>
            </a:r>
            <a:r>
              <a:rPr lang="en-US" sz="1200" dirty="0" smtClean="0"/>
              <a:t> need to work on quality </a:t>
            </a:r>
            <a:r>
              <a:rPr lang="en-GB" sz="1200" dirty="0" smtClean="0"/>
              <a:t>improvement consistency of care</a:t>
            </a:r>
            <a:endParaRPr lang="en-US" sz="1200" dirty="0" smtClean="0"/>
          </a:p>
          <a:p>
            <a:pPr marL="0" marR="0" indent="0" algn="l" defTabSz="914400" rtl="0" eaLnBrk="0" fontAlgn="base" latinLnBrk="0" hangingPunct="0">
              <a:lnSpc>
                <a:spcPct val="100000"/>
              </a:lnSpc>
              <a:spcBef>
                <a:spcPct val="30000"/>
              </a:spcBef>
              <a:spcAft>
                <a:spcPct val="0"/>
              </a:spcAft>
              <a:buClrTx/>
              <a:buSzTx/>
              <a:buFontTx/>
              <a:buNone/>
              <a:tabLst/>
              <a:defRPr/>
            </a:pPr>
            <a:endParaRPr lang="en-US" sz="1200" dirty="0" smtClean="0"/>
          </a:p>
          <a:p>
            <a:endParaRPr lang="en-US" dirty="0" smtClean="0">
              <a:ea typeface="ＭＳ Ｐゴシック" charset="-128"/>
            </a:endParaRPr>
          </a:p>
        </p:txBody>
      </p:sp>
      <p:sp>
        <p:nvSpPr>
          <p:cNvPr id="49156" name="Slide Number Placeholder 3"/>
          <p:cNvSpPr>
            <a:spLocks noGrp="1"/>
          </p:cNvSpPr>
          <p:nvPr>
            <p:ph type="sldNum" sz="quarter" idx="5"/>
          </p:nvPr>
        </p:nvSpPr>
        <p:spPr>
          <a:noFill/>
        </p:spPr>
        <p:txBody>
          <a:bodyPr/>
          <a:lstStyle/>
          <a:p>
            <a:fld id="{9BC910C3-6BAE-4781-BA89-EB050A50F277}" type="slidenum">
              <a:rPr lang="en-US"/>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D910EA5-3D18-462A-AF41-79BCD1B3D7E4}" type="slidenum">
              <a:rPr lang="en-US" smtClean="0"/>
              <a:pPr>
                <a:defRPr/>
              </a:pPr>
              <a:t>14</a:t>
            </a:fld>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Slide Image Placeholder 1"/>
          <p:cNvSpPr>
            <a:spLocks noGrp="1" noRot="1" noChangeAspect="1" noTextEdit="1"/>
          </p:cNvSpPr>
          <p:nvPr>
            <p:ph type="sldImg"/>
          </p:nvPr>
        </p:nvSpPr>
        <p:spPr>
          <a:ln/>
        </p:spPr>
      </p:sp>
      <p:sp>
        <p:nvSpPr>
          <p:cNvPr id="35843" name="Notes Placeholder 2"/>
          <p:cNvSpPr>
            <a:spLocks noGrp="1"/>
          </p:cNvSpPr>
          <p:nvPr>
            <p:ph type="body" idx="1"/>
          </p:nvPr>
        </p:nvSpPr>
        <p:spPr>
          <a:noFill/>
          <a:ln/>
        </p:spPr>
        <p:txBody>
          <a:bodyPr/>
          <a:lstStyle/>
          <a:p>
            <a:pPr eaLnBrk="1" hangingPunct="1"/>
            <a:r>
              <a:rPr lang="en-GB" sz="1100" i="1" dirty="0" smtClean="0">
                <a:solidFill>
                  <a:srgbClr val="FF0000"/>
                </a:solidFill>
                <a:latin typeface="Calibri" charset="0"/>
                <a:ea typeface="ＭＳ Ｐゴシック" charset="-128"/>
              </a:rPr>
              <a:t>EP</a:t>
            </a:r>
            <a:r>
              <a:rPr lang="en-GB" sz="1100" dirty="0" smtClean="0">
                <a:solidFill>
                  <a:srgbClr val="FF0000"/>
                </a:solidFill>
                <a:latin typeface="Calibri" charset="0"/>
                <a:ea typeface="ＭＳ Ｐゴシック" charset="-128"/>
              </a:rPr>
              <a:t>: this should be explained… what were the stated aims of the health policy? Was it different from any other health policy? Four years elapsed, is the health policy being enforced in full?</a:t>
            </a:r>
            <a:endParaRPr lang="en-GB" sz="1100" i="1" dirty="0" smtClean="0">
              <a:solidFill>
                <a:srgbClr val="FF0000"/>
              </a:solidFill>
              <a:latin typeface="Calibri" charset="0"/>
              <a:ea typeface="ＭＳ Ｐゴシック" charset="-128"/>
            </a:endParaRPr>
          </a:p>
          <a:p>
            <a:pPr eaLnBrk="1" hangingPunct="1"/>
            <a:r>
              <a:rPr lang="en-GB" sz="1100" dirty="0" smtClean="0">
                <a:solidFill>
                  <a:srgbClr val="FF0000"/>
                </a:solidFill>
                <a:latin typeface="Calibri" charset="0"/>
                <a:ea typeface="ＭＳ Ｐゴシック" charset="-128"/>
              </a:rPr>
              <a:t>Also, mention is needed to the alliance between the </a:t>
            </a:r>
            <a:r>
              <a:rPr lang="en-GB" sz="1100" dirty="0" err="1" smtClean="0">
                <a:solidFill>
                  <a:srgbClr val="FF0000"/>
                </a:solidFill>
                <a:latin typeface="Calibri" charset="0"/>
                <a:ea typeface="ＭＳ Ｐゴシック" charset="-128"/>
              </a:rPr>
              <a:t>MoHSW</a:t>
            </a:r>
            <a:r>
              <a:rPr lang="en-GB" sz="1100" dirty="0" smtClean="0">
                <a:solidFill>
                  <a:srgbClr val="FF0000"/>
                </a:solidFill>
                <a:latin typeface="Calibri" charset="0"/>
                <a:ea typeface="ＭＳ Ｐゴシック" charset="-128"/>
              </a:rPr>
              <a:t> and NGOs, which were invited to stay after the end of the humanitarian phase.</a:t>
            </a:r>
          </a:p>
          <a:p>
            <a:pPr eaLnBrk="1" hangingPunct="1"/>
            <a:r>
              <a:rPr lang="en-GB" sz="1100" dirty="0" smtClean="0">
                <a:solidFill>
                  <a:srgbClr val="FF0000"/>
                </a:solidFill>
                <a:latin typeface="Calibri" charset="0"/>
                <a:ea typeface="ＭＳ Ｐゴシック" charset="-128"/>
              </a:rPr>
              <a:t>Additionally, special attention should be given to the important decisions taken by the Liberian government, which went against the dominant international  blueprint:</a:t>
            </a:r>
          </a:p>
          <a:p>
            <a:pPr eaLnBrk="1" hangingPunct="1">
              <a:buFontTx/>
              <a:buChar char="•"/>
            </a:pPr>
            <a:r>
              <a:rPr lang="en-GB" sz="1100" dirty="0" smtClean="0">
                <a:solidFill>
                  <a:srgbClr val="FF0000"/>
                </a:solidFill>
                <a:latin typeface="Calibri" charset="0"/>
                <a:ea typeface="ＭＳ Ｐゴシック" charset="-128"/>
              </a:rPr>
              <a:t>No contracting</a:t>
            </a:r>
          </a:p>
          <a:p>
            <a:pPr eaLnBrk="1" hangingPunct="1">
              <a:buFontTx/>
              <a:buChar char="•"/>
            </a:pPr>
            <a:r>
              <a:rPr lang="en-GB" sz="1100" dirty="0" smtClean="0">
                <a:solidFill>
                  <a:srgbClr val="FF0000"/>
                </a:solidFill>
                <a:latin typeface="Calibri" charset="0"/>
                <a:ea typeface="ＭＳ Ｐゴシック" charset="-128"/>
              </a:rPr>
              <a:t>No Multi-donor Trust Fund, but a Health Pool Fund.</a:t>
            </a:r>
          </a:p>
          <a:p>
            <a:pPr eaLnBrk="1" hangingPunct="1">
              <a:buFontTx/>
              <a:buChar char="•"/>
            </a:pPr>
            <a:r>
              <a:rPr lang="en-GB" sz="1100" dirty="0" smtClean="0">
                <a:solidFill>
                  <a:srgbClr val="FF0000"/>
                </a:solidFill>
                <a:latin typeface="Calibri" charset="0"/>
                <a:ea typeface="ＭＳ Ｐゴシック" charset="-128"/>
              </a:rPr>
              <a:t>Others?</a:t>
            </a:r>
          </a:p>
          <a:p>
            <a:pPr eaLnBrk="1" hangingPunct="1"/>
            <a:r>
              <a:rPr lang="en-GB" sz="1100" dirty="0" smtClean="0">
                <a:solidFill>
                  <a:srgbClr val="FF0000"/>
                </a:solidFill>
                <a:latin typeface="Calibri" charset="0"/>
                <a:ea typeface="ＭＳ Ｐゴシック" charset="-128"/>
              </a:rPr>
              <a:t>Why did Liberians opted differently, and what were the results of these decisions?</a:t>
            </a:r>
          </a:p>
        </p:txBody>
      </p:sp>
      <p:sp>
        <p:nvSpPr>
          <p:cNvPr id="35844" name="Slide Number Placeholder 3"/>
          <p:cNvSpPr txBox="1">
            <a:spLocks noGrp="1"/>
          </p:cNvSpPr>
          <p:nvPr/>
        </p:nvSpPr>
        <p:spPr bwMode="auto">
          <a:xfrm>
            <a:off x="3886200" y="8686800"/>
            <a:ext cx="2971800" cy="457200"/>
          </a:xfrm>
          <a:prstGeom prst="rect">
            <a:avLst/>
          </a:prstGeom>
          <a:noFill/>
          <a:ln w="9525">
            <a:noFill/>
            <a:miter lim="800000"/>
            <a:headEnd/>
            <a:tailEnd/>
          </a:ln>
        </p:spPr>
        <p:txBody>
          <a:bodyPr anchor="b"/>
          <a:lstStyle/>
          <a:p>
            <a:pPr algn="r"/>
            <a:fld id="{61E23EB3-8679-4326-BF8E-727643BE9EE1}" type="slidenum">
              <a:rPr lang="en-US" sz="1200"/>
              <a:pPr algn="r"/>
              <a:t>15</a:t>
            </a:fld>
            <a:endParaRPr lang="en-US" sz="120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Prior to embarking any form of policy to improve financial access </a:t>
            </a:r>
            <a:endParaRPr lang="en-US" dirty="0"/>
          </a:p>
        </p:txBody>
      </p:sp>
      <p:sp>
        <p:nvSpPr>
          <p:cNvPr id="4" name="Slide Number Placeholder 3"/>
          <p:cNvSpPr>
            <a:spLocks noGrp="1"/>
          </p:cNvSpPr>
          <p:nvPr>
            <p:ph type="sldNum" sz="quarter" idx="10"/>
          </p:nvPr>
        </p:nvSpPr>
        <p:spPr/>
        <p:txBody>
          <a:bodyPr/>
          <a:lstStyle/>
          <a:p>
            <a:pPr>
              <a:defRPr/>
            </a:pPr>
            <a:fld id="{4646B2C5-A0E3-45A6-A762-AFA943A058EC}" type="slidenum">
              <a:rPr lang="en-US" smtClean="0"/>
              <a:pPr>
                <a:defRPr/>
              </a:pPr>
              <a:t>16</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endParaRPr lang="en-US" smtClean="0">
              <a:ea typeface="ＭＳ Ｐゴシック" charset="-128"/>
            </a:endParaRPr>
          </a:p>
        </p:txBody>
      </p:sp>
      <p:sp>
        <p:nvSpPr>
          <p:cNvPr id="50180" name="Slide Number Placeholder 3"/>
          <p:cNvSpPr>
            <a:spLocks noGrp="1"/>
          </p:cNvSpPr>
          <p:nvPr>
            <p:ph type="sldNum" sz="quarter" idx="5"/>
          </p:nvPr>
        </p:nvSpPr>
        <p:spPr>
          <a:noFill/>
        </p:spPr>
        <p:txBody>
          <a:bodyPr/>
          <a:lstStyle/>
          <a:p>
            <a:fld id="{DA647E3E-83CC-40B0-84A9-2CAA6622DB7D}" type="slidenum">
              <a:rPr lang="en-US"/>
              <a:pPr/>
              <a:t>17</a:t>
            </a:fld>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 place to see if right target groups are benefiting from policy</a:t>
            </a:r>
            <a:endParaRPr lang="en-US" dirty="0"/>
          </a:p>
        </p:txBody>
      </p:sp>
      <p:sp>
        <p:nvSpPr>
          <p:cNvPr id="4" name="Slide Number Placeholder 3"/>
          <p:cNvSpPr>
            <a:spLocks noGrp="1"/>
          </p:cNvSpPr>
          <p:nvPr>
            <p:ph type="sldNum" sz="quarter" idx="10"/>
          </p:nvPr>
        </p:nvSpPr>
        <p:spPr/>
        <p:txBody>
          <a:bodyPr/>
          <a:lstStyle/>
          <a:p>
            <a:pPr>
              <a:defRPr/>
            </a:pPr>
            <a:fld id="{4646B2C5-A0E3-45A6-A762-AFA943A058EC}" type="slidenum">
              <a:rPr lang="en-US" smtClean="0"/>
              <a:pPr>
                <a:defRPr/>
              </a:pPr>
              <a:t>18</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smtClean="0">
              <a:ea typeface="ＭＳ Ｐゴシック" charset="-128"/>
            </a:endParaRPr>
          </a:p>
        </p:txBody>
      </p:sp>
      <p:sp>
        <p:nvSpPr>
          <p:cNvPr id="54276" name="Slide Number Placeholder 3"/>
          <p:cNvSpPr>
            <a:spLocks noGrp="1"/>
          </p:cNvSpPr>
          <p:nvPr>
            <p:ph type="sldNum" sz="quarter" idx="5"/>
          </p:nvPr>
        </p:nvSpPr>
        <p:spPr>
          <a:noFill/>
        </p:spPr>
        <p:txBody>
          <a:bodyPr/>
          <a:lstStyle/>
          <a:p>
            <a:fld id="{20140390-87D7-4F1A-AC2B-415E118D8BBA}" type="slidenum">
              <a:rPr lang="en-US"/>
              <a:pPr/>
              <a:t>19</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Slide Image Placeholder 1"/>
          <p:cNvSpPr>
            <a:spLocks noGrp="1" noRot="1" noChangeAspect="1" noTextEdit="1"/>
          </p:cNvSpPr>
          <p:nvPr>
            <p:ph type="sldImg"/>
          </p:nvPr>
        </p:nvSpPr>
        <p:spPr>
          <a:ln/>
        </p:spPr>
      </p:sp>
      <p:sp>
        <p:nvSpPr>
          <p:cNvPr id="32771" name="Notes Placeholder 2"/>
          <p:cNvSpPr>
            <a:spLocks noGrp="1"/>
          </p:cNvSpPr>
          <p:nvPr>
            <p:ph type="body" idx="1"/>
          </p:nvPr>
        </p:nvSpPr>
        <p:spPr>
          <a:noFill/>
          <a:ln/>
        </p:spPr>
        <p:txBody>
          <a:bodyPr/>
          <a:lstStyle/>
          <a:p>
            <a:endParaRPr lang="en-US" smtClean="0">
              <a:ea typeface="ＭＳ Ｐゴシック" charset="-128"/>
            </a:endParaRPr>
          </a:p>
        </p:txBody>
      </p:sp>
      <p:sp>
        <p:nvSpPr>
          <p:cNvPr id="32772" name="Slide Number Placeholder 3"/>
          <p:cNvSpPr>
            <a:spLocks noGrp="1"/>
          </p:cNvSpPr>
          <p:nvPr>
            <p:ph type="sldNum" sz="quarter" idx="5"/>
          </p:nvPr>
        </p:nvSpPr>
        <p:spPr>
          <a:noFill/>
        </p:spPr>
        <p:txBody>
          <a:bodyPr/>
          <a:lstStyle/>
          <a:p>
            <a:fld id="{584B2213-FDEE-4345-BE7C-EBEE468EC4A2}" type="slidenum">
              <a:rPr lang="en-US"/>
              <a:pPr/>
              <a:t>2</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3D910EA5-3D18-462A-AF41-79BCD1B3D7E4}" type="slidenum">
              <a:rPr lang="en-US" smtClean="0"/>
              <a:pPr>
                <a:defRPr/>
              </a:pPr>
              <a:t>20</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Rot="1" noChangeAspect="1" noChangeArrowheads="1" noTextEdit="1"/>
          </p:cNvSpPr>
          <p:nvPr>
            <p:ph type="sldImg"/>
          </p:nvPr>
        </p:nvSpPr>
        <p:spPr>
          <a:ln/>
        </p:spPr>
      </p:sp>
      <p:sp>
        <p:nvSpPr>
          <p:cNvPr id="33795" name="Rectangle 3"/>
          <p:cNvSpPr>
            <a:spLocks noGrp="1" noChangeArrowheads="1"/>
          </p:cNvSpPr>
          <p:nvPr>
            <p:ph type="body" idx="1"/>
          </p:nvPr>
        </p:nvSpPr>
        <p:spPr>
          <a:noFill/>
          <a:ln/>
        </p:spPr>
        <p:txBody>
          <a:bodyPr/>
          <a:lstStyle/>
          <a:p>
            <a:endParaRPr lang="en-US" smtClean="0">
              <a:ea typeface="ＭＳ Ｐゴシック" charset="-128"/>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a:ln/>
        </p:spPr>
      </p:sp>
      <p:sp>
        <p:nvSpPr>
          <p:cNvPr id="36867" name="Notes Placeholder 2"/>
          <p:cNvSpPr>
            <a:spLocks noGrp="1"/>
          </p:cNvSpPr>
          <p:nvPr>
            <p:ph type="body" idx="1"/>
          </p:nvPr>
        </p:nvSpPr>
        <p:spPr>
          <a:noFill/>
          <a:ln/>
        </p:spPr>
        <p:txBody>
          <a:bodyPr/>
          <a:lstStyle/>
          <a:p>
            <a:pPr eaLnBrk="1" hangingPunct="1"/>
            <a:r>
              <a:rPr lang="en-GB" sz="1100" i="1" dirty="0" smtClean="0">
                <a:solidFill>
                  <a:srgbClr val="FF0000"/>
                </a:solidFill>
                <a:latin typeface="Calibri" charset="0"/>
                <a:ea typeface="ＭＳ Ｐゴシック" charset="-128"/>
              </a:rPr>
              <a:t>EP</a:t>
            </a:r>
            <a:r>
              <a:rPr lang="en-GB" sz="1100" dirty="0" smtClean="0">
                <a:solidFill>
                  <a:srgbClr val="FF0000"/>
                </a:solidFill>
                <a:latin typeface="Calibri" charset="0"/>
                <a:ea typeface="ＭＳ Ｐゴシック" charset="-128"/>
              </a:rPr>
              <a:t>: this should be explained… what were the stated aims of the health policy? Was it different from any other health policy? Four years elapsed, is the health policy being enforced in full?</a:t>
            </a:r>
            <a:endParaRPr lang="en-GB" sz="1100" i="1" dirty="0" smtClean="0">
              <a:solidFill>
                <a:srgbClr val="FF0000"/>
              </a:solidFill>
              <a:latin typeface="Calibri" charset="0"/>
              <a:ea typeface="ＭＳ Ｐゴシック" charset="-128"/>
            </a:endParaRPr>
          </a:p>
          <a:p>
            <a:pPr eaLnBrk="1" hangingPunct="1"/>
            <a:r>
              <a:rPr lang="en-GB" sz="1100" dirty="0" smtClean="0">
                <a:solidFill>
                  <a:srgbClr val="FF0000"/>
                </a:solidFill>
                <a:latin typeface="Calibri" charset="0"/>
                <a:ea typeface="ＭＳ Ｐゴシック" charset="-128"/>
              </a:rPr>
              <a:t>Also, mention is needed to the alliance between the </a:t>
            </a:r>
            <a:r>
              <a:rPr lang="en-GB" sz="1100" dirty="0" err="1" smtClean="0">
                <a:solidFill>
                  <a:srgbClr val="FF0000"/>
                </a:solidFill>
                <a:latin typeface="Calibri" charset="0"/>
                <a:ea typeface="ＭＳ Ｐゴシック" charset="-128"/>
              </a:rPr>
              <a:t>MoHSW</a:t>
            </a:r>
            <a:r>
              <a:rPr lang="en-GB" sz="1100" dirty="0" smtClean="0">
                <a:solidFill>
                  <a:srgbClr val="FF0000"/>
                </a:solidFill>
                <a:latin typeface="Calibri" charset="0"/>
                <a:ea typeface="ＭＳ Ｐゴシック" charset="-128"/>
              </a:rPr>
              <a:t> and NGOs, which were invited to stay after the end of the humanitarian phase.</a:t>
            </a:r>
          </a:p>
          <a:p>
            <a:pPr eaLnBrk="1" hangingPunct="1"/>
            <a:r>
              <a:rPr lang="en-GB" sz="1100" dirty="0" smtClean="0">
                <a:solidFill>
                  <a:srgbClr val="FF0000"/>
                </a:solidFill>
                <a:latin typeface="Calibri" charset="0"/>
                <a:ea typeface="ＭＳ Ｐゴシック" charset="-128"/>
              </a:rPr>
              <a:t>Additionally, special attention should be given to the important decisions taken by the Liberian government, which went against the dominant international  blueprint:</a:t>
            </a:r>
          </a:p>
          <a:p>
            <a:pPr eaLnBrk="1" hangingPunct="1">
              <a:buFontTx/>
              <a:buChar char="•"/>
            </a:pPr>
            <a:r>
              <a:rPr lang="en-GB" sz="1100" dirty="0" smtClean="0">
                <a:solidFill>
                  <a:srgbClr val="FF0000"/>
                </a:solidFill>
                <a:latin typeface="Calibri" charset="0"/>
                <a:ea typeface="ＭＳ Ｐゴシック" charset="-128"/>
              </a:rPr>
              <a:t>No contracting</a:t>
            </a:r>
          </a:p>
          <a:p>
            <a:pPr eaLnBrk="1" hangingPunct="1">
              <a:buFontTx/>
              <a:buChar char="•"/>
            </a:pPr>
            <a:r>
              <a:rPr lang="en-GB" sz="1100" dirty="0" smtClean="0">
                <a:solidFill>
                  <a:srgbClr val="FF0000"/>
                </a:solidFill>
                <a:latin typeface="Calibri" charset="0"/>
                <a:ea typeface="ＭＳ Ｐゴシック" charset="-128"/>
              </a:rPr>
              <a:t>No Multi-donor Trust Fund, but a Health Pool Fund.</a:t>
            </a:r>
          </a:p>
          <a:p>
            <a:pPr eaLnBrk="1" hangingPunct="1">
              <a:buFontTx/>
              <a:buChar char="•"/>
            </a:pPr>
            <a:r>
              <a:rPr lang="en-GB" sz="1100" dirty="0" smtClean="0">
                <a:solidFill>
                  <a:srgbClr val="FF0000"/>
                </a:solidFill>
                <a:latin typeface="Calibri" charset="0"/>
                <a:ea typeface="ＭＳ Ｐゴシック" charset="-128"/>
              </a:rPr>
              <a:t>Others?</a:t>
            </a:r>
          </a:p>
          <a:p>
            <a:pPr eaLnBrk="1" hangingPunct="1"/>
            <a:r>
              <a:rPr lang="en-GB" sz="1100" dirty="0" smtClean="0">
                <a:solidFill>
                  <a:srgbClr val="FF0000"/>
                </a:solidFill>
                <a:latin typeface="Calibri" charset="0"/>
                <a:ea typeface="ＭＳ Ｐゴシック" charset="-128"/>
              </a:rPr>
              <a:t>Why did Liberians opted differently, and what were the results of these decisions?</a:t>
            </a:r>
          </a:p>
        </p:txBody>
      </p:sp>
      <p:sp>
        <p:nvSpPr>
          <p:cNvPr id="36868" name="Slide Number Placeholder 3"/>
          <p:cNvSpPr>
            <a:spLocks noGrp="1"/>
          </p:cNvSpPr>
          <p:nvPr>
            <p:ph type="sldNum" sz="quarter" idx="5"/>
          </p:nvPr>
        </p:nvSpPr>
        <p:spPr>
          <a:noFill/>
        </p:spPr>
        <p:txBody>
          <a:bodyPr/>
          <a:lstStyle/>
          <a:p>
            <a:fld id="{BDF89376-44D7-4341-9F0B-080C1E807CDB}" type="slidenum">
              <a:rPr lang="en-US"/>
              <a:pPr/>
              <a:t>4</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noFill/>
          <a:ln/>
        </p:spPr>
        <p:txBody>
          <a:bodyPr/>
          <a:lstStyle/>
          <a:p>
            <a:endParaRPr lang="en-US" smtClean="0">
              <a:ea typeface="ＭＳ Ｐゴシック" charset="-128"/>
            </a:endParaRPr>
          </a:p>
        </p:txBody>
      </p:sp>
      <p:sp>
        <p:nvSpPr>
          <p:cNvPr id="37892" name="Slide Number Placeholder 3"/>
          <p:cNvSpPr>
            <a:spLocks noGrp="1"/>
          </p:cNvSpPr>
          <p:nvPr>
            <p:ph type="sldNum" sz="quarter" idx="5"/>
          </p:nvPr>
        </p:nvSpPr>
        <p:spPr>
          <a:noFill/>
        </p:spPr>
        <p:txBody>
          <a:bodyPr/>
          <a:lstStyle/>
          <a:p>
            <a:fld id="{E0118009-3482-41FE-97AE-BFF0C18E73E4}" type="slidenum">
              <a:rPr lang="en-US"/>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Slide Image Placeholder 1"/>
          <p:cNvSpPr>
            <a:spLocks noGrp="1" noRot="1" noChangeAspect="1" noTextEdit="1"/>
          </p:cNvSpPr>
          <p:nvPr>
            <p:ph type="sldImg"/>
          </p:nvPr>
        </p:nvSpPr>
        <p:spPr>
          <a:ln/>
        </p:spPr>
      </p:sp>
      <p:sp>
        <p:nvSpPr>
          <p:cNvPr id="38915" name="Notes Placeholder 2"/>
          <p:cNvSpPr>
            <a:spLocks noGrp="1"/>
          </p:cNvSpPr>
          <p:nvPr>
            <p:ph type="body" idx="1"/>
          </p:nvPr>
        </p:nvSpPr>
        <p:spPr>
          <a:noFill/>
          <a:ln/>
        </p:spPr>
        <p:txBody>
          <a:bodyPr/>
          <a:lstStyle/>
          <a:p>
            <a:endParaRPr lang="en-US" smtClean="0">
              <a:ea typeface="ＭＳ Ｐゴシック" charset="-128"/>
            </a:endParaRPr>
          </a:p>
        </p:txBody>
      </p:sp>
      <p:sp>
        <p:nvSpPr>
          <p:cNvPr id="38916" name="Slide Number Placeholder 3"/>
          <p:cNvSpPr>
            <a:spLocks noGrp="1"/>
          </p:cNvSpPr>
          <p:nvPr>
            <p:ph type="sldNum" sz="quarter" idx="5"/>
          </p:nvPr>
        </p:nvSpPr>
        <p:spPr>
          <a:noFill/>
        </p:spPr>
        <p:txBody>
          <a:bodyPr/>
          <a:lstStyle/>
          <a:p>
            <a:fld id="{4625ABA9-D626-43BA-B357-643E996201F1}" type="slidenum">
              <a:rPr lang="en-US"/>
              <a:pPr/>
              <a:t>6</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a:ln/>
        </p:spPr>
      </p:sp>
      <p:sp>
        <p:nvSpPr>
          <p:cNvPr id="39939" name="Notes Placeholder 2"/>
          <p:cNvSpPr>
            <a:spLocks noGrp="1"/>
          </p:cNvSpPr>
          <p:nvPr>
            <p:ph type="body" idx="1"/>
          </p:nvPr>
        </p:nvSpPr>
        <p:spPr>
          <a:noFill/>
          <a:ln/>
        </p:spPr>
        <p:txBody>
          <a:bodyPr/>
          <a:lstStyle/>
          <a:p>
            <a:endParaRPr lang="en-US" smtClean="0">
              <a:ea typeface="ＭＳ Ｐゴシック" charset="-128"/>
            </a:endParaRPr>
          </a:p>
        </p:txBody>
      </p:sp>
      <p:sp>
        <p:nvSpPr>
          <p:cNvPr id="39940" name="Slide Number Placeholder 3"/>
          <p:cNvSpPr>
            <a:spLocks noGrp="1"/>
          </p:cNvSpPr>
          <p:nvPr>
            <p:ph type="sldNum" sz="quarter" idx="5"/>
          </p:nvPr>
        </p:nvSpPr>
        <p:spPr>
          <a:noFill/>
        </p:spPr>
        <p:txBody>
          <a:bodyPr/>
          <a:lstStyle/>
          <a:p>
            <a:fld id="{1FD3E58A-7F23-4EF3-B3D3-E18149CF2427}" type="slidenum">
              <a:rPr lang="en-US"/>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Slide Image Placeholder 1"/>
          <p:cNvSpPr>
            <a:spLocks noGrp="1" noRot="1" noChangeAspect="1" noTextEdit="1"/>
          </p:cNvSpPr>
          <p:nvPr>
            <p:ph type="sldImg"/>
          </p:nvPr>
        </p:nvSpPr>
        <p:spPr>
          <a:ln/>
        </p:spPr>
      </p:sp>
      <p:sp>
        <p:nvSpPr>
          <p:cNvPr id="40963" name="Notes Placeholder 2"/>
          <p:cNvSpPr>
            <a:spLocks noGrp="1"/>
          </p:cNvSpPr>
          <p:nvPr>
            <p:ph type="body" idx="1"/>
          </p:nvPr>
        </p:nvSpPr>
        <p:spPr>
          <a:noFill/>
          <a:ln/>
        </p:spPr>
        <p:txBody>
          <a:bodyPr/>
          <a:lstStyle/>
          <a:p>
            <a:endParaRPr lang="en-US" smtClean="0">
              <a:ea typeface="ＭＳ Ｐゴシック" charset="-128"/>
            </a:endParaRPr>
          </a:p>
        </p:txBody>
      </p:sp>
      <p:sp>
        <p:nvSpPr>
          <p:cNvPr id="40964" name="Slide Number Placeholder 3"/>
          <p:cNvSpPr>
            <a:spLocks noGrp="1"/>
          </p:cNvSpPr>
          <p:nvPr>
            <p:ph type="sldNum" sz="quarter" idx="5"/>
          </p:nvPr>
        </p:nvSpPr>
        <p:spPr>
          <a:noFill/>
        </p:spPr>
        <p:txBody>
          <a:bodyPr/>
          <a:lstStyle/>
          <a:p>
            <a:fld id="{5482AEC0-8D0A-4BD1-88D4-C99F3A9E5D42}" type="slidenum">
              <a:rPr lang="en-US"/>
              <a:pPr/>
              <a:t>8</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a:ln/>
        </p:spPr>
      </p:sp>
      <p:sp>
        <p:nvSpPr>
          <p:cNvPr id="41987" name="Notes Placeholder 2"/>
          <p:cNvSpPr>
            <a:spLocks noGrp="1"/>
          </p:cNvSpPr>
          <p:nvPr>
            <p:ph type="body" idx="1"/>
          </p:nvPr>
        </p:nvSpPr>
        <p:spPr>
          <a:noFill/>
          <a:ln/>
        </p:spPr>
        <p:txBody>
          <a:bodyPr/>
          <a:lstStyle/>
          <a:p>
            <a:endParaRPr lang="en-US" smtClean="0">
              <a:ea typeface="ＭＳ Ｐゴシック" charset="-128"/>
            </a:endParaRPr>
          </a:p>
        </p:txBody>
      </p:sp>
      <p:sp>
        <p:nvSpPr>
          <p:cNvPr id="41988" name="Slide Number Placeholder 3"/>
          <p:cNvSpPr>
            <a:spLocks noGrp="1"/>
          </p:cNvSpPr>
          <p:nvPr>
            <p:ph type="sldNum" sz="quarter" idx="5"/>
          </p:nvPr>
        </p:nvSpPr>
        <p:spPr>
          <a:noFill/>
        </p:spPr>
        <p:txBody>
          <a:bodyPr/>
          <a:lstStyle/>
          <a:p>
            <a:fld id="{C45471E4-4C06-495E-BCFA-D99B6E29A671}" type="slidenum">
              <a:rPr lang="en-US"/>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D44C9B09-0CC1-41D6-8E7C-6236868A6470}"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53CE18F5-89FE-4231-A20C-6E10DC54885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2A24659-ADFE-4B88-A657-DABD3834B6FA}"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lipArtAndTx" preserve="1">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en-US" smtClean="0"/>
              <a:t>Click to edit Master title style</a:t>
            </a:r>
            <a:endParaRPr lang="en-US"/>
          </a:p>
        </p:txBody>
      </p:sp>
      <p:sp>
        <p:nvSpPr>
          <p:cNvPr id="3" name="ClipArt Placeholder 2"/>
          <p:cNvSpPr>
            <a:spLocks noGrp="1"/>
          </p:cNvSpPr>
          <p:nvPr>
            <p:ph type="clipArt" sz="half" idx="1"/>
          </p:nvPr>
        </p:nvSpPr>
        <p:spPr>
          <a:xfrm>
            <a:off x="685800" y="1981200"/>
            <a:ext cx="3810000" cy="4114800"/>
          </a:xfrm>
        </p:spPr>
        <p:txBody>
          <a:bodyPr/>
          <a:lstStyle/>
          <a:p>
            <a:pPr lvl="0"/>
            <a:endParaRPr lang="en-US" noProof="0"/>
          </a:p>
        </p:txBody>
      </p:sp>
      <p:sp>
        <p:nvSpPr>
          <p:cNvPr id="4" name="Text Placeholder 3"/>
          <p:cNvSpPr>
            <a:spLocks noGrp="1"/>
          </p:cNvSpPr>
          <p:nvPr>
            <p:ph type="body" sz="half" idx="2"/>
          </p:nvPr>
        </p:nvSpPr>
        <p:spPr>
          <a:xfrm>
            <a:off x="4648200" y="1981200"/>
            <a:ext cx="3810000" cy="41148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8059EDF5-3015-4EA9-BB0B-16504606D4EF}"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8" name="Content Placeholder 7"/>
          <p:cNvSpPr>
            <a:spLocks noGrp="1"/>
          </p:cNvSpPr>
          <p:nvPr>
            <p:ph sz="quarter" idx="1"/>
          </p:nvPr>
        </p:nvSpPr>
        <p:spPr>
          <a:xfrm>
            <a:off x="457200" y="1600200"/>
            <a:ext cx="7467600" cy="487375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6"/>
          <p:cNvSpPr>
            <a:spLocks noGrp="1"/>
          </p:cNvSpPr>
          <p:nvPr>
            <p:ph type="dt" sz="half" idx="10"/>
          </p:nvPr>
        </p:nvSpPr>
        <p:spPr/>
        <p:txBody>
          <a:bodyPr rtlCol="0"/>
          <a:lstStyle>
            <a:lvl1pPr>
              <a:defRPr/>
            </a:lvl1pPr>
          </a:lstStyle>
          <a:p>
            <a:pPr>
              <a:defRPr/>
            </a:pPr>
            <a:fld id="{686AD822-F3C4-4638-9D65-DDC160D51B90}" type="datetime1">
              <a:rPr lang="en-US"/>
              <a:pPr>
                <a:defRPr/>
              </a:pPr>
              <a:t>3/16/2011</a:t>
            </a:fld>
            <a:endParaRPr lang="en-US"/>
          </a:p>
        </p:txBody>
      </p:sp>
      <p:sp>
        <p:nvSpPr>
          <p:cNvPr id="5" name="Slide Number Placeholder 8"/>
          <p:cNvSpPr>
            <a:spLocks noGrp="1"/>
          </p:cNvSpPr>
          <p:nvPr>
            <p:ph type="sldNum" sz="quarter" idx="11"/>
          </p:nvPr>
        </p:nvSpPr>
        <p:spPr/>
        <p:txBody>
          <a:bodyPr rtlCol="0"/>
          <a:lstStyle>
            <a:lvl1pPr>
              <a:defRPr/>
            </a:lvl1pPr>
          </a:lstStyle>
          <a:p>
            <a:pPr>
              <a:defRPr/>
            </a:pPr>
            <a:fld id="{F35EC7F2-749B-436E-8029-CAE46EA9E5C4}" type="slidenum">
              <a:rPr lang="en-US"/>
              <a:pPr>
                <a:defRPr/>
              </a:pPr>
              <a:t>‹#›</a:t>
            </a:fld>
            <a:endParaRPr lang="en-US"/>
          </a:p>
        </p:txBody>
      </p:sp>
      <p:sp>
        <p:nvSpPr>
          <p:cNvPr id="6" name="Footer Placeholder 9"/>
          <p:cNvSpPr>
            <a:spLocks noGrp="1"/>
          </p:cNvSpPr>
          <p:nvPr>
            <p:ph type="ftr" sz="quarter" idx="12"/>
          </p:nvPr>
        </p:nvSpPr>
        <p:spPr/>
        <p:txBody>
          <a:bodyPr rtlCol="0"/>
          <a:lstStyle>
            <a:lvl1pPr>
              <a:defRPr/>
            </a:lvl1pPr>
          </a:lstStyle>
          <a:p>
            <a:pPr>
              <a:defRPr/>
            </a:pPr>
            <a:endParaRPr 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lvl1pPr>
              <a:defRPr/>
            </a:lvl1pPr>
          </a:lstStyle>
          <a:p>
            <a:pPr>
              <a:defRPr/>
            </a:pPr>
            <a:fld id="{6BE855CD-133D-4BFB-B075-1EE4D0C45A9C}" type="datetimeFigureOut">
              <a:rPr lang="en-US"/>
              <a:pPr>
                <a:defRPr/>
              </a:pPr>
              <a:t>3/16/2011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74BB59FA-BAC2-4C6F-87BF-C74ADF355D7E}" type="slidenum">
              <a:rPr lang="en-US"/>
              <a:pPr>
                <a:defRPr/>
              </a:pPr>
              <a:t>‹#›</a:t>
            </a:fld>
            <a:endParaRPr 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6348E39-6555-4DC3-9A50-D335F5D30930}" type="datetimeFigureOut">
              <a:rPr lang="en-US"/>
              <a:pPr>
                <a:defRPr/>
              </a:pPr>
              <a:t>3/16/2011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5DBD066-D73D-4FE5-87F1-9AC6E9932E0A}" type="slidenum">
              <a:rPr lang="en-US"/>
              <a:pPr>
                <a:defRPr/>
              </a:pPr>
              <a:t>‹#›</a:t>
            </a:fld>
            <a:endParaRPr 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059DC664-559A-4E12-A2B1-8BB2A640ED13}" type="datetimeFigureOut">
              <a:rPr lang="en-US"/>
              <a:pPr>
                <a:defRPr/>
              </a:pPr>
              <a:t>3/16/2011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070939B2-C774-46EF-80B6-659757B41915}" type="slidenum">
              <a:rPr lang="en-US"/>
              <a:pPr>
                <a:defRPr/>
              </a:pPr>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99FA5A9F-4B6D-4F88-9260-A6A6750A387D}" type="datetimeFigureOut">
              <a:rPr lang="en-US"/>
              <a:pPr>
                <a:defRPr/>
              </a:pPr>
              <a:t>3/16/2011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99204507-8014-48C9-B085-E0BFFE2C9841}" type="slidenum">
              <a:rPr lang="en-US"/>
              <a:pPr>
                <a:defRPr/>
              </a:pPr>
              <a:t>‹#›</a:t>
            </a:fld>
            <a:endParaRPr 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CF2E5BBE-AE2D-4160-878E-3C9A176D9AA6}" type="datetimeFigureOut">
              <a:rPr lang="en-US"/>
              <a:pPr>
                <a:defRPr/>
              </a:pPr>
              <a:t>3/16/2011</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6BD2DAC5-259E-435D-8D9A-FA9905819504}" type="slidenum">
              <a:rPr lang="en-US"/>
              <a:pPr>
                <a:defRPr/>
              </a:pPr>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6DA395D1-D15B-42F2-BA6F-C28B91B2EF12}" type="datetimeFigureOut">
              <a:rPr lang="en-US"/>
              <a:pPr>
                <a:defRPr/>
              </a:pPr>
              <a:t>3/16/2011</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0E517581-7859-4B26-83F3-82AC913D65A8}"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4" name="Title 1"/>
          <p:cNvSpPr txBox="1">
            <a:spLocks/>
          </p:cNvSpPr>
          <p:nvPr userDrawn="1"/>
        </p:nvSpPr>
        <p:spPr bwMode="auto">
          <a:xfrm>
            <a:off x="1285875" y="0"/>
            <a:ext cx="7858125" cy="1071563"/>
          </a:xfrm>
          <a:prstGeom prst="rect">
            <a:avLst/>
          </a:prstGeom>
          <a:solidFill>
            <a:srgbClr val="002060"/>
          </a:solidFill>
          <a:ln w="9525">
            <a:noFill/>
            <a:miter lim="800000"/>
            <a:headEnd/>
            <a:tailEnd/>
          </a:ln>
        </p:spPr>
        <p:txBody>
          <a:bodyPr anchor="ctr"/>
          <a:lstStyle/>
          <a:p>
            <a:pPr algn="ctr">
              <a:defRPr/>
            </a:pPr>
            <a:endParaRPr lang="en-US" sz="4000" kern="0" dirty="0">
              <a:solidFill>
                <a:schemeClr val="bg1">
                  <a:lumMod val="95000"/>
                </a:schemeClr>
              </a:solidFill>
              <a:latin typeface="+mj-lt"/>
              <a:ea typeface="+mj-ea"/>
              <a:cs typeface="ＭＳ Ｐゴシック" pitchFamily="-110" charset="-128"/>
            </a:endParaRPr>
          </a:p>
        </p:txBody>
      </p:sp>
      <p:pic>
        <p:nvPicPr>
          <p:cNvPr id="5" name="Picture 5"/>
          <p:cNvPicPr>
            <a:picLocks noChangeAspect="1" noChangeArrowheads="1"/>
          </p:cNvPicPr>
          <p:nvPr userDrawn="1"/>
        </p:nvPicPr>
        <p:blipFill>
          <a:blip r:embed="rId2"/>
          <a:srcRect/>
          <a:stretch>
            <a:fillRect/>
          </a:stretch>
        </p:blipFill>
        <p:spPr bwMode="auto">
          <a:xfrm>
            <a:off x="0" y="0"/>
            <a:ext cx="1219200" cy="1071563"/>
          </a:xfrm>
          <a:prstGeom prst="rect">
            <a:avLst/>
          </a:prstGeom>
          <a:noFill/>
          <a:ln w="9525">
            <a:noFill/>
            <a:miter lim="800000"/>
            <a:headEnd/>
            <a:tailEnd/>
          </a:ln>
        </p:spPr>
      </p:pic>
      <p:sp>
        <p:nvSpPr>
          <p:cNvPr id="3" name="Content Placeholder 2"/>
          <p:cNvSpPr>
            <a:spLocks noGrp="1"/>
          </p:cNvSpPr>
          <p:nvPr>
            <p:ph idx="1"/>
          </p:nvPr>
        </p:nvSpPr>
        <p:spPr>
          <a:xfrm>
            <a:off x="685800" y="1285860"/>
            <a:ext cx="7772400" cy="4810140"/>
          </a:xfr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GB" dirty="0"/>
          </a:p>
        </p:txBody>
      </p:sp>
      <p:sp>
        <p:nvSpPr>
          <p:cNvPr id="9" name="Title 8"/>
          <p:cNvSpPr>
            <a:spLocks noGrp="1"/>
          </p:cNvSpPr>
          <p:nvPr>
            <p:ph type="title"/>
          </p:nvPr>
        </p:nvSpPr>
        <p:spPr>
          <a:xfrm>
            <a:off x="1285852" y="0"/>
            <a:ext cx="7700962" cy="1071546"/>
          </a:xfrm>
        </p:spPr>
        <p:txBody>
          <a:bodyPr/>
          <a:lstStyle>
            <a:lvl1pPr>
              <a:defRPr baseline="0">
                <a:solidFill>
                  <a:schemeClr val="bg1"/>
                </a:solidFill>
              </a:defRPr>
            </a:lvl1pPr>
          </a:lstStyle>
          <a:p>
            <a:r>
              <a:rPr lang="en-US" dirty="0" smtClean="0"/>
              <a:t>Click to edit Master title style</a:t>
            </a:r>
            <a:endParaRPr lang="en-US" dirty="0"/>
          </a:p>
        </p:txBody>
      </p:sp>
      <p:sp>
        <p:nvSpPr>
          <p:cNvPr id="6" name="Rectangle 4"/>
          <p:cNvSpPr>
            <a:spLocks noGrp="1" noChangeArrowheads="1"/>
          </p:cNvSpPr>
          <p:nvPr>
            <p:ph type="dt" sz="half" idx="10"/>
          </p:nvPr>
        </p:nvSpPr>
        <p:spPr/>
        <p:txBody>
          <a:bodyPr/>
          <a:lstStyle>
            <a:lvl1pPr>
              <a:defRPr smtClean="0"/>
            </a:lvl1pPr>
          </a:lstStyle>
          <a:p>
            <a:pPr>
              <a:defRPr/>
            </a:pPr>
            <a:endParaRPr lang="en-US"/>
          </a:p>
        </p:txBody>
      </p:sp>
      <p:sp>
        <p:nvSpPr>
          <p:cNvPr id="7" name="Rectangle 5"/>
          <p:cNvSpPr>
            <a:spLocks noGrp="1" noChangeArrowheads="1"/>
          </p:cNvSpPr>
          <p:nvPr>
            <p:ph type="ftr" sz="quarter" idx="11"/>
          </p:nvPr>
        </p:nvSpPr>
        <p:spPr/>
        <p:txBody>
          <a:bodyPr/>
          <a:lstStyle>
            <a:lvl1pPr>
              <a:defRPr smtClean="0"/>
            </a:lvl1pPr>
          </a:lstStyle>
          <a:p>
            <a:pPr>
              <a:defRPr/>
            </a:pPr>
            <a:endParaRPr lang="en-US"/>
          </a:p>
        </p:txBody>
      </p:sp>
      <p:sp>
        <p:nvSpPr>
          <p:cNvPr id="8" name="Rectangle 6"/>
          <p:cNvSpPr>
            <a:spLocks noGrp="1" noChangeArrowheads="1"/>
          </p:cNvSpPr>
          <p:nvPr>
            <p:ph type="sldNum" sz="quarter" idx="12"/>
          </p:nvPr>
        </p:nvSpPr>
        <p:spPr/>
        <p:txBody>
          <a:bodyPr/>
          <a:lstStyle>
            <a:lvl1pPr>
              <a:defRPr smtClean="0"/>
            </a:lvl1pPr>
          </a:lstStyle>
          <a:p>
            <a:pPr>
              <a:defRPr/>
            </a:pPr>
            <a:fld id="{7A0F49EB-3C52-444F-AE97-86AC5A9CAD3F}"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68BF7C9-5838-4E97-A4D5-D66A734EE678}" type="datetimeFigureOut">
              <a:rPr lang="en-US"/>
              <a:pPr>
                <a:defRPr/>
              </a:pPr>
              <a:t>3/16/2011</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936846E3-A454-4C42-A84B-9321BEF005CC}" type="slidenum">
              <a:rPr lang="en-US"/>
              <a:pPr>
                <a:defRPr/>
              </a:pPr>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6EFE9092-907E-4591-969F-E52B351F4DCF}" type="datetimeFigureOut">
              <a:rPr lang="en-US"/>
              <a:pPr>
                <a:defRPr/>
              </a:pPr>
              <a:t>3/16/2011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56850A3A-7AEC-47DE-B9A0-AE94D1FA07C2}" type="slidenum">
              <a:rPr lang="en-US"/>
              <a:pPr>
                <a:defRPr/>
              </a:pPr>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58EAF08C-C32C-450B-8A34-1239813DE19D}" type="datetimeFigureOut">
              <a:rPr lang="en-US"/>
              <a:pPr>
                <a:defRPr/>
              </a:pPr>
              <a:t>3/16/2011</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D2CB33FE-B4CC-47C7-8FC1-DCD150477A0D}" type="slidenum">
              <a:rPr lang="en-US"/>
              <a:pPr>
                <a:defRPr/>
              </a:pPr>
              <a:t>‹#›</a:t>
            </a:fld>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A46B98FA-4BAB-46ED-B1E2-DC6E59D65A88}" type="datetimeFigureOut">
              <a:rPr lang="en-US"/>
              <a:pPr>
                <a:defRPr/>
              </a:pPr>
              <a:t>3/16/2011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FA3084DD-6FF2-45B2-B02C-0F914195ED05}" type="slidenum">
              <a:rPr lang="en-US"/>
              <a:pPr>
                <a:defRPr/>
              </a:pPr>
              <a:t>‹#›</a:t>
            </a:fld>
            <a:endParaRPr 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3FC4F3D-6592-46B3-AF0C-0BD7F4FDCC54}" type="datetimeFigureOut">
              <a:rPr lang="en-US"/>
              <a:pPr>
                <a:defRPr/>
              </a:pPr>
              <a:t>3/16/2011</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FA4B290-B31A-4ED8-BDA1-ADD79BE16709}"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89A6633-20A3-4D14-8F98-8E240E4B8E61}"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26277FB-6BDA-467D-8A6C-C408565F4633}"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591E5BA8-D5CA-4CB6-820D-52A920EB2BE6}"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28783D58-D6EA-4F10-BDF0-1D3E8856BBFD}"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741D07C5-E6DB-4326-A317-5369D15160A1}"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4CFB4201-912B-4DF8-94B4-4D5DFF79D1DC}"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EE848E53-0218-4120-946C-1ED3229FEC84}"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7" name="Rectangle 3"/>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1028" name="Rectangle 4"/>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smtClean="0"/>
            </a:lvl1pPr>
          </a:lstStyle>
          <a:p>
            <a:pPr>
              <a:defRPr/>
            </a:pPr>
            <a:endParaRPr lang="en-US"/>
          </a:p>
        </p:txBody>
      </p:sp>
      <p:sp>
        <p:nvSpPr>
          <p:cNvPr id="1029" name="Rectangle 5"/>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smtClean="0"/>
            </a:lvl1pPr>
          </a:lstStyle>
          <a:p>
            <a:pPr>
              <a:defRPr/>
            </a:pPr>
            <a:endParaRPr lang="en-US"/>
          </a:p>
        </p:txBody>
      </p:sp>
      <p:sp>
        <p:nvSpPr>
          <p:cNvPr id="1030" name="Rectangle 6"/>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smtClean="0"/>
            </a:lvl1pPr>
          </a:lstStyle>
          <a:p>
            <a:pPr>
              <a:defRPr/>
            </a:pPr>
            <a:fld id="{ADDA8C4A-55B7-498A-B555-381430F71D8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76" r:id="rId1"/>
    <p:sldLayoutId id="2147483698"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 id="2147483699" r:id="rId13"/>
  </p:sldLayoutIdLst>
  <p:txStyles>
    <p:titleStyle>
      <a:lvl1pPr algn="ctr" rtl="0" eaLnBrk="0" fontAlgn="base" hangingPunct="0">
        <a:spcBef>
          <a:spcPct val="0"/>
        </a:spcBef>
        <a:spcAft>
          <a:spcPct val="0"/>
        </a:spcAft>
        <a:defRPr sz="4400">
          <a:solidFill>
            <a:schemeClr val="tx2"/>
          </a:solidFill>
          <a:latin typeface="+mj-lt"/>
          <a:ea typeface="+mj-ea"/>
          <a:cs typeface="ＭＳ Ｐゴシック" pitchFamily="-110" charset="-128"/>
        </a:defRPr>
      </a:lvl1pPr>
      <a:lvl2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pitchFamily="-110" charset="-128"/>
        </a:defRPr>
      </a:lvl2pPr>
      <a:lvl3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pitchFamily="-110" charset="-128"/>
        </a:defRPr>
      </a:lvl3pPr>
      <a:lvl4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pitchFamily="-110" charset="-128"/>
        </a:defRPr>
      </a:lvl4pPr>
      <a:lvl5pPr algn="ctr" rtl="0" eaLnBrk="0" fontAlgn="base" hangingPunct="0">
        <a:spcBef>
          <a:spcPct val="0"/>
        </a:spcBef>
        <a:spcAft>
          <a:spcPct val="0"/>
        </a:spcAft>
        <a:defRPr sz="4400">
          <a:solidFill>
            <a:schemeClr val="tx2"/>
          </a:solidFill>
          <a:latin typeface="Arial" charset="0"/>
          <a:ea typeface="ＭＳ Ｐゴシック" pitchFamily="-80" charset="-128"/>
          <a:cs typeface="ＭＳ Ｐゴシック" pitchFamily="-110" charset="-128"/>
        </a:defRPr>
      </a:lvl5pPr>
      <a:lvl6pPr marL="457200" algn="ctr" rtl="0" fontAlgn="base">
        <a:spcBef>
          <a:spcPct val="0"/>
        </a:spcBef>
        <a:spcAft>
          <a:spcPct val="0"/>
        </a:spcAft>
        <a:defRPr sz="4400">
          <a:solidFill>
            <a:schemeClr val="tx2"/>
          </a:solidFill>
          <a:latin typeface="Arial" charset="0"/>
          <a:ea typeface="ＭＳ Ｐゴシック" pitchFamily="-80" charset="-128"/>
        </a:defRPr>
      </a:lvl6pPr>
      <a:lvl7pPr marL="914400" algn="ctr" rtl="0" fontAlgn="base">
        <a:spcBef>
          <a:spcPct val="0"/>
        </a:spcBef>
        <a:spcAft>
          <a:spcPct val="0"/>
        </a:spcAft>
        <a:defRPr sz="4400">
          <a:solidFill>
            <a:schemeClr val="tx2"/>
          </a:solidFill>
          <a:latin typeface="Arial" charset="0"/>
          <a:ea typeface="ＭＳ Ｐゴシック" pitchFamily="-80" charset="-128"/>
        </a:defRPr>
      </a:lvl7pPr>
      <a:lvl8pPr marL="1371600" algn="ctr" rtl="0" fontAlgn="base">
        <a:spcBef>
          <a:spcPct val="0"/>
        </a:spcBef>
        <a:spcAft>
          <a:spcPct val="0"/>
        </a:spcAft>
        <a:defRPr sz="4400">
          <a:solidFill>
            <a:schemeClr val="tx2"/>
          </a:solidFill>
          <a:latin typeface="Arial" charset="0"/>
          <a:ea typeface="ＭＳ Ｐゴシック" pitchFamily="-80" charset="-128"/>
        </a:defRPr>
      </a:lvl8pPr>
      <a:lvl9pPr marL="1828800" algn="ctr" rtl="0" fontAlgn="base">
        <a:spcBef>
          <a:spcPct val="0"/>
        </a:spcBef>
        <a:spcAft>
          <a:spcPct val="0"/>
        </a:spcAft>
        <a:defRPr sz="4400">
          <a:solidFill>
            <a:schemeClr val="tx2"/>
          </a:solidFill>
          <a:latin typeface="Arial" charset="0"/>
          <a:ea typeface="ＭＳ Ｐゴシック" pitchFamily="-80"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ＭＳ Ｐゴシック" pitchFamily="-110" charset="-128"/>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smtClean="0">
                <a:solidFill>
                  <a:schemeClr val="tx1">
                    <a:tint val="75000"/>
                  </a:schemeClr>
                </a:solidFill>
              </a:defRPr>
            </a:lvl1pPr>
          </a:lstStyle>
          <a:p>
            <a:pPr>
              <a:defRPr/>
            </a:pPr>
            <a:fld id="{AB3DA8E8-4E0A-4807-A94E-D6858D1D697A}" type="datetimeFigureOut">
              <a:rPr lang="en-US"/>
              <a:pPr>
                <a:defRPr/>
              </a:pPr>
              <a:t>3/16/2011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smtClean="0">
                <a:solidFill>
                  <a:schemeClr val="tx1">
                    <a:tint val="75000"/>
                  </a:schemeClr>
                </a:solidFill>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smtClean="0">
                <a:solidFill>
                  <a:schemeClr val="tx1">
                    <a:tint val="75000"/>
                  </a:schemeClr>
                </a:solidFill>
              </a:defRPr>
            </a:lvl1pPr>
          </a:lstStyle>
          <a:p>
            <a:pPr>
              <a:defRPr/>
            </a:pPr>
            <a:fld id="{A4E6404F-77EF-4A01-B685-C43413BAFEB7}"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charset="0"/>
        </a:defRPr>
      </a:lvl2pPr>
      <a:lvl3pPr algn="ctr" rtl="0" fontAlgn="base">
        <a:spcBef>
          <a:spcPct val="0"/>
        </a:spcBef>
        <a:spcAft>
          <a:spcPct val="0"/>
        </a:spcAft>
        <a:defRPr sz="4400">
          <a:solidFill>
            <a:schemeClr val="tx1"/>
          </a:solidFill>
          <a:latin typeface="Calibri" charset="0"/>
        </a:defRPr>
      </a:lvl3pPr>
      <a:lvl4pPr algn="ctr" rtl="0" fontAlgn="base">
        <a:spcBef>
          <a:spcPct val="0"/>
        </a:spcBef>
        <a:spcAft>
          <a:spcPct val="0"/>
        </a:spcAft>
        <a:defRPr sz="4400">
          <a:solidFill>
            <a:schemeClr val="tx1"/>
          </a:solidFill>
          <a:latin typeface="Calibri" charset="0"/>
        </a:defRPr>
      </a:lvl4pPr>
      <a:lvl5pPr algn="ctr" rtl="0" fontAlgn="base">
        <a:spcBef>
          <a:spcPct val="0"/>
        </a:spcBef>
        <a:spcAft>
          <a:spcPct val="0"/>
        </a:spcAft>
        <a:defRPr sz="4400">
          <a:solidFill>
            <a:schemeClr val="tx1"/>
          </a:solidFill>
          <a:latin typeface="Calibri" charset="0"/>
        </a:defRPr>
      </a:lvl5pPr>
      <a:lvl6pPr marL="457200" algn="ctr" rtl="0" fontAlgn="base">
        <a:spcBef>
          <a:spcPct val="0"/>
        </a:spcBef>
        <a:spcAft>
          <a:spcPct val="0"/>
        </a:spcAft>
        <a:defRPr sz="4400">
          <a:solidFill>
            <a:schemeClr val="tx1"/>
          </a:solidFill>
          <a:latin typeface="Calibri" charset="0"/>
        </a:defRPr>
      </a:lvl6pPr>
      <a:lvl7pPr marL="914400" algn="ctr" rtl="0" fontAlgn="base">
        <a:spcBef>
          <a:spcPct val="0"/>
        </a:spcBef>
        <a:spcAft>
          <a:spcPct val="0"/>
        </a:spcAft>
        <a:defRPr sz="4400">
          <a:solidFill>
            <a:schemeClr val="tx1"/>
          </a:solidFill>
          <a:latin typeface="Calibri" charset="0"/>
        </a:defRPr>
      </a:lvl7pPr>
      <a:lvl8pPr marL="1371600" algn="ctr" rtl="0" fontAlgn="base">
        <a:spcBef>
          <a:spcPct val="0"/>
        </a:spcBef>
        <a:spcAft>
          <a:spcPct val="0"/>
        </a:spcAft>
        <a:defRPr sz="4400">
          <a:solidFill>
            <a:schemeClr val="tx1"/>
          </a:solidFill>
          <a:latin typeface="Calibri" charset="0"/>
        </a:defRPr>
      </a:lvl8pPr>
      <a:lvl9pPr marL="1828800" algn="ctr" rtl="0" fontAlgn="base">
        <a:spcBef>
          <a:spcPct val="0"/>
        </a:spcBef>
        <a:spcAft>
          <a:spcPct val="0"/>
        </a:spcAft>
        <a:defRPr sz="4400">
          <a:solidFill>
            <a:schemeClr val="tx1"/>
          </a:solidFill>
          <a:latin typeface="Calibri"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chart" Target="../charts/chart4.xml"/></Relationships>
</file>

<file path=ppt/slides/_rels/slide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2.png"/><Relationship Id="rId4" Type="http://schemas.openxmlformats.org/officeDocument/2006/relationships/image" Target="../media/image1.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png"/><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3" Type="http://schemas.openxmlformats.org/officeDocument/2006/relationships/image" Target="../media/image7.wmf"/><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2.png"/></Relationships>
</file>

<file path=ppt/slides/_rels/slide9.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ctrTitle"/>
          </p:nvPr>
        </p:nvSpPr>
        <p:spPr>
          <a:xfrm>
            <a:off x="0" y="1714500"/>
            <a:ext cx="9144000" cy="2643188"/>
          </a:xfrm>
          <a:solidFill>
            <a:srgbClr val="0070C0"/>
          </a:solidFill>
        </p:spPr>
        <p:txBody>
          <a:bodyPr/>
          <a:lstStyle/>
          <a:p>
            <a:pPr eaLnBrk="1" hangingPunct="1"/>
            <a:r>
              <a:rPr lang="en-US" sz="2800" dirty="0" smtClean="0">
                <a:solidFill>
                  <a:schemeClr val="tx1"/>
                </a:solidFill>
                <a:latin typeface="Times New Roman" charset="0"/>
              </a:rPr>
              <a:t> Is Free Care </a:t>
            </a:r>
            <a:r>
              <a:rPr lang="en-US" sz="2800" dirty="0" smtClean="0">
                <a:solidFill>
                  <a:schemeClr val="tx1"/>
                </a:solidFill>
                <a:latin typeface="Times New Roman" charset="0"/>
              </a:rPr>
              <a:t>Truly </a:t>
            </a:r>
            <a:r>
              <a:rPr lang="en-US" sz="2800" dirty="0" smtClean="0">
                <a:solidFill>
                  <a:schemeClr val="tx1"/>
                </a:solidFill>
                <a:latin typeface="Times New Roman" charset="0"/>
              </a:rPr>
              <a:t>Free and Equitable? The Case of Liberia</a:t>
            </a:r>
            <a:br>
              <a:rPr lang="en-US" sz="2800" dirty="0" smtClean="0">
                <a:solidFill>
                  <a:schemeClr val="tx1"/>
                </a:solidFill>
                <a:latin typeface="Times New Roman" charset="0"/>
              </a:rPr>
            </a:br>
            <a:r>
              <a:rPr lang="en-US" sz="2800" dirty="0" smtClean="0">
                <a:solidFill>
                  <a:schemeClr val="tx1"/>
                </a:solidFill>
                <a:latin typeface="Times New Roman" charset="0"/>
              </a:rPr>
              <a:t/>
            </a:r>
            <a:br>
              <a:rPr lang="en-US" sz="2800" dirty="0" smtClean="0">
                <a:solidFill>
                  <a:schemeClr val="tx1"/>
                </a:solidFill>
                <a:latin typeface="Times New Roman" charset="0"/>
              </a:rPr>
            </a:br>
            <a:r>
              <a:rPr lang="en-US" sz="2800" dirty="0" smtClean="0">
                <a:solidFill>
                  <a:schemeClr val="tx1"/>
                </a:solidFill>
                <a:latin typeface="Times New Roman" charset="0"/>
              </a:rPr>
              <a:t>CHALLENGES &amp; LESSONS LEARNED</a:t>
            </a:r>
          </a:p>
        </p:txBody>
      </p:sp>
      <p:sp>
        <p:nvSpPr>
          <p:cNvPr id="5123" name="Rectangle 3"/>
          <p:cNvSpPr>
            <a:spLocks noGrp="1" noChangeArrowheads="1"/>
          </p:cNvSpPr>
          <p:nvPr>
            <p:ph type="subTitle" idx="1"/>
          </p:nvPr>
        </p:nvSpPr>
        <p:spPr>
          <a:xfrm>
            <a:off x="0" y="4643438"/>
            <a:ext cx="9144000" cy="1357312"/>
          </a:xfrm>
        </p:spPr>
        <p:txBody>
          <a:bodyPr/>
          <a:lstStyle/>
          <a:p>
            <a:pPr eaLnBrk="1" hangingPunct="1"/>
            <a:r>
              <a:rPr lang="en-US" sz="2400" dirty="0" smtClean="0"/>
              <a:t>S. Tornorlah Varpilah</a:t>
            </a:r>
          </a:p>
          <a:p>
            <a:pPr eaLnBrk="1" hangingPunct="1"/>
            <a:r>
              <a:rPr lang="en-US" sz="2400" dirty="0" smtClean="0"/>
              <a:t>Tesfaye Dereje</a:t>
            </a:r>
          </a:p>
          <a:p>
            <a:pPr eaLnBrk="1" hangingPunct="1"/>
            <a:r>
              <a:rPr lang="en-US" sz="2400" dirty="0" smtClean="0"/>
              <a:t>Chris Atim                               </a:t>
            </a:r>
          </a:p>
          <a:p>
            <a:pPr eaLnBrk="1" hangingPunct="1"/>
            <a:endParaRPr lang="en-US" dirty="0" smtClean="0"/>
          </a:p>
        </p:txBody>
      </p:sp>
      <p:pic>
        <p:nvPicPr>
          <p:cNvPr id="5124" name="Picture 5"/>
          <p:cNvPicPr>
            <a:picLocks noChangeAspect="1" noChangeArrowheads="1"/>
          </p:cNvPicPr>
          <p:nvPr/>
        </p:nvPicPr>
        <p:blipFill>
          <a:blip r:embed="rId3"/>
          <a:srcRect/>
          <a:stretch>
            <a:fillRect/>
          </a:stretch>
        </p:blipFill>
        <p:spPr bwMode="auto">
          <a:xfrm>
            <a:off x="142875" y="214313"/>
            <a:ext cx="1785938" cy="1214437"/>
          </a:xfrm>
          <a:prstGeom prst="rect">
            <a:avLst/>
          </a:prstGeom>
          <a:noFill/>
          <a:ln w="9525">
            <a:noFill/>
            <a:miter lim="800000"/>
            <a:headEnd/>
            <a:tailEnd/>
          </a:ln>
        </p:spPr>
      </p:pic>
      <p:pic>
        <p:nvPicPr>
          <p:cNvPr id="5125" name="Picture 8"/>
          <p:cNvPicPr>
            <a:picLocks noChangeAspect="1" noChangeArrowheads="1"/>
          </p:cNvPicPr>
          <p:nvPr/>
        </p:nvPicPr>
        <p:blipFill>
          <a:blip r:embed="rId4">
            <a:clrChange>
              <a:clrFrom>
                <a:srgbClr val="C0FFC0"/>
              </a:clrFrom>
              <a:clrTo>
                <a:srgbClr val="C0FFC0">
                  <a:alpha val="0"/>
                </a:srgbClr>
              </a:clrTo>
            </a:clrChange>
          </a:blip>
          <a:srcRect/>
          <a:stretch>
            <a:fillRect/>
          </a:stretch>
        </p:blipFill>
        <p:spPr bwMode="auto">
          <a:xfrm>
            <a:off x="7572375" y="285750"/>
            <a:ext cx="1357313" cy="915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7"/>
          <p:cNvSpPr>
            <a:spLocks noGrp="1"/>
          </p:cNvSpPr>
          <p:nvPr>
            <p:ph type="title"/>
          </p:nvPr>
        </p:nvSpPr>
        <p:spPr>
          <a:xfrm>
            <a:off x="1214438" y="0"/>
            <a:ext cx="7143776" cy="857250"/>
          </a:xfrm>
        </p:spPr>
        <p:txBody>
          <a:bodyPr/>
          <a:lstStyle/>
          <a:p>
            <a:r>
              <a:rPr lang="en-US" sz="4000" dirty="0" smtClean="0"/>
              <a:t>Shortage of Pharmaceuticals</a:t>
            </a:r>
          </a:p>
        </p:txBody>
      </p:sp>
      <p:sp>
        <p:nvSpPr>
          <p:cNvPr id="9" name="Content Placeholder 8"/>
          <p:cNvSpPr>
            <a:spLocks noGrp="1"/>
          </p:cNvSpPr>
          <p:nvPr>
            <p:ph sz="quarter" idx="1"/>
          </p:nvPr>
        </p:nvSpPr>
        <p:spPr>
          <a:xfrm>
            <a:off x="457200" y="1285860"/>
            <a:ext cx="7972452" cy="5114940"/>
          </a:xfrm>
        </p:spPr>
        <p:txBody>
          <a:bodyPr>
            <a:normAutofit fontScale="55000" lnSpcReduction="20000"/>
          </a:bodyPr>
          <a:lstStyle/>
          <a:p>
            <a:pPr>
              <a:lnSpc>
                <a:spcPct val="170000"/>
              </a:lnSpc>
              <a:defRPr/>
            </a:pPr>
            <a:r>
              <a:rPr lang="en-GB" dirty="0" smtClean="0"/>
              <a:t>Ensuring drug availability is still challenging  for both </a:t>
            </a:r>
          </a:p>
          <a:p>
            <a:pPr lvl="1">
              <a:lnSpc>
                <a:spcPct val="170000"/>
              </a:lnSpc>
              <a:defRPr/>
            </a:pPr>
            <a:r>
              <a:rPr lang="en-GB" dirty="0" smtClean="0"/>
              <a:t>drugs flowing through National Drug Service and </a:t>
            </a:r>
          </a:p>
          <a:p>
            <a:pPr lvl="1">
              <a:lnSpc>
                <a:spcPct val="170000"/>
              </a:lnSpc>
              <a:defRPr/>
            </a:pPr>
            <a:r>
              <a:rPr lang="en-GB" dirty="0" smtClean="0"/>
              <a:t>vertical programs </a:t>
            </a:r>
          </a:p>
          <a:p>
            <a:pPr>
              <a:lnSpc>
                <a:spcPct val="170000"/>
              </a:lnSpc>
              <a:defRPr/>
            </a:pPr>
            <a:r>
              <a:rPr lang="en-GB" dirty="0" smtClean="0"/>
              <a:t>An average 50% of Health Facilities face drug stock-outs at a particular point </a:t>
            </a:r>
          </a:p>
          <a:p>
            <a:pPr lvl="1">
              <a:lnSpc>
                <a:spcPct val="170000"/>
              </a:lnSpc>
              <a:defRPr/>
            </a:pPr>
            <a:r>
              <a:rPr lang="en-GB" dirty="0" smtClean="0"/>
              <a:t>Proportion of facilities with no stock-outs varied from virtually none to nearly 70%, ending the year around 50%. </a:t>
            </a:r>
          </a:p>
          <a:p>
            <a:pPr lvl="1" algn="r">
              <a:lnSpc>
                <a:spcPct val="170000"/>
              </a:lnSpc>
              <a:buNone/>
              <a:defRPr/>
            </a:pPr>
            <a:r>
              <a:rPr lang="en-GB" sz="2500" dirty="0" smtClean="0"/>
              <a:t>(Assessment of 103 facilities in 7 counties revealed (in 2010)</a:t>
            </a:r>
          </a:p>
          <a:p>
            <a:pPr>
              <a:lnSpc>
                <a:spcPct val="170000"/>
              </a:lnSpc>
              <a:defRPr/>
            </a:pPr>
            <a:r>
              <a:rPr lang="en-GB" dirty="0" smtClean="0"/>
              <a:t>From households perspective:</a:t>
            </a:r>
          </a:p>
          <a:p>
            <a:pPr lvl="1">
              <a:lnSpc>
                <a:spcPct val="170000"/>
              </a:lnSpc>
              <a:defRPr/>
            </a:pPr>
            <a:r>
              <a:rPr lang="en-GB" dirty="0" smtClean="0"/>
              <a:t>Two-thirds complained about difficulties in accessing drugs </a:t>
            </a:r>
          </a:p>
          <a:p>
            <a:pPr lvl="1" algn="r">
              <a:lnSpc>
                <a:spcPct val="170000"/>
              </a:lnSpc>
              <a:buNone/>
              <a:defRPr/>
            </a:pPr>
            <a:r>
              <a:rPr lang="en-GB" sz="2500" dirty="0" smtClean="0"/>
              <a:t>(Community Survey for Health Seeking Behaviour)</a:t>
            </a:r>
            <a:r>
              <a:rPr lang="en-GB" sz="1900" dirty="0" smtClean="0"/>
              <a:t> </a:t>
            </a:r>
            <a:endParaRPr lang="en-GB" dirty="0" smtClean="0"/>
          </a:p>
          <a:p>
            <a:pPr>
              <a:lnSpc>
                <a:spcPct val="170000"/>
              </a:lnSpc>
              <a:defRPr/>
            </a:pPr>
            <a:r>
              <a:rPr lang="en-GB" dirty="0" smtClean="0"/>
              <a:t>Concerns about leakage of drugs at facility level. </a:t>
            </a:r>
            <a:endParaRPr lang="en-US" dirty="0"/>
          </a:p>
        </p:txBody>
      </p:sp>
      <p:sp>
        <p:nvSpPr>
          <p:cNvPr id="19460" name="Slide Number Placeholder 9"/>
          <p:cNvSpPr>
            <a:spLocks noGrp="1"/>
          </p:cNvSpPr>
          <p:nvPr>
            <p:ph type="sldNum" sz="quarter" idx="12"/>
          </p:nvPr>
        </p:nvSpPr>
        <p:spPr>
          <a:xfrm>
            <a:off x="8129588" y="5734050"/>
            <a:ext cx="609600" cy="520700"/>
          </a:xfrm>
          <a:noFill/>
        </p:spPr>
        <p:txBody>
          <a:bodyPr/>
          <a:lstStyle/>
          <a:p>
            <a:fld id="{8F295CAF-9B1C-456B-A177-2B45355AF56E}" type="slidenum">
              <a:rPr lang="en-US"/>
              <a:pPr/>
              <a:t>10</a:t>
            </a:fld>
            <a:endParaRPr lang="en-US"/>
          </a:p>
        </p:txBody>
      </p:sp>
      <p:sp>
        <p:nvSpPr>
          <p:cNvPr id="19461" name="TextBox 10"/>
          <p:cNvSpPr txBox="1">
            <a:spLocks noChangeArrowheads="1"/>
          </p:cNvSpPr>
          <p:nvPr/>
        </p:nvSpPr>
        <p:spPr bwMode="auto">
          <a:xfrm>
            <a:off x="533400" y="6553200"/>
            <a:ext cx="6934200" cy="307975"/>
          </a:xfrm>
          <a:prstGeom prst="rect">
            <a:avLst/>
          </a:prstGeom>
          <a:noFill/>
          <a:ln w="9525">
            <a:noFill/>
            <a:miter lim="800000"/>
            <a:headEnd/>
            <a:tailEnd/>
          </a:ln>
        </p:spPr>
        <p:txBody>
          <a:bodyPr>
            <a:spAutoFit/>
          </a:bodyPr>
          <a:lstStyle/>
          <a:p>
            <a:r>
              <a:rPr lang="en-US" sz="1400"/>
              <a:t>MOHSW/OPM, Health Financing Situational Analysis, 2011 </a:t>
            </a:r>
          </a:p>
        </p:txBody>
      </p:sp>
      <p:pic>
        <p:nvPicPr>
          <p:cNvPr id="6" name="Picture 8"/>
          <p:cNvPicPr>
            <a:picLocks noChangeAspect="1" noChangeArrowheads="1"/>
          </p:cNvPicPr>
          <p:nvPr/>
        </p:nvPicPr>
        <p:blipFill>
          <a:blip r:embed="rId3">
            <a:clrChange>
              <a:clrFrom>
                <a:srgbClr val="C0FFC0"/>
              </a:clrFrom>
              <a:clrTo>
                <a:srgbClr val="C0FFC0">
                  <a:alpha val="0"/>
                </a:srgbClr>
              </a:clrTo>
            </a:clrChange>
          </a:blip>
          <a:srcRect/>
          <a:stretch>
            <a:fillRect/>
          </a:stretch>
        </p:blipFill>
        <p:spPr bwMode="auto">
          <a:xfrm>
            <a:off x="8358214" y="142852"/>
            <a:ext cx="785786" cy="642942"/>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6"/>
          <p:cNvSpPr>
            <a:spLocks noGrp="1"/>
          </p:cNvSpPr>
          <p:nvPr>
            <p:ph type="title"/>
          </p:nvPr>
        </p:nvSpPr>
        <p:spPr>
          <a:xfrm>
            <a:off x="457200" y="274638"/>
            <a:ext cx="8229600" cy="792162"/>
          </a:xfrm>
        </p:spPr>
        <p:txBody>
          <a:bodyPr/>
          <a:lstStyle/>
          <a:p>
            <a:r>
              <a:rPr lang="en-US" smtClean="0"/>
              <a:t>Poor Physical Access</a:t>
            </a:r>
          </a:p>
        </p:txBody>
      </p:sp>
      <p:pic>
        <p:nvPicPr>
          <p:cNvPr id="20483" name="Picture 2"/>
          <p:cNvPicPr>
            <a:picLocks noGrp="1" noChangeAspect="1" noChangeArrowheads="1"/>
          </p:cNvPicPr>
          <p:nvPr>
            <p:ph sz="quarter" idx="1"/>
          </p:nvPr>
        </p:nvPicPr>
        <p:blipFill>
          <a:blip r:embed="rId3"/>
          <a:srcRect l="2950" t="10101" r="1678" b="4034"/>
          <a:stretch>
            <a:fillRect/>
          </a:stretch>
        </p:blipFill>
        <p:spPr>
          <a:xfrm>
            <a:off x="0" y="2057400"/>
            <a:ext cx="6553200" cy="4300558"/>
          </a:xfrm>
        </p:spPr>
      </p:pic>
      <p:sp>
        <p:nvSpPr>
          <p:cNvPr id="20484" name="TextBox 9"/>
          <p:cNvSpPr txBox="1">
            <a:spLocks noChangeArrowheads="1"/>
          </p:cNvSpPr>
          <p:nvPr/>
        </p:nvSpPr>
        <p:spPr bwMode="auto">
          <a:xfrm>
            <a:off x="0" y="1357298"/>
            <a:ext cx="7215206" cy="707886"/>
          </a:xfrm>
          <a:prstGeom prst="rect">
            <a:avLst/>
          </a:prstGeom>
          <a:noFill/>
          <a:ln w="9525">
            <a:noFill/>
            <a:miter lim="800000"/>
            <a:headEnd/>
            <a:tailEnd/>
          </a:ln>
        </p:spPr>
        <p:txBody>
          <a:bodyPr wrap="square">
            <a:spAutoFit/>
          </a:bodyPr>
          <a:lstStyle/>
          <a:p>
            <a:pPr algn="ctr"/>
            <a:r>
              <a:rPr lang="en-US" sz="2000" b="1" dirty="0"/>
              <a:t>Average distance from Communities to Health Facilities by Counties </a:t>
            </a:r>
          </a:p>
        </p:txBody>
      </p:sp>
      <p:sp>
        <p:nvSpPr>
          <p:cNvPr id="20485" name="TextBox 10"/>
          <p:cNvSpPr txBox="1">
            <a:spLocks noChangeArrowheads="1"/>
          </p:cNvSpPr>
          <p:nvPr/>
        </p:nvSpPr>
        <p:spPr bwMode="auto">
          <a:xfrm>
            <a:off x="6781800" y="2362200"/>
            <a:ext cx="2209800" cy="2862322"/>
          </a:xfrm>
          <a:prstGeom prst="rect">
            <a:avLst/>
          </a:prstGeom>
          <a:noFill/>
          <a:ln w="9525">
            <a:noFill/>
            <a:miter lim="800000"/>
            <a:headEnd/>
            <a:tailEnd/>
          </a:ln>
        </p:spPr>
        <p:txBody>
          <a:bodyPr>
            <a:spAutoFit/>
          </a:bodyPr>
          <a:lstStyle/>
          <a:p>
            <a:pPr algn="ctr"/>
            <a:r>
              <a:rPr lang="en-US" sz="2000" dirty="0">
                <a:latin typeface="Times New Roman" pitchFamily="18" charset="0"/>
                <a:cs typeface="Times New Roman" pitchFamily="18" charset="0"/>
              </a:rPr>
              <a:t>Average distances to the nearest facility in most counties well beyond the effective 5 K.M. radius (one hour) established by the BPHS</a:t>
            </a:r>
          </a:p>
        </p:txBody>
      </p:sp>
      <p:sp>
        <p:nvSpPr>
          <p:cNvPr id="20486" name="TextBox 11"/>
          <p:cNvSpPr txBox="1">
            <a:spLocks noChangeArrowheads="1"/>
          </p:cNvSpPr>
          <p:nvPr/>
        </p:nvSpPr>
        <p:spPr bwMode="auto">
          <a:xfrm>
            <a:off x="0" y="6550223"/>
            <a:ext cx="6477000" cy="307777"/>
          </a:xfrm>
          <a:prstGeom prst="rect">
            <a:avLst/>
          </a:prstGeom>
          <a:noFill/>
          <a:ln w="9525">
            <a:noFill/>
            <a:miter lim="800000"/>
            <a:headEnd/>
            <a:tailEnd/>
          </a:ln>
        </p:spPr>
        <p:txBody>
          <a:bodyPr>
            <a:spAutoFit/>
          </a:bodyPr>
          <a:lstStyle/>
          <a:p>
            <a:r>
              <a:rPr lang="en-US" sz="1400" dirty="0"/>
              <a:t>Source: MOHSW, Country Situational Analysis Report (Draft), 2010</a:t>
            </a:r>
          </a:p>
        </p:txBody>
      </p:sp>
      <p:sp>
        <p:nvSpPr>
          <p:cNvPr id="20487" name="Slide Number Placeholder 7"/>
          <p:cNvSpPr>
            <a:spLocks noGrp="1"/>
          </p:cNvSpPr>
          <p:nvPr>
            <p:ph type="sldNum" sz="quarter" idx="12"/>
          </p:nvPr>
        </p:nvSpPr>
        <p:spPr>
          <a:xfrm>
            <a:off x="8129588" y="5734050"/>
            <a:ext cx="609600" cy="520700"/>
          </a:xfrm>
          <a:noFill/>
        </p:spPr>
        <p:txBody>
          <a:bodyPr/>
          <a:lstStyle/>
          <a:p>
            <a:fld id="{26BB233D-6FBE-4EAB-B34F-31862B7A21AC}" type="slidenum">
              <a:rPr lang="en-US"/>
              <a:pPr/>
              <a:t>11</a:t>
            </a:fld>
            <a:endParaRPr lang="en-US"/>
          </a:p>
        </p:txBody>
      </p:sp>
      <p:pic>
        <p:nvPicPr>
          <p:cNvPr id="8" name="Picture 8"/>
          <p:cNvPicPr>
            <a:picLocks noChangeAspect="1" noChangeArrowheads="1"/>
          </p:cNvPicPr>
          <p:nvPr/>
        </p:nvPicPr>
        <p:blipFill>
          <a:blip r:embed="rId4">
            <a:clrChange>
              <a:clrFrom>
                <a:srgbClr val="C0FFC0"/>
              </a:clrFrom>
              <a:clrTo>
                <a:srgbClr val="C0FFC0">
                  <a:alpha val="0"/>
                </a:srgbClr>
              </a:clrTo>
            </a:clrChange>
          </a:blip>
          <a:srcRect/>
          <a:stretch>
            <a:fillRect/>
          </a:stretch>
        </p:blipFill>
        <p:spPr bwMode="auto">
          <a:xfrm>
            <a:off x="8215338" y="142852"/>
            <a:ext cx="928662" cy="785818"/>
          </a:xfrm>
          <a:prstGeom prst="rect">
            <a:avLst/>
          </a:prstGeom>
          <a:noFill/>
          <a:ln w="9525">
            <a:noFill/>
            <a:miter lim="800000"/>
            <a:headEnd/>
            <a:tailEnd/>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1285852" y="214290"/>
            <a:ext cx="7143800" cy="725470"/>
          </a:xfrm>
        </p:spPr>
        <p:txBody>
          <a:bodyPr>
            <a:normAutofit/>
          </a:bodyPr>
          <a:lstStyle/>
          <a:p>
            <a:r>
              <a:rPr lang="en-US" sz="3000" dirty="0" smtClean="0"/>
              <a:t>Unequal Distribution of Health Facilities</a:t>
            </a:r>
          </a:p>
        </p:txBody>
      </p:sp>
      <p:pic>
        <p:nvPicPr>
          <p:cNvPr id="21507" name="Picture 2"/>
          <p:cNvPicPr>
            <a:picLocks noGrp="1" noChangeAspect="1" noChangeArrowheads="1"/>
          </p:cNvPicPr>
          <p:nvPr>
            <p:ph sz="quarter" idx="1"/>
          </p:nvPr>
        </p:nvPicPr>
        <p:blipFill>
          <a:blip r:embed="rId3"/>
          <a:srcRect l="3120" t="17082" r="2122" b="5273"/>
          <a:stretch>
            <a:fillRect/>
          </a:stretch>
        </p:blipFill>
        <p:spPr>
          <a:xfrm>
            <a:off x="228600" y="1928802"/>
            <a:ext cx="6096000" cy="4090998"/>
          </a:xfrm>
        </p:spPr>
      </p:pic>
      <p:sp>
        <p:nvSpPr>
          <p:cNvPr id="21508" name="TextBox 4"/>
          <p:cNvSpPr txBox="1">
            <a:spLocks noChangeArrowheads="1"/>
          </p:cNvSpPr>
          <p:nvPr/>
        </p:nvSpPr>
        <p:spPr bwMode="auto">
          <a:xfrm>
            <a:off x="357158" y="1214422"/>
            <a:ext cx="5943600" cy="707886"/>
          </a:xfrm>
          <a:prstGeom prst="rect">
            <a:avLst/>
          </a:prstGeom>
          <a:noFill/>
          <a:ln w="9525">
            <a:noFill/>
            <a:miter lim="800000"/>
            <a:headEnd/>
            <a:tailEnd/>
          </a:ln>
        </p:spPr>
        <p:txBody>
          <a:bodyPr>
            <a:spAutoFit/>
          </a:bodyPr>
          <a:lstStyle/>
          <a:p>
            <a:pPr algn="ctr"/>
            <a:r>
              <a:rPr lang="en-US" sz="2000" b="1" dirty="0"/>
              <a:t>Number of Clinics and Size of Catchment Population (2010)</a:t>
            </a:r>
          </a:p>
        </p:txBody>
      </p:sp>
      <p:sp>
        <p:nvSpPr>
          <p:cNvPr id="6" name="TextBox 5"/>
          <p:cNvSpPr txBox="1"/>
          <p:nvPr/>
        </p:nvSpPr>
        <p:spPr>
          <a:xfrm>
            <a:off x="6357950" y="2071678"/>
            <a:ext cx="2590800" cy="3266985"/>
          </a:xfrm>
          <a:prstGeom prst="rect">
            <a:avLst/>
          </a:prstGeom>
          <a:noFill/>
        </p:spPr>
        <p:txBody>
          <a:bodyPr>
            <a:spAutoFit/>
          </a:bodyPr>
          <a:lstStyle/>
          <a:p>
            <a:pPr>
              <a:lnSpc>
                <a:spcPct val="150000"/>
              </a:lnSpc>
              <a:defRPr/>
            </a:pPr>
            <a:r>
              <a:rPr lang="en-US" sz="2000" dirty="0"/>
              <a:t>Basing Liberia’s BPHS Standard:</a:t>
            </a:r>
          </a:p>
          <a:p>
            <a:pPr marL="112713" indent="-112713">
              <a:lnSpc>
                <a:spcPct val="150000"/>
              </a:lnSpc>
              <a:buFont typeface="Arial" pitchFamily="34" charset="0"/>
              <a:buChar char="•"/>
              <a:defRPr/>
            </a:pPr>
            <a:r>
              <a:rPr lang="en-US" sz="2000" dirty="0"/>
              <a:t>40% cater to population below threshold</a:t>
            </a:r>
          </a:p>
          <a:p>
            <a:pPr marL="112713" indent="-112713">
              <a:lnSpc>
                <a:spcPct val="150000"/>
              </a:lnSpc>
              <a:buFont typeface="Arial" pitchFamily="34" charset="0"/>
              <a:buChar char="•"/>
              <a:defRPr/>
            </a:pPr>
            <a:r>
              <a:rPr lang="en-US" sz="2000" dirty="0"/>
              <a:t>10% are over-catering</a:t>
            </a:r>
          </a:p>
        </p:txBody>
      </p:sp>
      <p:sp>
        <p:nvSpPr>
          <p:cNvPr id="21510" name="Rectangle 6"/>
          <p:cNvSpPr>
            <a:spLocks noChangeArrowheads="1"/>
          </p:cNvSpPr>
          <p:nvPr/>
        </p:nvSpPr>
        <p:spPr bwMode="auto">
          <a:xfrm>
            <a:off x="357158" y="6357958"/>
            <a:ext cx="7543800" cy="307777"/>
          </a:xfrm>
          <a:prstGeom prst="rect">
            <a:avLst/>
          </a:prstGeom>
          <a:noFill/>
          <a:ln w="9525">
            <a:noFill/>
            <a:miter lim="800000"/>
            <a:headEnd/>
            <a:tailEnd/>
          </a:ln>
        </p:spPr>
        <p:txBody>
          <a:bodyPr>
            <a:spAutoFit/>
          </a:bodyPr>
          <a:lstStyle/>
          <a:p>
            <a:r>
              <a:rPr lang="en-US" sz="1400" dirty="0"/>
              <a:t>Source: MOHSW, Country Situational Analysis Report (Draft), 2010</a:t>
            </a:r>
          </a:p>
        </p:txBody>
      </p:sp>
      <p:sp>
        <p:nvSpPr>
          <p:cNvPr id="21511" name="Slide Number Placeholder 7"/>
          <p:cNvSpPr>
            <a:spLocks noGrp="1"/>
          </p:cNvSpPr>
          <p:nvPr>
            <p:ph type="sldNum" sz="quarter" idx="12"/>
          </p:nvPr>
        </p:nvSpPr>
        <p:spPr>
          <a:xfrm>
            <a:off x="8129588" y="5734050"/>
            <a:ext cx="609600" cy="520700"/>
          </a:xfrm>
          <a:noFill/>
        </p:spPr>
        <p:txBody>
          <a:bodyPr/>
          <a:lstStyle/>
          <a:p>
            <a:fld id="{F34FB839-2CA7-4070-B774-1A41237BDA1B}" type="slidenum">
              <a:rPr lang="en-US"/>
              <a:pPr/>
              <a:t>12</a:t>
            </a:fld>
            <a:endParaRPr lang="en-US"/>
          </a:p>
        </p:txBody>
      </p:sp>
      <p:pic>
        <p:nvPicPr>
          <p:cNvPr id="8" name="Picture 8"/>
          <p:cNvPicPr>
            <a:picLocks noChangeAspect="1" noChangeArrowheads="1"/>
          </p:cNvPicPr>
          <p:nvPr/>
        </p:nvPicPr>
        <p:blipFill>
          <a:blip r:embed="rId4">
            <a:clrChange>
              <a:clrFrom>
                <a:srgbClr val="C0FFC0"/>
              </a:clrFrom>
              <a:clrTo>
                <a:srgbClr val="C0FFC0">
                  <a:alpha val="0"/>
                </a:srgbClr>
              </a:clrTo>
            </a:clrChange>
          </a:blip>
          <a:srcRect/>
          <a:stretch>
            <a:fillRect/>
          </a:stretch>
        </p:blipFill>
        <p:spPr bwMode="auto">
          <a:xfrm>
            <a:off x="8286776" y="214290"/>
            <a:ext cx="857224" cy="642942"/>
          </a:xfrm>
          <a:prstGeom prst="rect">
            <a:avLst/>
          </a:prstGeom>
          <a:noFill/>
          <a:ln w="9525">
            <a:noFill/>
            <a:miter lim="800000"/>
            <a:headEnd/>
            <a:tailEnd/>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14414" y="142852"/>
            <a:ext cx="7400948" cy="725470"/>
          </a:xfrm>
        </p:spPr>
        <p:txBody>
          <a:bodyPr>
            <a:noAutofit/>
          </a:bodyPr>
          <a:lstStyle/>
          <a:p>
            <a:pPr>
              <a:defRPr/>
            </a:pPr>
            <a:r>
              <a:rPr lang="en-US" sz="3000" dirty="0" smtClean="0"/>
              <a:t>Poor Clinical Quality  </a:t>
            </a:r>
            <a:endParaRPr lang="en-US" sz="3000" dirty="0"/>
          </a:p>
        </p:txBody>
      </p:sp>
      <p:pic>
        <p:nvPicPr>
          <p:cNvPr id="22531" name="Chart 5"/>
          <p:cNvPicPr>
            <a:picLocks noGrp="1" noChangeArrowheads="1"/>
          </p:cNvPicPr>
          <p:nvPr>
            <p:ph sz="quarter" idx="1"/>
          </p:nvPr>
        </p:nvPicPr>
        <p:blipFill>
          <a:blip r:embed="rId3"/>
          <a:srcRect/>
          <a:stretch>
            <a:fillRect/>
          </a:stretch>
        </p:blipFill>
        <p:spPr>
          <a:xfrm>
            <a:off x="0" y="1447800"/>
            <a:ext cx="8643966" cy="4953000"/>
          </a:xfrm>
        </p:spPr>
      </p:pic>
      <p:sp>
        <p:nvSpPr>
          <p:cNvPr id="9" name="Notched Right Arrow 8"/>
          <p:cNvSpPr/>
          <p:nvPr/>
        </p:nvSpPr>
        <p:spPr>
          <a:xfrm rot="8369466">
            <a:off x="8169645" y="3519535"/>
            <a:ext cx="611188" cy="304800"/>
          </a:xfrm>
          <a:prstGeom prst="notchedRightArrow">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2534" name="TextBox 10"/>
          <p:cNvSpPr txBox="1">
            <a:spLocks noChangeArrowheads="1"/>
          </p:cNvSpPr>
          <p:nvPr/>
        </p:nvSpPr>
        <p:spPr bwMode="auto">
          <a:xfrm>
            <a:off x="0" y="6550223"/>
            <a:ext cx="7086600" cy="307777"/>
          </a:xfrm>
          <a:prstGeom prst="rect">
            <a:avLst/>
          </a:prstGeom>
          <a:noFill/>
          <a:ln w="9525">
            <a:noFill/>
            <a:miter lim="800000"/>
            <a:headEnd/>
            <a:tailEnd/>
          </a:ln>
        </p:spPr>
        <p:txBody>
          <a:bodyPr>
            <a:spAutoFit/>
          </a:bodyPr>
          <a:lstStyle/>
          <a:p>
            <a:r>
              <a:rPr lang="en-US" sz="1400" dirty="0"/>
              <a:t>Source: Quality Assurance Baseline Assessment Report (RBHS) Nov.2010</a:t>
            </a:r>
          </a:p>
        </p:txBody>
      </p:sp>
      <p:sp>
        <p:nvSpPr>
          <p:cNvPr id="22535" name="Slide Number Placeholder 6"/>
          <p:cNvSpPr>
            <a:spLocks noGrp="1"/>
          </p:cNvSpPr>
          <p:nvPr>
            <p:ph type="sldNum" sz="quarter" idx="12"/>
          </p:nvPr>
        </p:nvSpPr>
        <p:spPr>
          <a:xfrm>
            <a:off x="8534400" y="6337300"/>
            <a:ext cx="609600" cy="520700"/>
          </a:xfrm>
          <a:noFill/>
        </p:spPr>
        <p:txBody>
          <a:bodyPr/>
          <a:lstStyle/>
          <a:p>
            <a:fld id="{5B6D990C-7D57-4FB9-B6C3-AF10B99A7A17}" type="slidenum">
              <a:rPr lang="en-US"/>
              <a:pPr/>
              <a:t>13</a:t>
            </a:fld>
            <a:endParaRPr lang="en-US" dirty="0"/>
          </a:p>
        </p:txBody>
      </p:sp>
      <p:pic>
        <p:nvPicPr>
          <p:cNvPr id="8" name="Picture 8"/>
          <p:cNvPicPr>
            <a:picLocks noChangeAspect="1" noChangeArrowheads="1"/>
          </p:cNvPicPr>
          <p:nvPr/>
        </p:nvPicPr>
        <p:blipFill>
          <a:blip r:embed="rId4">
            <a:clrChange>
              <a:clrFrom>
                <a:srgbClr val="C0FFC0"/>
              </a:clrFrom>
              <a:clrTo>
                <a:srgbClr val="C0FFC0">
                  <a:alpha val="0"/>
                </a:srgbClr>
              </a:clrTo>
            </a:clrChange>
          </a:blip>
          <a:srcRect/>
          <a:stretch>
            <a:fillRect/>
          </a:stretch>
        </p:blipFill>
        <p:spPr bwMode="auto">
          <a:xfrm>
            <a:off x="8358214" y="142852"/>
            <a:ext cx="785786" cy="642942"/>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nvPr>
        </p:nvSpPr>
        <p:spPr/>
        <p:txBody>
          <a:bodyPr/>
          <a:lstStyle/>
          <a:p>
            <a:r>
              <a:rPr lang="en-US" dirty="0" smtClean="0"/>
              <a:t>Shortage of trained clinical health workers</a:t>
            </a:r>
          </a:p>
          <a:p>
            <a:r>
              <a:rPr lang="en-US" dirty="0" smtClean="0"/>
              <a:t>Weak supply chain management system</a:t>
            </a:r>
          </a:p>
          <a:p>
            <a:r>
              <a:rPr lang="en-US" dirty="0" smtClean="0"/>
              <a:t>Inadequate health facilities</a:t>
            </a:r>
          </a:p>
          <a:p>
            <a:r>
              <a:rPr lang="en-US" dirty="0" smtClean="0"/>
              <a:t>Weak M&amp;E system</a:t>
            </a:r>
          </a:p>
          <a:p>
            <a:r>
              <a:rPr lang="en-US" dirty="0" smtClean="0"/>
              <a:t>Lack of standardized budgeting mechanism</a:t>
            </a:r>
          </a:p>
          <a:p>
            <a:r>
              <a:rPr lang="en-US" dirty="0" smtClean="0"/>
              <a:t>Weak regulatory system for workers</a:t>
            </a:r>
          </a:p>
          <a:p>
            <a:endParaRPr lang="en-US" dirty="0"/>
          </a:p>
        </p:txBody>
      </p:sp>
      <p:sp>
        <p:nvSpPr>
          <p:cNvPr id="3" name="Title 2"/>
          <p:cNvSpPr>
            <a:spLocks noGrp="1"/>
          </p:cNvSpPr>
          <p:nvPr>
            <p:ph type="title"/>
          </p:nvPr>
        </p:nvSpPr>
        <p:spPr>
          <a:xfrm>
            <a:off x="1285852" y="0"/>
            <a:ext cx="7143800" cy="1071546"/>
          </a:xfrm>
        </p:spPr>
        <p:txBody>
          <a:bodyPr/>
          <a:lstStyle/>
          <a:p>
            <a:r>
              <a:rPr lang="en-US" sz="4000" dirty="0" smtClean="0"/>
              <a:t>Challenges/ Imbalance</a:t>
            </a:r>
            <a:endParaRPr lang="en-US" sz="4000" dirty="0"/>
          </a:p>
        </p:txBody>
      </p:sp>
      <p:pic>
        <p:nvPicPr>
          <p:cNvPr id="5" name="Picture 8"/>
          <p:cNvPicPr>
            <a:picLocks noChangeAspect="1" noChangeArrowheads="1"/>
          </p:cNvPicPr>
          <p:nvPr/>
        </p:nvPicPr>
        <p:blipFill>
          <a:blip r:embed="rId3">
            <a:clrChange>
              <a:clrFrom>
                <a:srgbClr val="C0FFC0"/>
              </a:clrFrom>
              <a:clrTo>
                <a:srgbClr val="C0FFC0">
                  <a:alpha val="0"/>
                </a:srgbClr>
              </a:clrTo>
            </a:clrChange>
          </a:blip>
          <a:srcRect/>
          <a:stretch>
            <a:fillRect/>
          </a:stretch>
        </p:blipFill>
        <p:spPr bwMode="auto">
          <a:xfrm>
            <a:off x="8286776" y="142852"/>
            <a:ext cx="857224" cy="714380"/>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p:cNvSpPr>
          <p:nvPr/>
        </p:nvSpPr>
        <p:spPr bwMode="auto">
          <a:xfrm>
            <a:off x="1285852" y="0"/>
            <a:ext cx="6715172" cy="857250"/>
          </a:xfrm>
          <a:prstGeom prst="rect">
            <a:avLst/>
          </a:prstGeom>
          <a:solidFill>
            <a:srgbClr val="002060"/>
          </a:solidFill>
          <a:ln w="9525">
            <a:noFill/>
            <a:miter lim="800000"/>
            <a:headEnd/>
            <a:tailEnd/>
          </a:ln>
        </p:spPr>
        <p:txBody>
          <a:bodyPr anchor="ctr"/>
          <a:lstStyle/>
          <a:p>
            <a:pPr algn="ctr"/>
            <a:r>
              <a:rPr lang="en-US" sz="3200" dirty="0">
                <a:solidFill>
                  <a:schemeClr val="bg1"/>
                </a:solidFill>
              </a:rPr>
              <a:t>Progress on Production Targets </a:t>
            </a:r>
          </a:p>
        </p:txBody>
      </p:sp>
      <p:pic>
        <p:nvPicPr>
          <p:cNvPr id="9220" name="Picture 8"/>
          <p:cNvPicPr>
            <a:picLocks noChangeAspect="1" noChangeArrowheads="1"/>
          </p:cNvPicPr>
          <p:nvPr/>
        </p:nvPicPr>
        <p:blipFill>
          <a:blip r:embed="rId3">
            <a:clrChange>
              <a:clrFrom>
                <a:srgbClr val="C0FFC0"/>
              </a:clrFrom>
              <a:clrTo>
                <a:srgbClr val="C0FFC0">
                  <a:alpha val="0"/>
                </a:srgbClr>
              </a:clrTo>
            </a:clrChange>
          </a:blip>
          <a:srcRect/>
          <a:stretch>
            <a:fillRect/>
          </a:stretch>
        </p:blipFill>
        <p:spPr bwMode="auto">
          <a:xfrm>
            <a:off x="8139138" y="0"/>
            <a:ext cx="1004862" cy="857232"/>
          </a:xfrm>
          <a:prstGeom prst="rect">
            <a:avLst/>
          </a:prstGeom>
          <a:noFill/>
          <a:ln w="9525">
            <a:noFill/>
            <a:miter lim="800000"/>
            <a:headEnd/>
            <a:tailEnd/>
          </a:ln>
        </p:spPr>
      </p:pic>
      <p:graphicFrame>
        <p:nvGraphicFramePr>
          <p:cNvPr id="9" name="Chart 8"/>
          <p:cNvGraphicFramePr/>
          <p:nvPr/>
        </p:nvGraphicFramePr>
        <p:xfrm>
          <a:off x="533400" y="914400"/>
          <a:ext cx="8610600" cy="5715000"/>
        </p:xfrm>
        <a:graphic>
          <a:graphicData uri="http://schemas.openxmlformats.org/drawingml/2006/chart">
            <c:chart xmlns:c="http://schemas.openxmlformats.org/drawingml/2006/chart" xmlns:r="http://schemas.openxmlformats.org/officeDocument/2006/relationships" r:id="rId4"/>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auto">
              <a:spcAft>
                <a:spcPts val="0"/>
              </a:spcAft>
              <a:defRPr/>
            </a:pPr>
            <a:r>
              <a:rPr lang="en-US" sz="3600" dirty="0" smtClean="0"/>
              <a:t>Lessons </a:t>
            </a:r>
            <a:r>
              <a:rPr lang="en-US" sz="3600" dirty="0" smtClean="0"/>
              <a:t>Learnt (1)</a:t>
            </a:r>
            <a:endParaRPr lang="en-US" sz="3600" dirty="0"/>
          </a:p>
        </p:txBody>
      </p:sp>
      <p:sp>
        <p:nvSpPr>
          <p:cNvPr id="17411" name="Content Placeholder 2"/>
          <p:cNvSpPr>
            <a:spLocks noGrp="1"/>
          </p:cNvSpPr>
          <p:nvPr>
            <p:ph sz="quarter" idx="1"/>
          </p:nvPr>
        </p:nvSpPr>
        <p:spPr>
          <a:xfrm>
            <a:off x="457200" y="1600200"/>
            <a:ext cx="7467600" cy="4873625"/>
          </a:xfrm>
        </p:spPr>
        <p:txBody>
          <a:bodyPr/>
          <a:lstStyle/>
          <a:p>
            <a:r>
              <a:rPr lang="en-US" dirty="0" smtClean="0"/>
              <a:t>Know the cost implications</a:t>
            </a:r>
          </a:p>
          <a:p>
            <a:pPr lvl="1"/>
            <a:r>
              <a:rPr lang="en-GB" dirty="0" smtClean="0"/>
              <a:t>Actuarial calculation taking into account anticipated utilization increases</a:t>
            </a:r>
            <a:endParaRPr lang="en-US" dirty="0" smtClean="0"/>
          </a:p>
          <a:p>
            <a:r>
              <a:rPr lang="en-US" dirty="0" smtClean="0"/>
              <a:t>Institute effective targeting mechanisms</a:t>
            </a:r>
          </a:p>
          <a:p>
            <a:r>
              <a:rPr lang="en-US" dirty="0" smtClean="0"/>
              <a:t>Explore room to increase/ reallocate resources to the identified priority area</a:t>
            </a:r>
          </a:p>
        </p:txBody>
      </p:sp>
      <p:sp>
        <p:nvSpPr>
          <p:cNvPr id="17412" name="Slide Number Placeholder 3"/>
          <p:cNvSpPr>
            <a:spLocks noGrp="1"/>
          </p:cNvSpPr>
          <p:nvPr>
            <p:ph type="sldNum" sz="quarter" idx="11"/>
          </p:nvPr>
        </p:nvSpPr>
        <p:spPr bwMode="auto">
          <a:noFill/>
          <a:ln>
            <a:miter lim="800000"/>
            <a:headEnd/>
            <a:tailEnd/>
          </a:ln>
        </p:spPr>
        <p:txBody>
          <a:bodyPr wrap="square" lIns="91440" tIns="45720" rIns="91440" bIns="45720" numCol="1" anchorCtr="0" compatLnSpc="1">
            <a:prstTxWarp prst="textNoShape">
              <a:avLst/>
            </a:prstTxWarp>
          </a:bodyPr>
          <a:lstStyle/>
          <a:p>
            <a:pPr fontAlgn="base">
              <a:spcBef>
                <a:spcPct val="0"/>
              </a:spcBef>
              <a:spcAft>
                <a:spcPct val="0"/>
              </a:spcAft>
            </a:pPr>
            <a:fld id="{B31AE53F-E0D2-4E7C-877E-2C3C9215FBA9}" type="slidenum">
              <a:rPr lang="en-US"/>
              <a:pPr fontAlgn="base">
                <a:spcBef>
                  <a:spcPct val="0"/>
                </a:spcBef>
                <a:spcAft>
                  <a:spcPct val="0"/>
                </a:spcAft>
              </a:pPr>
              <a:t>16</a:t>
            </a:fld>
            <a:endParaRPr lang="en-US"/>
          </a:p>
        </p:txBody>
      </p:sp>
      <p:pic>
        <p:nvPicPr>
          <p:cNvPr id="5" name="Picture 8"/>
          <p:cNvPicPr>
            <a:picLocks noChangeAspect="1" noChangeArrowheads="1"/>
          </p:cNvPicPr>
          <p:nvPr/>
        </p:nvPicPr>
        <p:blipFill>
          <a:blip r:embed="rId3">
            <a:clrChange>
              <a:clrFrom>
                <a:srgbClr val="C0FFC0"/>
              </a:clrFrom>
              <a:clrTo>
                <a:srgbClr val="C0FFC0">
                  <a:alpha val="0"/>
                </a:srgbClr>
              </a:clrTo>
            </a:clrChange>
          </a:blip>
          <a:srcRect/>
          <a:stretch>
            <a:fillRect/>
          </a:stretch>
        </p:blipFill>
        <p:spPr bwMode="auto">
          <a:xfrm>
            <a:off x="8215338" y="142852"/>
            <a:ext cx="928662" cy="714380"/>
          </a:xfrm>
          <a:prstGeom prst="rect">
            <a:avLst/>
          </a:prstGeom>
          <a:noFill/>
          <a:ln w="9525">
            <a:noFill/>
            <a:miter lim="800000"/>
            <a:headEnd/>
            <a:tailEnd/>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a:xfrm>
            <a:off x="1214438" y="142852"/>
            <a:ext cx="7929562" cy="857250"/>
          </a:xfrm>
        </p:spPr>
        <p:txBody>
          <a:bodyPr/>
          <a:lstStyle/>
          <a:p>
            <a:r>
              <a:rPr lang="en-US" dirty="0" smtClean="0"/>
              <a:t>Lessons </a:t>
            </a:r>
            <a:r>
              <a:rPr lang="en-US" dirty="0" smtClean="0"/>
              <a:t>Learnt (2)</a:t>
            </a:r>
            <a:endParaRPr lang="en-US" dirty="0" smtClean="0"/>
          </a:p>
        </p:txBody>
      </p:sp>
      <p:sp>
        <p:nvSpPr>
          <p:cNvPr id="23555" name="Content Placeholder 2"/>
          <p:cNvSpPr>
            <a:spLocks noGrp="1"/>
          </p:cNvSpPr>
          <p:nvPr>
            <p:ph sz="quarter" idx="1"/>
          </p:nvPr>
        </p:nvSpPr>
        <p:spPr>
          <a:xfrm>
            <a:off x="685800" y="1285875"/>
            <a:ext cx="7772400" cy="4810125"/>
          </a:xfrm>
        </p:spPr>
        <p:txBody>
          <a:bodyPr/>
          <a:lstStyle/>
          <a:p>
            <a:pPr lvl="1">
              <a:lnSpc>
                <a:spcPct val="150000"/>
              </a:lnSpc>
            </a:pPr>
            <a:r>
              <a:rPr lang="en-US" dirty="0" smtClean="0"/>
              <a:t>Strengthen supply chain management system</a:t>
            </a:r>
          </a:p>
          <a:p>
            <a:pPr lvl="1">
              <a:lnSpc>
                <a:spcPct val="150000"/>
              </a:lnSpc>
            </a:pPr>
            <a:r>
              <a:rPr lang="en-US" dirty="0" smtClean="0"/>
              <a:t>Strengthen regulatory system </a:t>
            </a:r>
          </a:p>
          <a:p>
            <a:pPr lvl="1">
              <a:lnSpc>
                <a:spcPct val="150000"/>
              </a:lnSpc>
              <a:defRPr/>
            </a:pPr>
            <a:r>
              <a:rPr lang="en-US" dirty="0" smtClean="0"/>
              <a:t>Strengthening Results Based Financing</a:t>
            </a:r>
          </a:p>
          <a:p>
            <a:pPr lvl="1">
              <a:lnSpc>
                <a:spcPct val="150000"/>
              </a:lnSpc>
              <a:defRPr/>
            </a:pPr>
            <a:r>
              <a:rPr lang="en-US" dirty="0" smtClean="0"/>
              <a:t>Improve budgeting mechanisms to link resources required to health outcomes</a:t>
            </a:r>
          </a:p>
        </p:txBody>
      </p:sp>
      <p:sp>
        <p:nvSpPr>
          <p:cNvPr id="23556" name="Slide Number Placeholder 3"/>
          <p:cNvSpPr>
            <a:spLocks noGrp="1"/>
          </p:cNvSpPr>
          <p:nvPr>
            <p:ph type="sldNum" sz="quarter" idx="12"/>
          </p:nvPr>
        </p:nvSpPr>
        <p:spPr>
          <a:xfrm>
            <a:off x="8129588" y="5734050"/>
            <a:ext cx="609600" cy="520700"/>
          </a:xfrm>
          <a:noFill/>
        </p:spPr>
        <p:txBody>
          <a:bodyPr/>
          <a:lstStyle/>
          <a:p>
            <a:fld id="{9C4A002C-F3E2-4C8F-B8E5-3506758619CD}" type="slidenum">
              <a:rPr lang="en-US"/>
              <a:pPr/>
              <a:t>17</a:t>
            </a:fld>
            <a:endParaRPr lang="en-US"/>
          </a:p>
        </p:txBody>
      </p:sp>
      <p:pic>
        <p:nvPicPr>
          <p:cNvPr id="5" name="Picture 8"/>
          <p:cNvPicPr>
            <a:picLocks noChangeAspect="1" noChangeArrowheads="1"/>
          </p:cNvPicPr>
          <p:nvPr/>
        </p:nvPicPr>
        <p:blipFill>
          <a:blip r:embed="rId3">
            <a:clrChange>
              <a:clrFrom>
                <a:srgbClr val="C0FFC0"/>
              </a:clrFrom>
              <a:clrTo>
                <a:srgbClr val="C0FFC0">
                  <a:alpha val="0"/>
                </a:srgbClr>
              </a:clrTo>
            </a:clrChange>
          </a:blip>
          <a:srcRect/>
          <a:stretch>
            <a:fillRect/>
          </a:stretch>
        </p:blipFill>
        <p:spPr bwMode="auto">
          <a:xfrm>
            <a:off x="8143900" y="142852"/>
            <a:ext cx="1000100" cy="785818"/>
          </a:xfrm>
          <a:prstGeom prst="rect">
            <a:avLst/>
          </a:prstGeom>
          <a:noFill/>
          <a:ln w="9525">
            <a:noFill/>
            <a:miter lim="800000"/>
            <a:headEnd/>
            <a:tailEnd/>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400" dirty="0" smtClean="0"/>
              <a:t>Lessons </a:t>
            </a:r>
            <a:r>
              <a:rPr lang="en-US" sz="3400" dirty="0" smtClean="0"/>
              <a:t>Learnt (3)</a:t>
            </a:r>
            <a:endParaRPr lang="en-US" sz="3400" dirty="0"/>
          </a:p>
        </p:txBody>
      </p:sp>
      <p:sp>
        <p:nvSpPr>
          <p:cNvPr id="3" name="Content Placeholder 2"/>
          <p:cNvSpPr>
            <a:spLocks noGrp="1"/>
          </p:cNvSpPr>
          <p:nvPr>
            <p:ph sz="quarter" idx="1"/>
          </p:nvPr>
        </p:nvSpPr>
        <p:spPr/>
        <p:txBody>
          <a:bodyPr/>
          <a:lstStyle/>
          <a:p>
            <a:r>
              <a:rPr lang="en-US" dirty="0" smtClean="0"/>
              <a:t>Establish an effective monitoring and evaluation system</a:t>
            </a:r>
          </a:p>
          <a:p>
            <a:r>
              <a:rPr lang="en-US" dirty="0" smtClean="0"/>
              <a:t>Strengthen aid coordination mechanism</a:t>
            </a:r>
          </a:p>
          <a:p>
            <a:r>
              <a:rPr lang="en-US" dirty="0" smtClean="0"/>
              <a:t>Increase the number and quality of health workers</a:t>
            </a:r>
          </a:p>
          <a:p>
            <a:pPr>
              <a:buNone/>
            </a:pPr>
            <a:endParaRPr lang="en-US" dirty="0"/>
          </a:p>
        </p:txBody>
      </p:sp>
      <p:sp>
        <p:nvSpPr>
          <p:cNvPr id="4" name="Slide Number Placeholder 3"/>
          <p:cNvSpPr>
            <a:spLocks noGrp="1"/>
          </p:cNvSpPr>
          <p:nvPr>
            <p:ph type="sldNum" sz="quarter" idx="11"/>
          </p:nvPr>
        </p:nvSpPr>
        <p:spPr/>
        <p:txBody>
          <a:bodyPr/>
          <a:lstStyle/>
          <a:p>
            <a:pPr>
              <a:defRPr/>
            </a:pPr>
            <a:fld id="{81F25C62-9939-47E5-A4EA-6E08718BF58D}" type="slidenum">
              <a:rPr lang="en-US" smtClean="0"/>
              <a:pPr>
                <a:defRPr/>
              </a:pPr>
              <a:t>18</a:t>
            </a:fld>
            <a:endParaRPr lang="en-US"/>
          </a:p>
        </p:txBody>
      </p:sp>
      <p:pic>
        <p:nvPicPr>
          <p:cNvPr id="5" name="Picture 8"/>
          <p:cNvPicPr>
            <a:picLocks noChangeAspect="1" noChangeArrowheads="1"/>
          </p:cNvPicPr>
          <p:nvPr/>
        </p:nvPicPr>
        <p:blipFill>
          <a:blip r:embed="rId3">
            <a:clrChange>
              <a:clrFrom>
                <a:srgbClr val="C0FFC0"/>
              </a:clrFrom>
              <a:clrTo>
                <a:srgbClr val="C0FFC0">
                  <a:alpha val="0"/>
                </a:srgbClr>
              </a:clrTo>
            </a:clrChange>
          </a:blip>
          <a:srcRect/>
          <a:stretch>
            <a:fillRect/>
          </a:stretch>
        </p:blipFill>
        <p:spPr bwMode="auto">
          <a:xfrm>
            <a:off x="8286776" y="142852"/>
            <a:ext cx="857224" cy="785818"/>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1214438" y="214290"/>
            <a:ext cx="7929562" cy="857250"/>
          </a:xfrm>
        </p:spPr>
        <p:txBody>
          <a:bodyPr/>
          <a:lstStyle/>
          <a:p>
            <a:r>
              <a:rPr lang="en-US" dirty="0" smtClean="0"/>
              <a:t>Conclusion</a:t>
            </a:r>
          </a:p>
        </p:txBody>
      </p:sp>
      <p:sp>
        <p:nvSpPr>
          <p:cNvPr id="3" name="Content Placeholder 2"/>
          <p:cNvSpPr>
            <a:spLocks noGrp="1"/>
          </p:cNvSpPr>
          <p:nvPr>
            <p:ph sz="quarter" idx="1"/>
          </p:nvPr>
        </p:nvSpPr>
        <p:spPr>
          <a:xfrm>
            <a:off x="685800" y="1285875"/>
            <a:ext cx="7772400" cy="4810125"/>
          </a:xfrm>
        </p:spPr>
        <p:txBody>
          <a:bodyPr>
            <a:normAutofit fontScale="92500" lnSpcReduction="20000"/>
          </a:bodyPr>
          <a:lstStyle/>
          <a:p>
            <a:pPr>
              <a:defRPr/>
            </a:pPr>
            <a:r>
              <a:rPr lang="en-US" dirty="0" smtClean="0"/>
              <a:t>Free Care (user fee removal)  is not the final answer</a:t>
            </a:r>
          </a:p>
          <a:p>
            <a:pPr>
              <a:defRPr/>
            </a:pPr>
            <a:r>
              <a:rPr lang="en-US" dirty="0" smtClean="0"/>
              <a:t>If unaccompanied by additional reform measures to tackle expected supply side constraints (esp. given it generates demand that require catering) it:</a:t>
            </a:r>
          </a:p>
          <a:p>
            <a:pPr lvl="1">
              <a:defRPr/>
            </a:pPr>
            <a:r>
              <a:rPr lang="en-US" dirty="0" smtClean="0"/>
              <a:t>Over-stretches the resources available at the public facilities with an impact on level and quality of services provided</a:t>
            </a:r>
          </a:p>
          <a:p>
            <a:pPr lvl="1">
              <a:defRPr/>
            </a:pPr>
            <a:r>
              <a:rPr lang="en-US" dirty="0" smtClean="0"/>
              <a:t>Forcing the population to seek alternative care which tend to be either more expensive (private providers) or ineffective/dangerous (black baggers).</a:t>
            </a:r>
          </a:p>
          <a:p>
            <a:pPr lvl="2">
              <a:defRPr/>
            </a:pPr>
            <a:endParaRPr lang="en-US" dirty="0">
              <a:solidFill>
                <a:srgbClr val="FF0000"/>
              </a:solidFill>
            </a:endParaRPr>
          </a:p>
        </p:txBody>
      </p:sp>
      <p:sp>
        <p:nvSpPr>
          <p:cNvPr id="27652" name="Slide Number Placeholder 3"/>
          <p:cNvSpPr>
            <a:spLocks noGrp="1"/>
          </p:cNvSpPr>
          <p:nvPr>
            <p:ph type="sldNum" sz="quarter" idx="12"/>
          </p:nvPr>
        </p:nvSpPr>
        <p:spPr>
          <a:xfrm>
            <a:off x="8129588" y="5734050"/>
            <a:ext cx="609600" cy="520700"/>
          </a:xfrm>
          <a:noFill/>
        </p:spPr>
        <p:txBody>
          <a:bodyPr/>
          <a:lstStyle/>
          <a:p>
            <a:fld id="{BA0CCE7D-CAF9-4572-B21D-C51C5FC03961}" type="slidenum">
              <a:rPr lang="en-US"/>
              <a:pPr/>
              <a:t>19</a:t>
            </a:fld>
            <a:endParaRPr lang="en-US"/>
          </a:p>
        </p:txBody>
      </p:sp>
      <p:pic>
        <p:nvPicPr>
          <p:cNvPr id="5" name="Picture 8"/>
          <p:cNvPicPr>
            <a:picLocks noChangeAspect="1" noChangeArrowheads="1"/>
          </p:cNvPicPr>
          <p:nvPr/>
        </p:nvPicPr>
        <p:blipFill>
          <a:blip r:embed="rId3">
            <a:clrChange>
              <a:clrFrom>
                <a:srgbClr val="C0FFC0"/>
              </a:clrFrom>
              <a:clrTo>
                <a:srgbClr val="C0FFC0">
                  <a:alpha val="0"/>
                </a:srgbClr>
              </a:clrTo>
            </a:clrChange>
          </a:blip>
          <a:srcRect/>
          <a:stretch>
            <a:fillRect/>
          </a:stretch>
        </p:blipFill>
        <p:spPr bwMode="auto">
          <a:xfrm>
            <a:off x="8215338" y="142852"/>
            <a:ext cx="928662" cy="785818"/>
          </a:xfrm>
          <a:prstGeom prst="rect">
            <a:avLst/>
          </a:prstGeom>
          <a:noFill/>
          <a:ln w="9525">
            <a:noFill/>
            <a:miter lim="800000"/>
            <a:headEnd/>
            <a:tailEnd/>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0" y="0"/>
            <a:ext cx="9144000" cy="857250"/>
          </a:xfrm>
          <a:solidFill>
            <a:srgbClr val="002060"/>
          </a:solidFill>
        </p:spPr>
        <p:txBody>
          <a:bodyPr/>
          <a:lstStyle/>
          <a:p>
            <a:r>
              <a:rPr lang="en-US" smtClean="0"/>
              <a:t>Major Health Indicators</a:t>
            </a:r>
          </a:p>
        </p:txBody>
      </p:sp>
      <p:graphicFrame>
        <p:nvGraphicFramePr>
          <p:cNvPr id="7" name="Content Placeholder 6"/>
          <p:cNvGraphicFramePr>
            <a:graphicFrameLocks noGrp="1"/>
          </p:cNvGraphicFramePr>
          <p:nvPr>
            <p:ph idx="1"/>
          </p:nvPr>
        </p:nvGraphicFramePr>
        <p:xfrm>
          <a:off x="214313" y="1000125"/>
          <a:ext cx="8715375" cy="5439419"/>
        </p:xfrm>
        <a:graphic>
          <a:graphicData uri="http://schemas.openxmlformats.org/drawingml/2006/table">
            <a:tbl>
              <a:tblPr/>
              <a:tblGrid>
                <a:gridCol w="3500437"/>
                <a:gridCol w="2143125"/>
                <a:gridCol w="1071563"/>
                <a:gridCol w="2000250"/>
              </a:tblGrid>
              <a:tr h="42862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chemeClr val="tx1"/>
                          </a:solidFill>
                          <a:effectLst/>
                          <a:latin typeface="Arial" charset="0"/>
                          <a:ea typeface="ＭＳ Ｐゴシック" charset="-128"/>
                        </a:rPr>
                        <a:t>Indication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ea typeface="ＭＳ Ｐゴシック" charset="-128"/>
                        </a:rPr>
                        <a:t>Value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ea typeface="ＭＳ Ｐゴシック" charset="-128"/>
                        </a:rPr>
                        <a:t>Year</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chemeClr val="tx1"/>
                          </a:solidFill>
                          <a:effectLst/>
                          <a:latin typeface="Arial" charset="0"/>
                          <a:ea typeface="ＭＳ Ｐゴシック" charset="-128"/>
                        </a:rPr>
                        <a:t>Reference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1"/>
                    </a:solidFill>
                  </a:tcPr>
                </a:tc>
              </a:tr>
              <a:tr h="42861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Population</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3,476,608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2009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National  Census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42862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Infant Mortality Rate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71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2007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LDHS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42862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Under Five Mortality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110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2007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LDHS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42862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Child Mortality</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41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2007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LDHS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5159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Life Expectancy </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57.9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2009</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Human Dev. Rep. (UNDP)</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431490">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Total Fertility Rate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5.2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2007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LDHS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42862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Maternal Mortality Rate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994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2007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LDHS</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5159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Immunization Coverage (Full)</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51%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2007/08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NHA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r h="5159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Total Health Expenditure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US 100,517,382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2010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ea typeface="ＭＳ Ｐゴシック" charset="-128"/>
                        </a:rPr>
                        <a:t>Country Situation Rep. (MOHSW)</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3F4"/>
                    </a:solidFill>
                  </a:tcPr>
                </a:tc>
              </a:tr>
              <a:tr h="51593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GOL health Expenditure as % of total government  expenditure</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7.73%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2007/08</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smtClean="0">
                          <a:ln>
                            <a:noFill/>
                          </a:ln>
                          <a:solidFill>
                            <a:srgbClr val="000000"/>
                          </a:solidFill>
                          <a:effectLst/>
                          <a:latin typeface="Arial" charset="0"/>
                          <a:ea typeface="ＭＳ Ｐゴシック" charset="-128"/>
                        </a:rPr>
                        <a:t>NHA</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F3F9FA"/>
                    </a:solidFill>
                  </a:tcPr>
                </a:tc>
              </a:tr>
            </a:tbl>
          </a:graphicData>
        </a:graphic>
      </p:graphicFrame>
      <p:pic>
        <p:nvPicPr>
          <p:cNvPr id="6209" name="Picture 5"/>
          <p:cNvPicPr>
            <a:picLocks noChangeAspect="1" noChangeArrowheads="1"/>
          </p:cNvPicPr>
          <p:nvPr/>
        </p:nvPicPr>
        <p:blipFill>
          <a:blip r:embed="rId3"/>
          <a:srcRect/>
          <a:stretch>
            <a:fillRect/>
          </a:stretch>
        </p:blipFill>
        <p:spPr bwMode="auto">
          <a:xfrm>
            <a:off x="0" y="0"/>
            <a:ext cx="1219200" cy="914400"/>
          </a:xfrm>
          <a:prstGeom prst="rect">
            <a:avLst/>
          </a:prstGeom>
          <a:noFill/>
          <a:ln w="9525">
            <a:noFill/>
            <a:miter lim="800000"/>
            <a:headEnd/>
            <a:tailEnd/>
          </a:ln>
        </p:spPr>
      </p:pic>
      <p:pic>
        <p:nvPicPr>
          <p:cNvPr id="5" name="Picture 8"/>
          <p:cNvPicPr>
            <a:picLocks noChangeAspect="1" noChangeArrowheads="1"/>
          </p:cNvPicPr>
          <p:nvPr/>
        </p:nvPicPr>
        <p:blipFill>
          <a:blip r:embed="rId4">
            <a:clrChange>
              <a:clrFrom>
                <a:srgbClr val="C0FFC0"/>
              </a:clrFrom>
              <a:clrTo>
                <a:srgbClr val="C0FFC0">
                  <a:alpha val="0"/>
                </a:srgbClr>
              </a:clrTo>
            </a:clrChange>
          </a:blip>
          <a:srcRect/>
          <a:stretch>
            <a:fillRect/>
          </a:stretch>
        </p:blipFill>
        <p:spPr bwMode="auto">
          <a:xfrm>
            <a:off x="7572396" y="0"/>
            <a:ext cx="1357313" cy="9159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endParaRPr lang="en-US" dirty="0"/>
          </a:p>
        </p:txBody>
      </p:sp>
      <p:sp>
        <p:nvSpPr>
          <p:cNvPr id="4" name="Rectangle 3"/>
          <p:cNvSpPr/>
          <p:nvPr/>
        </p:nvSpPr>
        <p:spPr>
          <a:xfrm>
            <a:off x="2023995" y="2967335"/>
            <a:ext cx="3717877" cy="923330"/>
          </a:xfrm>
          <a:prstGeom prst="rect">
            <a:avLst/>
          </a:prstGeom>
          <a:noFill/>
        </p:spPr>
        <p:txBody>
          <a:bodyPr wrap="none" lIns="91440" tIns="45720" rIns="91440" bIns="45720">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a:r>
              <a:rPr lang="en-US" sz="54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rPr>
              <a:t>Thank You</a:t>
            </a:r>
            <a:endParaRPr lang="en-US" sz="5400" b="1" cap="none" spc="50" dirty="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endParaRPr>
          </a:p>
        </p:txBody>
      </p:sp>
      <p:pic>
        <p:nvPicPr>
          <p:cNvPr id="5" name="Picture 8"/>
          <p:cNvPicPr>
            <a:picLocks noChangeAspect="1" noChangeArrowheads="1"/>
          </p:cNvPicPr>
          <p:nvPr/>
        </p:nvPicPr>
        <p:blipFill>
          <a:blip r:embed="rId3">
            <a:clrChange>
              <a:clrFrom>
                <a:srgbClr val="C0FFC0"/>
              </a:clrFrom>
              <a:clrTo>
                <a:srgbClr val="C0FFC0">
                  <a:alpha val="0"/>
                </a:srgbClr>
              </a:clrTo>
            </a:clrChange>
          </a:blip>
          <a:srcRect/>
          <a:stretch>
            <a:fillRect/>
          </a:stretch>
        </p:blipFill>
        <p:spPr bwMode="auto">
          <a:xfrm>
            <a:off x="8358214" y="142852"/>
            <a:ext cx="785786" cy="642942"/>
          </a:xfrm>
          <a:prstGeom prst="rect">
            <a:avLst/>
          </a:prstGeom>
          <a:noFill/>
          <a:ln w="9525">
            <a:noFill/>
            <a:miter lim="800000"/>
            <a:headEnd/>
            <a:tailEnd/>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a:xfrm>
            <a:off x="1285852" y="0"/>
            <a:ext cx="7858148" cy="714375"/>
          </a:xfrm>
          <a:solidFill>
            <a:srgbClr val="002060"/>
          </a:solidFill>
        </p:spPr>
        <p:txBody>
          <a:bodyPr/>
          <a:lstStyle/>
          <a:p>
            <a:r>
              <a:rPr lang="en-US" sz="3600" dirty="0" smtClean="0"/>
              <a:t>Major Causes of Morbidity</a:t>
            </a:r>
          </a:p>
        </p:txBody>
      </p:sp>
      <p:pic>
        <p:nvPicPr>
          <p:cNvPr id="7171" name="Picture 1"/>
          <p:cNvPicPr>
            <a:picLocks noChangeAspect="1" noChangeArrowheads="1"/>
          </p:cNvPicPr>
          <p:nvPr/>
        </p:nvPicPr>
        <p:blipFill>
          <a:blip r:embed="rId3"/>
          <a:srcRect/>
          <a:stretch>
            <a:fillRect/>
          </a:stretch>
        </p:blipFill>
        <p:spPr bwMode="auto">
          <a:xfrm>
            <a:off x="214313" y="857250"/>
            <a:ext cx="8929687" cy="6000750"/>
          </a:xfrm>
          <a:prstGeom prst="rect">
            <a:avLst/>
          </a:prstGeom>
          <a:noFill/>
          <a:ln w="9525">
            <a:noFill/>
            <a:round/>
            <a:headEnd/>
            <a:tailEnd/>
          </a:ln>
        </p:spPr>
      </p:pic>
      <p:pic>
        <p:nvPicPr>
          <p:cNvPr id="4" name="Picture 8"/>
          <p:cNvPicPr>
            <a:picLocks noChangeAspect="1" noChangeArrowheads="1"/>
          </p:cNvPicPr>
          <p:nvPr/>
        </p:nvPicPr>
        <p:blipFill>
          <a:blip r:embed="rId4">
            <a:clrChange>
              <a:clrFrom>
                <a:srgbClr val="C0FFC0"/>
              </a:clrFrom>
              <a:clrTo>
                <a:srgbClr val="C0FFC0">
                  <a:alpha val="0"/>
                </a:srgbClr>
              </a:clrTo>
            </a:clrChange>
          </a:blip>
          <a:srcRect/>
          <a:stretch>
            <a:fillRect/>
          </a:stretch>
        </p:blipFill>
        <p:spPr bwMode="auto">
          <a:xfrm>
            <a:off x="8072430" y="0"/>
            <a:ext cx="1071570" cy="85723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3"/>
          <p:cNvSpPr>
            <a:spLocks noGrp="1" noChangeArrowheads="1"/>
          </p:cNvSpPr>
          <p:nvPr>
            <p:ph sz="half" idx="1"/>
          </p:nvPr>
        </p:nvSpPr>
        <p:spPr>
          <a:xfrm>
            <a:off x="214313" y="1071563"/>
            <a:ext cx="4281487" cy="5286375"/>
          </a:xfrm>
        </p:spPr>
        <p:txBody>
          <a:bodyPr/>
          <a:lstStyle/>
          <a:p>
            <a:pPr eaLnBrk="1" hangingPunct="1"/>
            <a:r>
              <a:rPr lang="en-US" dirty="0" smtClean="0"/>
              <a:t>Basic Package of Health Services</a:t>
            </a:r>
          </a:p>
          <a:p>
            <a:pPr lvl="1"/>
            <a:r>
              <a:rPr lang="en-US" dirty="0" smtClean="0"/>
              <a:t>Maternal and Newborn health</a:t>
            </a:r>
          </a:p>
          <a:p>
            <a:pPr lvl="1"/>
            <a:r>
              <a:rPr lang="en-US" dirty="0" smtClean="0"/>
              <a:t>Child Health</a:t>
            </a:r>
          </a:p>
          <a:p>
            <a:pPr lvl="1"/>
            <a:r>
              <a:rPr lang="en-US" dirty="0" smtClean="0"/>
              <a:t>Adolescent, Sexual and Reproductive Health</a:t>
            </a:r>
          </a:p>
          <a:p>
            <a:pPr lvl="1"/>
            <a:r>
              <a:rPr lang="en-US" dirty="0" smtClean="0"/>
              <a:t>Disease prevention, control and management </a:t>
            </a:r>
          </a:p>
          <a:p>
            <a:pPr lvl="1"/>
            <a:r>
              <a:rPr lang="en-US" dirty="0" smtClean="0"/>
              <a:t>Essential Emergency Treatment</a:t>
            </a:r>
          </a:p>
          <a:p>
            <a:pPr eaLnBrk="1" hangingPunct="1">
              <a:buFontTx/>
              <a:buNone/>
            </a:pPr>
            <a:endParaRPr lang="en-US" dirty="0" smtClean="0"/>
          </a:p>
          <a:p>
            <a:pPr eaLnBrk="1" hangingPunct="1">
              <a:buFontTx/>
              <a:buNone/>
            </a:pPr>
            <a:endParaRPr lang="en-US" dirty="0" smtClean="0"/>
          </a:p>
        </p:txBody>
      </p:sp>
      <p:sp>
        <p:nvSpPr>
          <p:cNvPr id="10243" name="Rectangle 10"/>
          <p:cNvSpPr>
            <a:spLocks noChangeArrowheads="1"/>
          </p:cNvSpPr>
          <p:nvPr/>
        </p:nvSpPr>
        <p:spPr bwMode="auto">
          <a:xfrm>
            <a:off x="1357290" y="0"/>
            <a:ext cx="7786710" cy="914400"/>
          </a:xfrm>
          <a:prstGeom prst="rect">
            <a:avLst/>
          </a:prstGeom>
          <a:solidFill>
            <a:srgbClr val="003366"/>
          </a:solidFill>
          <a:ln w="9525">
            <a:noFill/>
            <a:miter lim="800000"/>
            <a:headEnd/>
            <a:tailEnd/>
          </a:ln>
        </p:spPr>
        <p:txBody>
          <a:bodyPr anchor="ctr"/>
          <a:lstStyle/>
          <a:p>
            <a:pPr algn="ctr" eaLnBrk="1" hangingPunct="1"/>
            <a:r>
              <a:rPr lang="en-US" sz="3200" dirty="0">
                <a:solidFill>
                  <a:schemeClr val="bg1"/>
                </a:solidFill>
              </a:rPr>
              <a:t>Liberia’s </a:t>
            </a:r>
            <a:r>
              <a:rPr lang="en-US" sz="3200" dirty="0" smtClean="0">
                <a:solidFill>
                  <a:schemeClr val="bg1"/>
                </a:solidFill>
              </a:rPr>
              <a:t>Free </a:t>
            </a:r>
            <a:r>
              <a:rPr lang="en-US" sz="3200" dirty="0">
                <a:solidFill>
                  <a:schemeClr val="bg1"/>
                </a:solidFill>
              </a:rPr>
              <a:t>Health Care Policy</a:t>
            </a:r>
            <a:endParaRPr lang="en-GB" sz="2800" dirty="0">
              <a:solidFill>
                <a:schemeClr val="bg1"/>
              </a:solidFill>
            </a:endParaRPr>
          </a:p>
        </p:txBody>
      </p:sp>
      <p:pic>
        <p:nvPicPr>
          <p:cNvPr id="8" name="SmartArt Placeholder 6"/>
          <p:cNvPicPr>
            <a:picLocks noGrp="1" noChangeAspect="1" noChangeArrowheads="1"/>
          </p:cNvPicPr>
          <p:nvPr>
            <p:ph sz="half" idx="2"/>
          </p:nvPr>
        </p:nvPicPr>
        <p:blipFill>
          <a:blip r:embed="rId3"/>
          <a:srcRect/>
          <a:stretch>
            <a:fillRect/>
          </a:stretch>
        </p:blipFill>
        <p:spPr>
          <a:xfrm>
            <a:off x="4286248" y="1143000"/>
            <a:ext cx="4643440" cy="4953000"/>
          </a:xfrm>
          <a:noFill/>
        </p:spPr>
      </p:pic>
      <p:sp>
        <p:nvSpPr>
          <p:cNvPr id="5" name="Slide Number Placeholder 4"/>
          <p:cNvSpPr>
            <a:spLocks noGrp="1"/>
          </p:cNvSpPr>
          <p:nvPr>
            <p:ph type="sldNum" sz="quarter" idx="12"/>
          </p:nvPr>
        </p:nvSpPr>
        <p:spPr/>
        <p:txBody>
          <a:bodyPr/>
          <a:lstStyle/>
          <a:p>
            <a:pPr>
              <a:defRPr/>
            </a:pPr>
            <a:fld id="{526277FB-6BDA-467D-8A6C-C408565F4633}" type="slidenum">
              <a:rPr lang="en-US" smtClean="0"/>
              <a:pPr>
                <a:defRPr/>
              </a:pPr>
              <a:t>4</a:t>
            </a:fld>
            <a:endParaRPr lang="en-US"/>
          </a:p>
        </p:txBody>
      </p:sp>
      <p:pic>
        <p:nvPicPr>
          <p:cNvPr id="6" name="Picture 5"/>
          <p:cNvPicPr>
            <a:picLocks noChangeAspect="1" noChangeArrowheads="1"/>
          </p:cNvPicPr>
          <p:nvPr/>
        </p:nvPicPr>
        <p:blipFill>
          <a:blip r:embed="rId4"/>
          <a:srcRect/>
          <a:stretch>
            <a:fillRect/>
          </a:stretch>
        </p:blipFill>
        <p:spPr bwMode="auto">
          <a:xfrm>
            <a:off x="0" y="0"/>
            <a:ext cx="1219200" cy="914400"/>
          </a:xfrm>
          <a:prstGeom prst="rect">
            <a:avLst/>
          </a:prstGeom>
          <a:noFill/>
          <a:ln w="9525">
            <a:noFill/>
            <a:miter lim="800000"/>
            <a:headEnd/>
            <a:tailEnd/>
          </a:ln>
        </p:spPr>
      </p:pic>
      <p:pic>
        <p:nvPicPr>
          <p:cNvPr id="7" name="Picture 8"/>
          <p:cNvPicPr>
            <a:picLocks noChangeAspect="1" noChangeArrowheads="1"/>
          </p:cNvPicPr>
          <p:nvPr/>
        </p:nvPicPr>
        <p:blipFill>
          <a:blip r:embed="rId5">
            <a:clrChange>
              <a:clrFrom>
                <a:srgbClr val="C0FFC0"/>
              </a:clrFrom>
              <a:clrTo>
                <a:srgbClr val="C0FFC0">
                  <a:alpha val="0"/>
                </a:srgbClr>
              </a:clrTo>
            </a:clrChange>
          </a:blip>
          <a:srcRect/>
          <a:stretch>
            <a:fillRect/>
          </a:stretch>
        </p:blipFill>
        <p:spPr bwMode="auto">
          <a:xfrm>
            <a:off x="8358214" y="142852"/>
            <a:ext cx="785786" cy="64294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1071538" y="0"/>
            <a:ext cx="8072462" cy="1143000"/>
          </a:xfrm>
          <a:solidFill>
            <a:srgbClr val="002060"/>
          </a:solidFill>
        </p:spPr>
        <p:txBody>
          <a:bodyPr/>
          <a:lstStyle/>
          <a:p>
            <a:r>
              <a:rPr lang="en-US" sz="3800" dirty="0" smtClean="0">
                <a:solidFill>
                  <a:schemeClr val="bg1"/>
                </a:solidFill>
              </a:rPr>
              <a:t>No User fee Policy Mandate</a:t>
            </a:r>
          </a:p>
        </p:txBody>
      </p:sp>
      <p:sp>
        <p:nvSpPr>
          <p:cNvPr id="3" name="Content Placeholder 2"/>
          <p:cNvSpPr>
            <a:spLocks noGrp="1"/>
          </p:cNvSpPr>
          <p:nvPr>
            <p:ph sz="quarter" idx="1"/>
          </p:nvPr>
        </p:nvSpPr>
        <p:spPr>
          <a:xfrm>
            <a:off x="457200" y="1428736"/>
            <a:ext cx="5614998" cy="5045089"/>
          </a:xfrm>
        </p:spPr>
        <p:txBody>
          <a:bodyPr>
            <a:normAutofit fontScale="70000" lnSpcReduction="20000"/>
          </a:bodyPr>
          <a:lstStyle/>
          <a:p>
            <a:pPr marL="274320" indent="-274320" algn="ctr" fontAlgn="auto">
              <a:spcAft>
                <a:spcPts val="0"/>
              </a:spcAft>
              <a:buFont typeface="Wingdings"/>
              <a:buNone/>
              <a:defRPr/>
            </a:pPr>
            <a:r>
              <a:rPr lang="en-US" i="1" dirty="0" smtClean="0"/>
              <a:t>“In light of crushing levels of poverty, the ministry has decided to suspend user fees at the primary health care level”</a:t>
            </a:r>
          </a:p>
          <a:p>
            <a:pPr marL="274320" indent="-274320" algn="ctr" fontAlgn="auto">
              <a:spcAft>
                <a:spcPts val="0"/>
              </a:spcAft>
              <a:buFont typeface="Wingdings"/>
              <a:buNone/>
              <a:defRPr/>
            </a:pPr>
            <a:endParaRPr lang="en-US" i="1" dirty="0" smtClean="0"/>
          </a:p>
          <a:p>
            <a:pPr marL="274320" indent="-274320" algn="ctr" fontAlgn="auto">
              <a:spcAft>
                <a:spcPts val="0"/>
              </a:spcAft>
              <a:buFont typeface="Wingdings"/>
              <a:buNone/>
              <a:defRPr/>
            </a:pPr>
            <a:r>
              <a:rPr lang="en-US" i="1" dirty="0" smtClean="0"/>
              <a:t>“Suspension will remain in place until the socio-economic situation improves and financial management systems perform</a:t>
            </a:r>
            <a:r>
              <a:rPr lang="en-US" dirty="0" smtClean="0"/>
              <a:t>”</a:t>
            </a:r>
          </a:p>
          <a:p>
            <a:pPr marL="274320" indent="-274320" algn="r" fontAlgn="auto">
              <a:spcAft>
                <a:spcPts val="0"/>
              </a:spcAft>
              <a:buFont typeface="Wingdings"/>
              <a:buNone/>
              <a:defRPr/>
            </a:pPr>
            <a:r>
              <a:rPr lang="en-US" dirty="0" smtClean="0"/>
              <a:t>National Health Policy (P. 14)</a:t>
            </a:r>
          </a:p>
          <a:p>
            <a:pPr marL="274320" indent="-274320" fontAlgn="auto">
              <a:spcAft>
                <a:spcPts val="0"/>
              </a:spcAft>
              <a:buFont typeface="Wingdings"/>
              <a:buNone/>
              <a:defRPr/>
            </a:pPr>
            <a:endParaRPr lang="en-US" i="1" dirty="0" smtClean="0"/>
          </a:p>
          <a:p>
            <a:pPr marL="274320" indent="-274320" fontAlgn="auto">
              <a:spcAft>
                <a:spcPts val="0"/>
              </a:spcAft>
              <a:buFont typeface="Wingdings"/>
              <a:buNone/>
              <a:defRPr/>
            </a:pPr>
            <a:r>
              <a:rPr lang="en-US" i="1" dirty="0" smtClean="0"/>
              <a:t>“In accordance with MOHSW policy, user fees for services included in the Basic Package will be suspended at all public facilities” </a:t>
            </a:r>
          </a:p>
          <a:p>
            <a:pPr marL="274320" indent="-274320" algn="r" fontAlgn="auto">
              <a:spcAft>
                <a:spcPts val="0"/>
              </a:spcAft>
              <a:buFont typeface="Wingdings"/>
              <a:buNone/>
              <a:defRPr/>
            </a:pPr>
            <a:r>
              <a:rPr lang="en-US" i="1" dirty="0" smtClean="0"/>
              <a:t>  </a:t>
            </a:r>
            <a:r>
              <a:rPr lang="en-US" dirty="0" smtClean="0"/>
              <a:t>National Health Plan (P. 6)</a:t>
            </a:r>
          </a:p>
          <a:p>
            <a:pPr marL="274320" indent="-274320" fontAlgn="auto">
              <a:spcAft>
                <a:spcPts val="0"/>
              </a:spcAft>
              <a:buFont typeface="Wingdings"/>
              <a:buNone/>
              <a:defRPr/>
            </a:pPr>
            <a:endParaRPr lang="en-US" dirty="0" smtClean="0"/>
          </a:p>
          <a:p>
            <a:pPr marL="274320" indent="-274320" fontAlgn="auto">
              <a:spcAft>
                <a:spcPts val="0"/>
              </a:spcAft>
              <a:buFont typeface="Wingdings"/>
              <a:buNone/>
              <a:defRPr/>
            </a:pPr>
            <a:r>
              <a:rPr lang="en-US" dirty="0" smtClean="0"/>
              <a:t> </a:t>
            </a:r>
          </a:p>
          <a:p>
            <a:pPr marL="274320" indent="-274320" fontAlgn="auto">
              <a:spcAft>
                <a:spcPts val="0"/>
              </a:spcAft>
              <a:buFont typeface="Wingdings"/>
              <a:buNone/>
              <a:defRPr/>
            </a:pPr>
            <a:endParaRPr lang="en-US" i="1" dirty="0" smtClean="0"/>
          </a:p>
        </p:txBody>
      </p:sp>
      <p:sp>
        <p:nvSpPr>
          <p:cNvPr id="11268" name="Slide Number Placeholder 3"/>
          <p:cNvSpPr>
            <a:spLocks noGrp="1"/>
          </p:cNvSpPr>
          <p:nvPr>
            <p:ph type="sldNum" sz="quarter" idx="11"/>
          </p:nvPr>
        </p:nvSpPr>
        <p:spPr>
          <a:noFill/>
        </p:spPr>
        <p:txBody>
          <a:bodyPr/>
          <a:lstStyle/>
          <a:p>
            <a:fld id="{5AB3B58A-4F3D-4126-A2C5-A61716C043FF}" type="slidenum">
              <a:rPr lang="en-US" smtClean="0"/>
              <a:pPr/>
              <a:t>5</a:t>
            </a:fld>
            <a:endParaRPr lang="en-US" smtClean="0"/>
          </a:p>
        </p:txBody>
      </p:sp>
      <p:pic>
        <p:nvPicPr>
          <p:cNvPr id="5" name="Picture 2"/>
          <p:cNvPicPr>
            <a:picLocks noChangeAspect="1" noChangeArrowheads="1"/>
          </p:cNvPicPr>
          <p:nvPr/>
        </p:nvPicPr>
        <p:blipFill>
          <a:blip r:embed="rId3" cstate="print"/>
          <a:srcRect/>
          <a:stretch>
            <a:fillRect/>
          </a:stretch>
        </p:blipFill>
        <p:spPr>
          <a:xfrm>
            <a:off x="6286512" y="1500174"/>
            <a:ext cx="2671754" cy="3857652"/>
          </a:xfrm>
          <a:prstGeom prst="rect">
            <a:avLst/>
          </a:prstGeom>
        </p:spPr>
      </p:pic>
      <p:pic>
        <p:nvPicPr>
          <p:cNvPr id="6" name="Picture 5"/>
          <p:cNvPicPr>
            <a:picLocks noChangeAspect="1" noChangeArrowheads="1"/>
          </p:cNvPicPr>
          <p:nvPr/>
        </p:nvPicPr>
        <p:blipFill>
          <a:blip r:embed="rId4"/>
          <a:srcRect/>
          <a:stretch>
            <a:fillRect/>
          </a:stretch>
        </p:blipFill>
        <p:spPr bwMode="auto">
          <a:xfrm>
            <a:off x="0" y="0"/>
            <a:ext cx="1071538" cy="1071546"/>
          </a:xfrm>
          <a:prstGeom prst="rect">
            <a:avLst/>
          </a:prstGeom>
          <a:noFill/>
          <a:ln w="9525">
            <a:noFill/>
            <a:miter lim="800000"/>
            <a:headEnd/>
            <a:tailEnd/>
          </a:ln>
        </p:spPr>
      </p:pic>
      <p:pic>
        <p:nvPicPr>
          <p:cNvPr id="7" name="Picture 8"/>
          <p:cNvPicPr>
            <a:picLocks noChangeAspect="1" noChangeArrowheads="1"/>
          </p:cNvPicPr>
          <p:nvPr/>
        </p:nvPicPr>
        <p:blipFill>
          <a:blip r:embed="rId5">
            <a:clrChange>
              <a:clrFrom>
                <a:srgbClr val="C0FFC0"/>
              </a:clrFrom>
              <a:clrTo>
                <a:srgbClr val="C0FFC0">
                  <a:alpha val="0"/>
                </a:srgbClr>
              </a:clrTo>
            </a:clrChange>
          </a:blip>
          <a:srcRect/>
          <a:stretch>
            <a:fillRect/>
          </a:stretch>
        </p:blipFill>
        <p:spPr bwMode="auto">
          <a:xfrm>
            <a:off x="8358214" y="142852"/>
            <a:ext cx="785786" cy="642942"/>
          </a:xfrm>
          <a:prstGeom prst="rect">
            <a:avLst/>
          </a:prstGeom>
          <a:noFill/>
          <a:ln w="9525">
            <a:noFill/>
            <a:miter lim="800000"/>
            <a:headEnd/>
            <a:tailEnd/>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500063" y="1214438"/>
            <a:ext cx="8229600" cy="1066800"/>
          </a:xfrm>
        </p:spPr>
        <p:txBody>
          <a:bodyPr>
            <a:normAutofit lnSpcReduction="10000"/>
          </a:bodyPr>
          <a:lstStyle/>
          <a:p>
            <a:pPr>
              <a:defRPr/>
            </a:pPr>
            <a:r>
              <a:rPr lang="en-US" sz="3400" dirty="0" smtClean="0"/>
              <a:t>Total Health Spending ~ $105 Million (~$29 per capita)</a:t>
            </a:r>
          </a:p>
          <a:p>
            <a:pPr>
              <a:buFontTx/>
              <a:buNone/>
              <a:defRPr/>
            </a:pPr>
            <a:endParaRPr lang="en-US" dirty="0" smtClean="0"/>
          </a:p>
          <a:p>
            <a:pPr>
              <a:buFontTx/>
              <a:buNone/>
              <a:defRPr/>
            </a:pPr>
            <a:endParaRPr lang="en-US" dirty="0" smtClean="0"/>
          </a:p>
        </p:txBody>
      </p:sp>
      <p:sp>
        <p:nvSpPr>
          <p:cNvPr id="12292" name="TextBox 4"/>
          <p:cNvSpPr txBox="1">
            <a:spLocks noChangeArrowheads="1"/>
          </p:cNvSpPr>
          <p:nvPr/>
        </p:nvSpPr>
        <p:spPr bwMode="auto">
          <a:xfrm>
            <a:off x="357158" y="6550025"/>
            <a:ext cx="7824788" cy="307975"/>
          </a:xfrm>
          <a:prstGeom prst="rect">
            <a:avLst/>
          </a:prstGeom>
          <a:noFill/>
          <a:ln w="9525">
            <a:noFill/>
            <a:miter lim="800000"/>
            <a:headEnd/>
            <a:tailEnd/>
          </a:ln>
        </p:spPr>
        <p:txBody>
          <a:bodyPr>
            <a:spAutoFit/>
          </a:bodyPr>
          <a:lstStyle/>
          <a:p>
            <a:r>
              <a:rPr lang="en-US" sz="1400" dirty="0"/>
              <a:t>Source: MOHSW, National Health Account 2007/08</a:t>
            </a:r>
          </a:p>
        </p:txBody>
      </p:sp>
      <p:sp>
        <p:nvSpPr>
          <p:cNvPr id="12293" name="Slide Number Placeholder 5"/>
          <p:cNvSpPr>
            <a:spLocks noGrp="1"/>
          </p:cNvSpPr>
          <p:nvPr>
            <p:ph type="sldNum" sz="quarter" idx="12"/>
          </p:nvPr>
        </p:nvSpPr>
        <p:spPr>
          <a:xfrm>
            <a:off x="8358214" y="6215082"/>
            <a:ext cx="609600" cy="520700"/>
          </a:xfrm>
          <a:noFill/>
        </p:spPr>
        <p:txBody>
          <a:bodyPr/>
          <a:lstStyle/>
          <a:p>
            <a:fld id="{E9EEDE50-446A-4A78-B596-9B063540F310}" type="slidenum">
              <a:rPr lang="en-US"/>
              <a:pPr/>
              <a:t>6</a:t>
            </a:fld>
            <a:endParaRPr lang="en-US" dirty="0"/>
          </a:p>
        </p:txBody>
      </p:sp>
      <p:sp>
        <p:nvSpPr>
          <p:cNvPr id="7" name="Title 1"/>
          <p:cNvSpPr>
            <a:spLocks noGrp="1"/>
          </p:cNvSpPr>
          <p:nvPr>
            <p:ph type="title"/>
          </p:nvPr>
        </p:nvSpPr>
        <p:spPr>
          <a:xfrm>
            <a:off x="1357313" y="152400"/>
            <a:ext cx="7329487" cy="704850"/>
          </a:xfrm>
        </p:spPr>
        <p:txBody>
          <a:bodyPr>
            <a:normAutofit fontScale="90000"/>
          </a:bodyPr>
          <a:lstStyle/>
          <a:p>
            <a:pPr>
              <a:defRPr/>
            </a:pPr>
            <a:r>
              <a:rPr lang="en-US" dirty="0" smtClean="0"/>
              <a:t>Health Financing Landscape</a:t>
            </a:r>
            <a:endParaRPr lang="en-US" dirty="0"/>
          </a:p>
        </p:txBody>
      </p:sp>
      <p:grpSp>
        <p:nvGrpSpPr>
          <p:cNvPr id="49" name="Group 48"/>
          <p:cNvGrpSpPr/>
          <p:nvPr/>
        </p:nvGrpSpPr>
        <p:grpSpPr>
          <a:xfrm>
            <a:off x="785786" y="1928802"/>
            <a:ext cx="6215106" cy="4286280"/>
            <a:chOff x="785786" y="1928802"/>
            <a:chExt cx="6215106" cy="4286280"/>
          </a:xfrm>
        </p:grpSpPr>
        <p:pic>
          <p:nvPicPr>
            <p:cNvPr id="36" name="Picture 35"/>
            <p:cNvPicPr/>
            <p:nvPr/>
          </p:nvPicPr>
          <p:blipFill>
            <a:blip r:embed="rId3"/>
            <a:srcRect/>
            <a:stretch>
              <a:fillRect/>
            </a:stretch>
          </p:blipFill>
          <p:spPr bwMode="auto">
            <a:xfrm>
              <a:off x="785786" y="2214554"/>
              <a:ext cx="3632200" cy="3594100"/>
            </a:xfrm>
            <a:prstGeom prst="rect">
              <a:avLst/>
            </a:prstGeom>
            <a:noFill/>
            <a:ln w="9525">
              <a:noFill/>
              <a:miter lim="800000"/>
              <a:headEnd/>
              <a:tailEnd/>
            </a:ln>
          </p:spPr>
        </p:pic>
        <p:grpSp>
          <p:nvGrpSpPr>
            <p:cNvPr id="30" name="Group 29"/>
            <p:cNvGrpSpPr/>
            <p:nvPr/>
          </p:nvGrpSpPr>
          <p:grpSpPr>
            <a:xfrm>
              <a:off x="1166786" y="3219442"/>
              <a:ext cx="3333766" cy="2971824"/>
              <a:chOff x="381000" y="933450"/>
              <a:chExt cx="3333766" cy="2971824"/>
            </a:xfrm>
          </p:grpSpPr>
          <p:sp>
            <p:nvSpPr>
              <p:cNvPr id="32" name="TextBox 1"/>
              <p:cNvSpPr txBox="1"/>
              <p:nvPr/>
            </p:nvSpPr>
            <p:spPr>
              <a:xfrm>
                <a:off x="2095500" y="1219200"/>
                <a:ext cx="1390650" cy="428625"/>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600"/>
                  <a:t>Households</a:t>
                </a:r>
              </a:p>
              <a:p>
                <a:pPr algn="ctr"/>
                <a:r>
                  <a:rPr lang="en-US" sz="1600"/>
                  <a:t>35%</a:t>
                </a:r>
              </a:p>
            </p:txBody>
          </p:sp>
          <p:sp>
            <p:nvSpPr>
              <p:cNvPr id="33" name="TextBox 1"/>
              <p:cNvSpPr txBox="1"/>
              <p:nvPr/>
            </p:nvSpPr>
            <p:spPr>
              <a:xfrm>
                <a:off x="857256" y="2647950"/>
                <a:ext cx="1419219" cy="476250"/>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600" dirty="0"/>
                  <a:t>Government</a:t>
                </a:r>
              </a:p>
              <a:p>
                <a:pPr algn="ctr"/>
                <a:r>
                  <a:rPr lang="en-US" sz="1600" dirty="0"/>
                  <a:t>15%</a:t>
                </a:r>
              </a:p>
            </p:txBody>
          </p:sp>
          <p:sp>
            <p:nvSpPr>
              <p:cNvPr id="34" name="TextBox 1"/>
              <p:cNvSpPr txBox="1"/>
              <p:nvPr/>
            </p:nvSpPr>
            <p:spPr>
              <a:xfrm>
                <a:off x="381000" y="933450"/>
                <a:ext cx="1266825" cy="476250"/>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600" dirty="0"/>
                  <a:t>Donors</a:t>
                </a:r>
              </a:p>
              <a:p>
                <a:pPr algn="ctr"/>
                <a:r>
                  <a:rPr lang="en-US" sz="1600" dirty="0"/>
                  <a:t>47%</a:t>
                </a:r>
              </a:p>
            </p:txBody>
          </p:sp>
          <p:sp>
            <p:nvSpPr>
              <p:cNvPr id="35" name="TextBox 1"/>
              <p:cNvSpPr txBox="1"/>
              <p:nvPr/>
            </p:nvSpPr>
            <p:spPr>
              <a:xfrm>
                <a:off x="2286016" y="3429024"/>
                <a:ext cx="1428750" cy="476250"/>
              </a:xfrm>
              <a:prstGeom prst="rect">
                <a:avLst/>
              </a:prstGeom>
            </p:spPr>
            <p:txBody>
              <a:bodyPr wrap="square" rtlCol="0" anchor="ctr"/>
              <a:lstStyle>
                <a:lvl1pPr marL="0" indent="0">
                  <a:defRPr sz="1100">
                    <a:latin typeface="+mn-lt"/>
                    <a:ea typeface="+mn-ea"/>
                    <a:cs typeface="+mn-cs"/>
                  </a:defRPr>
                </a:lvl1pPr>
                <a:lvl2pPr marL="457200" indent="0">
                  <a:defRPr sz="1100">
                    <a:latin typeface="+mn-lt"/>
                    <a:ea typeface="+mn-ea"/>
                    <a:cs typeface="+mn-cs"/>
                  </a:defRPr>
                </a:lvl2pPr>
                <a:lvl3pPr marL="914400" indent="0">
                  <a:defRPr sz="1100">
                    <a:latin typeface="+mn-lt"/>
                    <a:ea typeface="+mn-ea"/>
                    <a:cs typeface="+mn-cs"/>
                  </a:defRPr>
                </a:lvl3pPr>
                <a:lvl4pPr marL="1371600" indent="0">
                  <a:defRPr sz="1100">
                    <a:latin typeface="+mn-lt"/>
                    <a:ea typeface="+mn-ea"/>
                    <a:cs typeface="+mn-cs"/>
                  </a:defRPr>
                </a:lvl4pPr>
                <a:lvl5pPr marL="1828800" indent="0">
                  <a:defRPr sz="1100">
                    <a:latin typeface="+mn-lt"/>
                    <a:ea typeface="+mn-ea"/>
                    <a:cs typeface="+mn-cs"/>
                  </a:defRPr>
                </a:lvl5pPr>
                <a:lvl6pPr marL="2286000" indent="0">
                  <a:defRPr sz="1100">
                    <a:latin typeface="+mn-lt"/>
                    <a:ea typeface="+mn-ea"/>
                    <a:cs typeface="+mn-cs"/>
                  </a:defRPr>
                </a:lvl6pPr>
                <a:lvl7pPr marL="2743200" indent="0">
                  <a:defRPr sz="1100">
                    <a:latin typeface="+mn-lt"/>
                    <a:ea typeface="+mn-ea"/>
                    <a:cs typeface="+mn-cs"/>
                  </a:defRPr>
                </a:lvl7pPr>
                <a:lvl8pPr marL="3200400" indent="0">
                  <a:defRPr sz="1100">
                    <a:latin typeface="+mn-lt"/>
                    <a:ea typeface="+mn-ea"/>
                    <a:cs typeface="+mn-cs"/>
                  </a:defRPr>
                </a:lvl8pPr>
                <a:lvl9pPr marL="3657600" indent="0">
                  <a:defRPr sz="1100">
                    <a:latin typeface="+mn-lt"/>
                    <a:ea typeface="+mn-ea"/>
                    <a:cs typeface="+mn-cs"/>
                  </a:defRPr>
                </a:lvl9pPr>
              </a:lstStyle>
              <a:p>
                <a:pPr algn="ctr"/>
                <a:r>
                  <a:rPr lang="en-US" sz="1600" dirty="0"/>
                  <a:t>Other Private</a:t>
                </a:r>
              </a:p>
              <a:p>
                <a:pPr algn="ctr"/>
                <a:r>
                  <a:rPr lang="en-US" sz="1600" dirty="0"/>
                  <a:t>3%</a:t>
                </a:r>
              </a:p>
            </p:txBody>
          </p:sp>
        </p:grpSp>
        <p:grpSp>
          <p:nvGrpSpPr>
            <p:cNvPr id="44" name="Group 43"/>
            <p:cNvGrpSpPr/>
            <p:nvPr/>
          </p:nvGrpSpPr>
          <p:grpSpPr>
            <a:xfrm>
              <a:off x="5643570" y="1928802"/>
              <a:ext cx="1357322" cy="4286280"/>
              <a:chOff x="7572396" y="2000240"/>
              <a:chExt cx="1357322" cy="4286280"/>
            </a:xfrm>
            <a:solidFill>
              <a:srgbClr val="A568D2"/>
            </a:solidFill>
          </p:grpSpPr>
          <p:sp>
            <p:nvSpPr>
              <p:cNvPr id="38" name="Rounded Rectangle 37"/>
              <p:cNvSpPr/>
              <p:nvPr/>
            </p:nvSpPr>
            <p:spPr bwMode="auto">
              <a:xfrm>
                <a:off x="7572396" y="2000240"/>
                <a:ext cx="1357322" cy="857256"/>
              </a:xfrm>
              <a:prstGeom prst="roundRec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en-US" sz="1400" dirty="0" smtClean="0">
                    <a:solidFill>
                      <a:schemeClr val="tx1"/>
                    </a:solidFill>
                    <a:latin typeface="Times New Roman" pitchFamily="18" charset="0"/>
                    <a:cs typeface="Times New Roman" pitchFamily="18" charset="0"/>
                  </a:rPr>
                  <a:t>Private Providers</a:t>
                </a:r>
              </a:p>
              <a:p>
                <a:pPr lvl="0" algn="ctr"/>
                <a:r>
                  <a:rPr lang="en-US" sz="1400" dirty="0" smtClean="0">
                    <a:solidFill>
                      <a:schemeClr val="tx1"/>
                    </a:solidFill>
                    <a:latin typeface="Times New Roman" pitchFamily="18" charset="0"/>
                    <a:cs typeface="Times New Roman" pitchFamily="18" charset="0"/>
                  </a:rPr>
                  <a:t>53%</a:t>
                </a:r>
                <a:endParaRPr lang="en-US" sz="1400" dirty="0">
                  <a:solidFill>
                    <a:schemeClr val="tx1"/>
                  </a:solidFill>
                  <a:latin typeface="Times New Roman" pitchFamily="18" charset="0"/>
                  <a:cs typeface="Times New Roman" pitchFamily="18" charset="0"/>
                </a:endParaRPr>
              </a:p>
            </p:txBody>
          </p:sp>
          <p:sp>
            <p:nvSpPr>
              <p:cNvPr id="39" name="Rounded Rectangle 38"/>
              <p:cNvSpPr/>
              <p:nvPr/>
            </p:nvSpPr>
            <p:spPr bwMode="auto">
              <a:xfrm>
                <a:off x="7572396" y="2857496"/>
                <a:ext cx="1357322" cy="857256"/>
              </a:xfrm>
              <a:prstGeom prst="roundRec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en-US" sz="1400" dirty="0" smtClean="0">
                    <a:solidFill>
                      <a:schemeClr val="tx1"/>
                    </a:solidFill>
                    <a:latin typeface="Times New Roman" pitchFamily="18" charset="0"/>
                    <a:cs typeface="Times New Roman" pitchFamily="18" charset="0"/>
                  </a:rPr>
                  <a:t>Black Baggers/ shops</a:t>
                </a:r>
              </a:p>
              <a:p>
                <a:pPr lvl="0" algn="ctr"/>
                <a:r>
                  <a:rPr lang="en-US" sz="1400" dirty="0" smtClean="0">
                    <a:solidFill>
                      <a:schemeClr val="tx1"/>
                    </a:solidFill>
                    <a:latin typeface="Times New Roman" pitchFamily="18" charset="0"/>
                    <a:cs typeface="Times New Roman" pitchFamily="18" charset="0"/>
                  </a:rPr>
                  <a:t>19%</a:t>
                </a:r>
                <a:endParaRPr lang="en-US" sz="1400" dirty="0">
                  <a:latin typeface="Times New Roman" pitchFamily="18" charset="0"/>
                  <a:cs typeface="Times New Roman" pitchFamily="18" charset="0"/>
                </a:endParaRPr>
              </a:p>
            </p:txBody>
          </p:sp>
          <p:sp>
            <p:nvSpPr>
              <p:cNvPr id="40" name="Rounded Rectangle 39"/>
              <p:cNvSpPr/>
              <p:nvPr/>
            </p:nvSpPr>
            <p:spPr bwMode="auto">
              <a:xfrm>
                <a:off x="7572396" y="3714752"/>
                <a:ext cx="1357322" cy="857256"/>
              </a:xfrm>
              <a:prstGeom prst="roundRec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en-US" sz="1400" dirty="0" smtClean="0">
                    <a:solidFill>
                      <a:schemeClr val="tx1"/>
                    </a:solidFill>
                    <a:latin typeface="Times New Roman" pitchFamily="18" charset="0"/>
                    <a:cs typeface="Times New Roman" pitchFamily="18" charset="0"/>
                  </a:rPr>
                  <a:t>Government Facilities</a:t>
                </a:r>
              </a:p>
              <a:p>
                <a:pPr lvl="0" algn="ctr"/>
                <a:r>
                  <a:rPr lang="en-US" sz="1400" dirty="0" smtClean="0">
                    <a:solidFill>
                      <a:schemeClr val="tx1"/>
                    </a:solidFill>
                    <a:latin typeface="Times New Roman" pitchFamily="18" charset="0"/>
                    <a:cs typeface="Times New Roman" pitchFamily="18" charset="0"/>
                  </a:rPr>
                  <a:t>15%</a:t>
                </a:r>
                <a:endParaRPr lang="en-US" sz="1400" dirty="0">
                  <a:latin typeface="Times New Roman" pitchFamily="18" charset="0"/>
                  <a:cs typeface="Times New Roman" pitchFamily="18" charset="0"/>
                </a:endParaRPr>
              </a:p>
            </p:txBody>
          </p:sp>
          <p:sp>
            <p:nvSpPr>
              <p:cNvPr id="41" name="Rounded Rectangle 40"/>
              <p:cNvSpPr/>
              <p:nvPr/>
            </p:nvSpPr>
            <p:spPr bwMode="auto">
              <a:xfrm>
                <a:off x="7572396" y="4572008"/>
                <a:ext cx="1357322" cy="857256"/>
              </a:xfrm>
              <a:prstGeom prst="roundRec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endParaRPr lang="en-US" sz="1400" dirty="0" smtClean="0">
                  <a:solidFill>
                    <a:schemeClr val="tx1"/>
                  </a:solidFill>
                  <a:latin typeface="Times New Roman" pitchFamily="18" charset="0"/>
                  <a:cs typeface="Times New Roman" pitchFamily="18" charset="0"/>
                </a:endParaRPr>
              </a:p>
              <a:p>
                <a:pPr lvl="0" algn="ctr"/>
                <a:r>
                  <a:rPr lang="en-US" sz="1400" dirty="0" smtClean="0">
                    <a:solidFill>
                      <a:schemeClr val="tx1"/>
                    </a:solidFill>
                    <a:latin typeface="Times New Roman" pitchFamily="18" charset="0"/>
                    <a:cs typeface="Times New Roman" pitchFamily="18" charset="0"/>
                  </a:rPr>
                  <a:t>Pharmacies</a:t>
                </a:r>
              </a:p>
              <a:p>
                <a:pPr lvl="0" algn="ctr"/>
                <a:r>
                  <a:rPr lang="en-US" sz="1400" dirty="0" smtClean="0">
                    <a:latin typeface="Times New Roman" pitchFamily="18" charset="0"/>
                    <a:cs typeface="Times New Roman" pitchFamily="18" charset="0"/>
                  </a:rPr>
                  <a:t>9%</a:t>
                </a:r>
                <a:endParaRPr lang="en-US" sz="1400" dirty="0">
                  <a:latin typeface="Times New Roman" pitchFamily="18" charset="0"/>
                  <a:cs typeface="Times New Roman" pitchFamily="18" charset="0"/>
                </a:endParaRPr>
              </a:p>
            </p:txBody>
          </p:sp>
          <p:sp>
            <p:nvSpPr>
              <p:cNvPr id="42" name="Rounded Rectangle 41"/>
              <p:cNvSpPr/>
              <p:nvPr/>
            </p:nvSpPr>
            <p:spPr bwMode="auto">
              <a:xfrm>
                <a:off x="7572396" y="5429264"/>
                <a:ext cx="1357322" cy="857256"/>
              </a:xfrm>
              <a:prstGeom prst="roundRect">
                <a:avLst/>
              </a:prstGeom>
              <a:grp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en-US" sz="1400" dirty="0" smtClean="0">
                    <a:solidFill>
                      <a:schemeClr val="tx1"/>
                    </a:solidFill>
                    <a:latin typeface="Times New Roman" pitchFamily="18" charset="0"/>
                    <a:cs typeface="Times New Roman" pitchFamily="18" charset="0"/>
                  </a:rPr>
                  <a:t>Traditional Healers</a:t>
                </a:r>
              </a:p>
              <a:p>
                <a:pPr lvl="0" algn="ctr"/>
                <a:r>
                  <a:rPr lang="en-US" sz="1400" dirty="0" smtClean="0">
                    <a:latin typeface="Times New Roman" pitchFamily="18" charset="0"/>
                    <a:cs typeface="Times New Roman" pitchFamily="18" charset="0"/>
                  </a:rPr>
                  <a:t>4%</a:t>
                </a:r>
                <a:endParaRPr lang="en-US" sz="1400" dirty="0">
                  <a:latin typeface="Times New Roman" pitchFamily="18" charset="0"/>
                  <a:cs typeface="Times New Roman" pitchFamily="18" charset="0"/>
                </a:endParaRPr>
              </a:p>
            </p:txBody>
          </p:sp>
        </p:grpSp>
        <p:cxnSp>
          <p:nvCxnSpPr>
            <p:cNvPr id="46" name="Straight Connector 45"/>
            <p:cNvCxnSpPr/>
            <p:nvPr/>
          </p:nvCxnSpPr>
          <p:spPr bwMode="auto">
            <a:xfrm flipV="1">
              <a:off x="3286116" y="1928802"/>
              <a:ext cx="2428892" cy="428628"/>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48" name="Straight Connector 47"/>
            <p:cNvCxnSpPr/>
            <p:nvPr/>
          </p:nvCxnSpPr>
          <p:spPr bwMode="auto">
            <a:xfrm>
              <a:off x="3571868" y="5500702"/>
              <a:ext cx="2214578" cy="714380"/>
            </a:xfrm>
            <a:prstGeom prst="line">
              <a:avLst/>
            </a:prstGeom>
            <a:solidFill>
              <a:schemeClr val="accent1"/>
            </a:solidFill>
            <a:ln w="9525" cap="flat" cmpd="sng" algn="ctr">
              <a:solidFill>
                <a:schemeClr val="tx1"/>
              </a:solidFill>
              <a:prstDash val="solid"/>
              <a:round/>
              <a:headEnd type="none" w="med" len="med"/>
              <a:tailEnd type="none" w="med" len="med"/>
            </a:ln>
            <a:effectLst/>
          </p:spPr>
        </p:cxnSp>
      </p:grpSp>
      <p:pic>
        <p:nvPicPr>
          <p:cNvPr id="21" name="Picture 8"/>
          <p:cNvPicPr>
            <a:picLocks noChangeAspect="1" noChangeArrowheads="1"/>
          </p:cNvPicPr>
          <p:nvPr/>
        </p:nvPicPr>
        <p:blipFill>
          <a:blip r:embed="rId4">
            <a:clrChange>
              <a:clrFrom>
                <a:srgbClr val="C0FFC0"/>
              </a:clrFrom>
              <a:clrTo>
                <a:srgbClr val="C0FFC0">
                  <a:alpha val="0"/>
                </a:srgbClr>
              </a:clrTo>
            </a:clrChange>
          </a:blip>
          <a:srcRect/>
          <a:stretch>
            <a:fillRect/>
          </a:stretch>
        </p:blipFill>
        <p:spPr bwMode="auto">
          <a:xfrm>
            <a:off x="8358214" y="142852"/>
            <a:ext cx="785786" cy="64294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57313" y="152400"/>
            <a:ext cx="7329487" cy="704850"/>
          </a:xfrm>
        </p:spPr>
        <p:txBody>
          <a:bodyPr>
            <a:normAutofit/>
          </a:bodyPr>
          <a:lstStyle/>
          <a:p>
            <a:pPr>
              <a:defRPr/>
            </a:pPr>
            <a:r>
              <a:rPr lang="en-US" sz="3800" dirty="0" smtClean="0"/>
              <a:t>Burden of HH Health Spending</a:t>
            </a:r>
            <a:endParaRPr lang="en-US" sz="3800" dirty="0"/>
          </a:p>
        </p:txBody>
      </p:sp>
      <p:sp>
        <p:nvSpPr>
          <p:cNvPr id="3" name="Content Placeholder 2"/>
          <p:cNvSpPr>
            <a:spLocks noGrp="1"/>
          </p:cNvSpPr>
          <p:nvPr>
            <p:ph sz="quarter" idx="1"/>
          </p:nvPr>
        </p:nvSpPr>
        <p:spPr>
          <a:xfrm>
            <a:off x="6248400" y="2209800"/>
            <a:ext cx="2667000" cy="3862406"/>
          </a:xfrm>
        </p:spPr>
        <p:txBody>
          <a:bodyPr>
            <a:normAutofit fontScale="85000" lnSpcReduction="20000"/>
          </a:bodyPr>
          <a:lstStyle/>
          <a:p>
            <a:pPr marL="225425" indent="-225425">
              <a:lnSpc>
                <a:spcPct val="150000"/>
              </a:lnSpc>
              <a:defRPr/>
            </a:pPr>
            <a:r>
              <a:rPr lang="en-US" sz="1800" dirty="0" smtClean="0"/>
              <a:t>Share of Health Spending out of total Household Spending</a:t>
            </a:r>
          </a:p>
          <a:p>
            <a:pPr marL="519113" lvl="1" indent="-293688">
              <a:lnSpc>
                <a:spcPct val="150000"/>
              </a:lnSpc>
              <a:defRPr/>
            </a:pPr>
            <a:r>
              <a:rPr lang="en-US" sz="1800" dirty="0" smtClean="0"/>
              <a:t>Overall: 3.3%</a:t>
            </a:r>
          </a:p>
          <a:p>
            <a:pPr marL="519113" lvl="1" indent="-293688">
              <a:lnSpc>
                <a:spcPct val="150000"/>
              </a:lnSpc>
              <a:defRPr/>
            </a:pPr>
            <a:r>
              <a:rPr lang="en-US" sz="1800" dirty="0" smtClean="0"/>
              <a:t>For Households that reported out of pocket spending: 9% (catastrophic by the 5% rule of thumb)</a:t>
            </a:r>
          </a:p>
          <a:p>
            <a:pPr marL="225425" indent="-225425">
              <a:lnSpc>
                <a:spcPct val="150000"/>
              </a:lnSpc>
              <a:defRPr/>
            </a:pPr>
            <a:r>
              <a:rPr lang="en-US" sz="1800" dirty="0" smtClean="0"/>
              <a:t>The burden worsens for the lower income households </a:t>
            </a:r>
            <a:endParaRPr lang="en-US" sz="1800" dirty="0"/>
          </a:p>
        </p:txBody>
      </p:sp>
      <p:graphicFrame>
        <p:nvGraphicFramePr>
          <p:cNvPr id="5" name="Chart 4"/>
          <p:cNvGraphicFramePr/>
          <p:nvPr/>
        </p:nvGraphicFramePr>
        <p:xfrm>
          <a:off x="0" y="1785926"/>
          <a:ext cx="6267450" cy="2252673"/>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6" name="Chart 5"/>
          <p:cNvGraphicFramePr/>
          <p:nvPr/>
        </p:nvGraphicFramePr>
        <p:xfrm>
          <a:off x="0" y="4214818"/>
          <a:ext cx="6324600" cy="2828924"/>
        </p:xfrm>
        <a:graphic>
          <a:graphicData uri="http://schemas.openxmlformats.org/drawingml/2006/chart">
            <c:chart xmlns:c="http://schemas.openxmlformats.org/drawingml/2006/chart" xmlns:r="http://schemas.openxmlformats.org/officeDocument/2006/relationships" r:id="rId4"/>
          </a:graphicData>
        </a:graphic>
      </p:graphicFrame>
      <p:sp>
        <p:nvSpPr>
          <p:cNvPr id="13318" name="TextBox 6"/>
          <p:cNvSpPr txBox="1">
            <a:spLocks noChangeArrowheads="1"/>
          </p:cNvSpPr>
          <p:nvPr/>
        </p:nvSpPr>
        <p:spPr bwMode="auto">
          <a:xfrm>
            <a:off x="685800" y="990600"/>
            <a:ext cx="5957888" cy="677863"/>
          </a:xfrm>
          <a:prstGeom prst="rect">
            <a:avLst/>
          </a:prstGeom>
          <a:noFill/>
          <a:ln w="9525">
            <a:noFill/>
            <a:miter lim="800000"/>
            <a:headEnd/>
            <a:tailEnd/>
          </a:ln>
        </p:spPr>
        <p:txBody>
          <a:bodyPr>
            <a:spAutoFit/>
          </a:bodyPr>
          <a:lstStyle/>
          <a:p>
            <a:pPr algn="ctr"/>
            <a:r>
              <a:rPr lang="en-US" dirty="0"/>
              <a:t>Share of Household Spending on Health </a:t>
            </a:r>
          </a:p>
          <a:p>
            <a:pPr algn="ctr"/>
            <a:r>
              <a:rPr lang="en-US" sz="1400" dirty="0"/>
              <a:t>(Among HHs that Reported OOP) </a:t>
            </a:r>
          </a:p>
        </p:txBody>
      </p:sp>
      <p:sp>
        <p:nvSpPr>
          <p:cNvPr id="13319" name="TextBox 7"/>
          <p:cNvSpPr txBox="1">
            <a:spLocks noChangeArrowheads="1"/>
          </p:cNvSpPr>
          <p:nvPr/>
        </p:nvSpPr>
        <p:spPr bwMode="auto">
          <a:xfrm>
            <a:off x="6786578" y="6396335"/>
            <a:ext cx="2357422" cy="461665"/>
          </a:xfrm>
          <a:prstGeom prst="rect">
            <a:avLst/>
          </a:prstGeom>
          <a:noFill/>
          <a:ln w="9525">
            <a:noFill/>
            <a:miter lim="800000"/>
            <a:headEnd/>
            <a:tailEnd/>
          </a:ln>
        </p:spPr>
        <p:txBody>
          <a:bodyPr wrap="square">
            <a:spAutoFit/>
          </a:bodyPr>
          <a:lstStyle/>
          <a:p>
            <a:r>
              <a:rPr lang="en-US" sz="1200" dirty="0"/>
              <a:t>Wang, 2009: Using 2008Community Survey data </a:t>
            </a:r>
          </a:p>
        </p:txBody>
      </p:sp>
      <p:sp>
        <p:nvSpPr>
          <p:cNvPr id="13320" name="Slide Number Placeholder 8"/>
          <p:cNvSpPr>
            <a:spLocks noGrp="1"/>
          </p:cNvSpPr>
          <p:nvPr>
            <p:ph type="sldNum" sz="quarter" idx="12"/>
          </p:nvPr>
        </p:nvSpPr>
        <p:spPr>
          <a:xfrm>
            <a:off x="8129588" y="5734050"/>
            <a:ext cx="609600" cy="520700"/>
          </a:xfrm>
          <a:noFill/>
        </p:spPr>
        <p:txBody>
          <a:bodyPr/>
          <a:lstStyle/>
          <a:p>
            <a:fld id="{6C5A7BAC-F3F9-4D76-84F8-C178BF717D9E}" type="slidenum">
              <a:rPr lang="en-US"/>
              <a:pPr/>
              <a:t>7</a:t>
            </a:fld>
            <a:endParaRPr lang="en-US"/>
          </a:p>
        </p:txBody>
      </p:sp>
      <p:sp>
        <p:nvSpPr>
          <p:cNvPr id="10" name="TextBox 9"/>
          <p:cNvSpPr txBox="1"/>
          <p:nvPr/>
        </p:nvSpPr>
        <p:spPr>
          <a:xfrm>
            <a:off x="2857488" y="1714489"/>
            <a:ext cx="1428760" cy="338554"/>
          </a:xfrm>
          <a:prstGeom prst="rect">
            <a:avLst/>
          </a:prstGeom>
          <a:noFill/>
        </p:spPr>
        <p:txBody>
          <a:bodyPr wrap="square" rtlCol="0">
            <a:spAutoFit/>
          </a:bodyPr>
          <a:lstStyle/>
          <a:p>
            <a:pPr algn="ctr"/>
            <a:r>
              <a:rPr lang="en-US" sz="1600" b="1" dirty="0" smtClean="0"/>
              <a:t>Rural</a:t>
            </a:r>
            <a:endParaRPr lang="en-US" sz="1600" b="1" dirty="0"/>
          </a:p>
        </p:txBody>
      </p:sp>
      <p:sp>
        <p:nvSpPr>
          <p:cNvPr id="11" name="TextBox 10"/>
          <p:cNvSpPr txBox="1"/>
          <p:nvPr/>
        </p:nvSpPr>
        <p:spPr>
          <a:xfrm>
            <a:off x="2786050" y="4000504"/>
            <a:ext cx="1428760" cy="338554"/>
          </a:xfrm>
          <a:prstGeom prst="rect">
            <a:avLst/>
          </a:prstGeom>
          <a:noFill/>
        </p:spPr>
        <p:txBody>
          <a:bodyPr wrap="square" rtlCol="0">
            <a:spAutoFit/>
          </a:bodyPr>
          <a:lstStyle/>
          <a:p>
            <a:pPr algn="ctr"/>
            <a:r>
              <a:rPr lang="en-US" sz="1600" b="1" dirty="0" smtClean="0"/>
              <a:t>Urban</a:t>
            </a:r>
            <a:endParaRPr lang="en-US" sz="1600" b="1" dirty="0"/>
          </a:p>
        </p:txBody>
      </p:sp>
      <p:pic>
        <p:nvPicPr>
          <p:cNvPr id="12" name="Picture 8"/>
          <p:cNvPicPr>
            <a:picLocks noChangeAspect="1" noChangeArrowheads="1"/>
          </p:cNvPicPr>
          <p:nvPr/>
        </p:nvPicPr>
        <p:blipFill>
          <a:blip r:embed="rId5">
            <a:clrChange>
              <a:clrFrom>
                <a:srgbClr val="C0FFC0"/>
              </a:clrFrom>
              <a:clrTo>
                <a:srgbClr val="C0FFC0">
                  <a:alpha val="0"/>
                </a:srgbClr>
              </a:clrTo>
            </a:clrChange>
          </a:blip>
          <a:srcRect/>
          <a:stretch>
            <a:fillRect/>
          </a:stretch>
        </p:blipFill>
        <p:spPr bwMode="auto">
          <a:xfrm>
            <a:off x="8358214" y="142852"/>
            <a:ext cx="785786" cy="64294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a:xfrm>
            <a:off x="1214438" y="0"/>
            <a:ext cx="7500966" cy="857250"/>
          </a:xfrm>
        </p:spPr>
        <p:txBody>
          <a:bodyPr>
            <a:normAutofit/>
          </a:bodyPr>
          <a:lstStyle/>
          <a:p>
            <a:r>
              <a:rPr lang="en-US" sz="2600" dirty="0" smtClean="0"/>
              <a:t>Who’s Utilizing Government Health Services? </a:t>
            </a:r>
          </a:p>
        </p:txBody>
      </p:sp>
      <p:pic>
        <p:nvPicPr>
          <p:cNvPr id="14339" name="Picture 1"/>
          <p:cNvPicPr>
            <a:picLocks noGrp="1" noChangeAspect="1" noChangeArrowheads="1"/>
          </p:cNvPicPr>
          <p:nvPr>
            <p:ph sz="quarter" idx="1"/>
          </p:nvPr>
        </p:nvPicPr>
        <p:blipFill>
          <a:blip r:embed="rId3"/>
          <a:srcRect/>
          <a:stretch>
            <a:fillRect/>
          </a:stretch>
        </p:blipFill>
        <p:spPr>
          <a:xfrm>
            <a:off x="381000" y="1828800"/>
            <a:ext cx="8229600" cy="3451225"/>
          </a:xfrm>
        </p:spPr>
      </p:pic>
      <p:sp>
        <p:nvSpPr>
          <p:cNvPr id="7" name="Rectangle 6"/>
          <p:cNvSpPr/>
          <p:nvPr/>
        </p:nvSpPr>
        <p:spPr>
          <a:xfrm>
            <a:off x="1447800" y="5181600"/>
            <a:ext cx="1911350" cy="246063"/>
          </a:xfrm>
          <a:prstGeom prst="rect">
            <a:avLst/>
          </a:prstGeom>
          <a:solidFill>
            <a:schemeClr val="bg1"/>
          </a:solidFill>
        </p:spPr>
        <p:txBody>
          <a:bodyPr wrap="none">
            <a:spAutoFit/>
          </a:bodyPr>
          <a:lstStyle/>
          <a:p>
            <a:pPr algn="ctr">
              <a:defRPr sz="1000" b="1" i="0" u="none" strike="noStrike" kern="1200" baseline="0">
                <a:solidFill>
                  <a:sysClr val="windowText" lastClr="000000"/>
                </a:solidFill>
                <a:latin typeface="+mn-lt"/>
                <a:ea typeface="+mn-ea"/>
                <a:cs typeface="+mn-cs"/>
              </a:defRPr>
            </a:pPr>
            <a:r>
              <a:rPr lang="en-US" sz="1000" b="1" dirty="0">
                <a:solidFill>
                  <a:sysClr val="windowText" lastClr="000000"/>
                </a:solidFill>
                <a:latin typeface="+mn-lt"/>
                <a:ea typeface="+mn-ea"/>
              </a:rPr>
              <a:t>Cumulative Share of Households</a:t>
            </a:r>
          </a:p>
        </p:txBody>
      </p:sp>
      <p:sp>
        <p:nvSpPr>
          <p:cNvPr id="11" name="Rectangle 10"/>
          <p:cNvSpPr/>
          <p:nvPr/>
        </p:nvSpPr>
        <p:spPr>
          <a:xfrm rot="16200000">
            <a:off x="-758032" y="3196432"/>
            <a:ext cx="2220913" cy="400050"/>
          </a:xfrm>
          <a:prstGeom prst="rect">
            <a:avLst/>
          </a:prstGeom>
          <a:solidFill>
            <a:schemeClr val="bg1"/>
          </a:solidFill>
        </p:spPr>
        <p:txBody>
          <a:bodyPr>
            <a:spAutoFit/>
          </a:bodyPr>
          <a:lstStyle/>
          <a:p>
            <a:pPr algn="ctr">
              <a:defRPr sz="1000" b="1" i="0" u="none" strike="noStrike" kern="1200" baseline="0">
                <a:solidFill>
                  <a:sysClr val="windowText" lastClr="000000"/>
                </a:solidFill>
                <a:latin typeface="+mn-lt"/>
                <a:ea typeface="+mn-ea"/>
                <a:cs typeface="+mn-cs"/>
              </a:defRPr>
            </a:pPr>
            <a:r>
              <a:rPr lang="en-US" sz="1000" b="1" dirty="0">
                <a:solidFill>
                  <a:sysClr val="windowText" lastClr="000000"/>
                </a:solidFill>
                <a:latin typeface="+mn-lt"/>
                <a:ea typeface="+mn-ea"/>
              </a:rPr>
              <a:t>Cumulative Share of Public Health Service Utilization</a:t>
            </a:r>
          </a:p>
        </p:txBody>
      </p:sp>
      <p:grpSp>
        <p:nvGrpSpPr>
          <p:cNvPr id="14342" name="Group 12"/>
          <p:cNvGrpSpPr>
            <a:grpSpLocks/>
          </p:cNvGrpSpPr>
          <p:nvPr/>
        </p:nvGrpSpPr>
        <p:grpSpPr bwMode="auto">
          <a:xfrm>
            <a:off x="4267200" y="2133600"/>
            <a:ext cx="3511550" cy="3294063"/>
            <a:chOff x="4267201" y="2133599"/>
            <a:chExt cx="3511300" cy="3294222"/>
          </a:xfrm>
        </p:grpSpPr>
        <p:sp>
          <p:nvSpPr>
            <p:cNvPr id="9" name="Rectangle 8"/>
            <p:cNvSpPr/>
            <p:nvPr/>
          </p:nvSpPr>
          <p:spPr>
            <a:xfrm>
              <a:off x="5867287" y="5181746"/>
              <a:ext cx="1911214" cy="246075"/>
            </a:xfrm>
            <a:prstGeom prst="rect">
              <a:avLst/>
            </a:prstGeom>
            <a:solidFill>
              <a:schemeClr val="bg1"/>
            </a:solidFill>
          </p:spPr>
          <p:txBody>
            <a:bodyPr wrap="none">
              <a:spAutoFit/>
            </a:bodyPr>
            <a:lstStyle/>
            <a:p>
              <a:pPr algn="ctr">
                <a:defRPr sz="1000" b="1" i="0" u="none" strike="noStrike" kern="1200" baseline="0">
                  <a:solidFill>
                    <a:sysClr val="windowText" lastClr="000000"/>
                  </a:solidFill>
                  <a:latin typeface="+mn-lt"/>
                  <a:ea typeface="+mn-ea"/>
                  <a:cs typeface="+mn-cs"/>
                </a:defRPr>
              </a:pPr>
              <a:r>
                <a:rPr lang="en-US" sz="1000" b="1" dirty="0">
                  <a:solidFill>
                    <a:sysClr val="windowText" lastClr="000000"/>
                  </a:solidFill>
                  <a:latin typeface="+mn-lt"/>
                  <a:ea typeface="+mn-ea"/>
                </a:rPr>
                <a:t>Cumulative Share of Households</a:t>
              </a:r>
            </a:p>
          </p:txBody>
        </p:sp>
        <p:sp>
          <p:nvSpPr>
            <p:cNvPr id="12" name="Rectangle 11"/>
            <p:cNvSpPr/>
            <p:nvPr/>
          </p:nvSpPr>
          <p:spPr>
            <a:xfrm rot="16200000">
              <a:off x="3356701" y="3044099"/>
              <a:ext cx="2221020" cy="400022"/>
            </a:xfrm>
            <a:prstGeom prst="rect">
              <a:avLst/>
            </a:prstGeom>
            <a:solidFill>
              <a:schemeClr val="bg1"/>
            </a:solidFill>
          </p:spPr>
          <p:txBody>
            <a:bodyPr>
              <a:spAutoFit/>
            </a:bodyPr>
            <a:lstStyle/>
            <a:p>
              <a:pPr algn="ctr">
                <a:defRPr sz="1000" b="1" i="0" u="none" strike="noStrike" kern="1200" baseline="0">
                  <a:solidFill>
                    <a:sysClr val="windowText" lastClr="000000"/>
                  </a:solidFill>
                  <a:latin typeface="+mn-lt"/>
                  <a:ea typeface="+mn-ea"/>
                  <a:cs typeface="+mn-cs"/>
                </a:defRPr>
              </a:pPr>
              <a:r>
                <a:rPr lang="en-US" sz="1000" b="1" dirty="0">
                  <a:solidFill>
                    <a:sysClr val="windowText" lastClr="000000"/>
                  </a:solidFill>
                  <a:latin typeface="+mn-lt"/>
                  <a:ea typeface="+mn-ea"/>
                </a:rPr>
                <a:t>Cumulative Share of Public Health Service Utilization</a:t>
              </a:r>
            </a:p>
          </p:txBody>
        </p:sp>
      </p:grpSp>
      <p:sp>
        <p:nvSpPr>
          <p:cNvPr id="14343" name="TextBox 13"/>
          <p:cNvSpPr txBox="1">
            <a:spLocks noChangeArrowheads="1"/>
          </p:cNvSpPr>
          <p:nvPr/>
        </p:nvSpPr>
        <p:spPr bwMode="auto">
          <a:xfrm>
            <a:off x="642938" y="1143000"/>
            <a:ext cx="8001000" cy="830997"/>
          </a:xfrm>
          <a:prstGeom prst="rect">
            <a:avLst/>
          </a:prstGeom>
          <a:noFill/>
          <a:ln w="9525">
            <a:noFill/>
            <a:miter lim="800000"/>
            <a:headEnd/>
            <a:tailEnd/>
          </a:ln>
        </p:spPr>
        <p:txBody>
          <a:bodyPr>
            <a:spAutoFit/>
          </a:bodyPr>
          <a:lstStyle/>
          <a:p>
            <a:pPr algn="ctr"/>
            <a:r>
              <a:rPr lang="en-US" dirty="0" smtClean="0"/>
              <a:t>Government </a:t>
            </a:r>
            <a:r>
              <a:rPr lang="en-US" dirty="0"/>
              <a:t>Health Service Utilization by Expenditure Deciles</a:t>
            </a:r>
          </a:p>
        </p:txBody>
      </p:sp>
      <p:sp>
        <p:nvSpPr>
          <p:cNvPr id="14344" name="Slide Number Placeholder 14"/>
          <p:cNvSpPr>
            <a:spLocks noGrp="1"/>
          </p:cNvSpPr>
          <p:nvPr>
            <p:ph type="sldNum" sz="quarter" idx="12"/>
          </p:nvPr>
        </p:nvSpPr>
        <p:spPr>
          <a:xfrm>
            <a:off x="8534400" y="6143644"/>
            <a:ext cx="609600" cy="520700"/>
          </a:xfrm>
          <a:noFill/>
        </p:spPr>
        <p:txBody>
          <a:bodyPr/>
          <a:lstStyle/>
          <a:p>
            <a:fld id="{E7DC49DD-23D7-4A35-AA87-955ACF3E8DE9}" type="slidenum">
              <a:rPr lang="en-US"/>
              <a:pPr/>
              <a:t>8</a:t>
            </a:fld>
            <a:endParaRPr lang="en-US" dirty="0"/>
          </a:p>
        </p:txBody>
      </p:sp>
      <p:sp>
        <p:nvSpPr>
          <p:cNvPr id="14" name="TextBox 13"/>
          <p:cNvSpPr txBox="1"/>
          <p:nvPr/>
        </p:nvSpPr>
        <p:spPr>
          <a:xfrm>
            <a:off x="214282" y="6357958"/>
            <a:ext cx="6286544" cy="307777"/>
          </a:xfrm>
          <a:prstGeom prst="rect">
            <a:avLst/>
          </a:prstGeom>
          <a:noFill/>
        </p:spPr>
        <p:txBody>
          <a:bodyPr wrap="square" rtlCol="0">
            <a:spAutoFit/>
          </a:bodyPr>
          <a:lstStyle/>
          <a:p>
            <a:r>
              <a:rPr lang="en-US" sz="1400" dirty="0" smtClean="0"/>
              <a:t>Source: </a:t>
            </a:r>
            <a:r>
              <a:rPr lang="en-US" sz="1400" dirty="0" err="1" smtClean="0"/>
              <a:t>Ashagari</a:t>
            </a:r>
            <a:r>
              <a:rPr lang="en-US" sz="1400" dirty="0" smtClean="0"/>
              <a:t> &amp; Wang, Benefit Incidence Analysis 2010</a:t>
            </a:r>
            <a:endParaRPr lang="en-US" sz="1400" dirty="0"/>
          </a:p>
        </p:txBody>
      </p:sp>
      <p:pic>
        <p:nvPicPr>
          <p:cNvPr id="13" name="Picture 8"/>
          <p:cNvPicPr>
            <a:picLocks noChangeAspect="1" noChangeArrowheads="1"/>
          </p:cNvPicPr>
          <p:nvPr/>
        </p:nvPicPr>
        <p:blipFill>
          <a:blip r:embed="rId4">
            <a:clrChange>
              <a:clrFrom>
                <a:srgbClr val="C0FFC0"/>
              </a:clrFrom>
              <a:clrTo>
                <a:srgbClr val="C0FFC0">
                  <a:alpha val="0"/>
                </a:srgbClr>
              </a:clrTo>
            </a:clrChange>
          </a:blip>
          <a:srcRect/>
          <a:stretch>
            <a:fillRect/>
          </a:stretch>
        </p:blipFill>
        <p:spPr bwMode="auto">
          <a:xfrm>
            <a:off x="8358214" y="142852"/>
            <a:ext cx="785786" cy="64294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a:xfrm>
            <a:off x="1357290" y="274638"/>
            <a:ext cx="7286676" cy="563562"/>
          </a:xfrm>
        </p:spPr>
        <p:txBody>
          <a:bodyPr>
            <a:normAutofit fontScale="90000"/>
          </a:bodyPr>
          <a:lstStyle/>
          <a:p>
            <a:r>
              <a:rPr lang="en-US" dirty="0" smtClean="0"/>
              <a:t>Distribution of Public Subsidies</a:t>
            </a:r>
          </a:p>
        </p:txBody>
      </p:sp>
      <p:sp>
        <p:nvSpPr>
          <p:cNvPr id="15363" name="TextBox 3"/>
          <p:cNvSpPr txBox="1">
            <a:spLocks noChangeArrowheads="1"/>
          </p:cNvSpPr>
          <p:nvPr/>
        </p:nvSpPr>
        <p:spPr bwMode="auto">
          <a:xfrm>
            <a:off x="6781800" y="1571612"/>
            <a:ext cx="2362200" cy="3831818"/>
          </a:xfrm>
          <a:prstGeom prst="rect">
            <a:avLst/>
          </a:prstGeom>
          <a:noFill/>
          <a:ln w="9525">
            <a:noFill/>
            <a:miter lim="800000"/>
            <a:headEnd/>
            <a:tailEnd/>
          </a:ln>
        </p:spPr>
        <p:txBody>
          <a:bodyPr wrap="square">
            <a:spAutoFit/>
          </a:bodyPr>
          <a:lstStyle/>
          <a:p>
            <a:pPr>
              <a:lnSpc>
                <a:spcPct val="150000"/>
              </a:lnSpc>
            </a:pPr>
            <a:r>
              <a:rPr lang="en-US" sz="1800" dirty="0" smtClean="0"/>
              <a:t>Generally, </a:t>
            </a:r>
            <a:r>
              <a:rPr lang="en-US" sz="1800" dirty="0"/>
              <a:t>pro-rich distribution of Public subsidies (CI =0.203)</a:t>
            </a:r>
          </a:p>
          <a:p>
            <a:pPr marL="395288" lvl="1" indent="-225425">
              <a:lnSpc>
                <a:spcPct val="150000"/>
              </a:lnSpc>
              <a:buFont typeface="Arial" charset="0"/>
              <a:buChar char="•"/>
            </a:pPr>
            <a:r>
              <a:rPr lang="en-US" sz="1800" dirty="0"/>
              <a:t>slightly pro-poor at the clinic level; </a:t>
            </a:r>
          </a:p>
          <a:p>
            <a:pPr marL="395288" lvl="1" indent="-225425">
              <a:lnSpc>
                <a:spcPct val="150000"/>
              </a:lnSpc>
              <a:buFont typeface="Arial" charset="0"/>
              <a:buChar char="•"/>
            </a:pPr>
            <a:r>
              <a:rPr lang="en-US" sz="1800" dirty="0"/>
              <a:t>but Pro-rich when it comes to hospitals and health </a:t>
            </a:r>
            <a:r>
              <a:rPr lang="en-US" sz="1800" dirty="0" smtClean="0"/>
              <a:t>centers</a:t>
            </a:r>
            <a:endParaRPr lang="en-US" sz="1800" dirty="0"/>
          </a:p>
        </p:txBody>
      </p:sp>
      <p:graphicFrame>
        <p:nvGraphicFramePr>
          <p:cNvPr id="5" name="Chart 4"/>
          <p:cNvGraphicFramePr/>
          <p:nvPr/>
        </p:nvGraphicFramePr>
        <p:xfrm>
          <a:off x="152400" y="1143000"/>
          <a:ext cx="6943726" cy="5381625"/>
        </p:xfrm>
        <a:graphic>
          <a:graphicData uri="http://schemas.openxmlformats.org/drawingml/2006/chart">
            <c:chart xmlns:c="http://schemas.openxmlformats.org/drawingml/2006/chart" xmlns:r="http://schemas.openxmlformats.org/officeDocument/2006/relationships" r:id="rId3"/>
          </a:graphicData>
        </a:graphic>
      </p:graphicFrame>
      <p:sp>
        <p:nvSpPr>
          <p:cNvPr id="15365" name="Slide Number Placeholder 5"/>
          <p:cNvSpPr>
            <a:spLocks noGrp="1"/>
          </p:cNvSpPr>
          <p:nvPr>
            <p:ph type="sldNum" sz="quarter" idx="12"/>
          </p:nvPr>
        </p:nvSpPr>
        <p:spPr>
          <a:xfrm>
            <a:off x="8534400" y="6337300"/>
            <a:ext cx="609600" cy="520700"/>
          </a:xfrm>
          <a:noFill/>
        </p:spPr>
        <p:txBody>
          <a:bodyPr/>
          <a:lstStyle/>
          <a:p>
            <a:fld id="{440518A0-98C7-46D2-9FCC-D4DF1C3D80A7}" type="slidenum">
              <a:rPr lang="en-US"/>
              <a:pPr/>
              <a:t>9</a:t>
            </a:fld>
            <a:endParaRPr lang="en-US" dirty="0"/>
          </a:p>
        </p:txBody>
      </p:sp>
      <p:sp>
        <p:nvSpPr>
          <p:cNvPr id="6" name="TextBox 5"/>
          <p:cNvSpPr txBox="1"/>
          <p:nvPr/>
        </p:nvSpPr>
        <p:spPr>
          <a:xfrm>
            <a:off x="0" y="6550223"/>
            <a:ext cx="6286544" cy="307777"/>
          </a:xfrm>
          <a:prstGeom prst="rect">
            <a:avLst/>
          </a:prstGeom>
          <a:noFill/>
        </p:spPr>
        <p:txBody>
          <a:bodyPr wrap="square" rtlCol="0">
            <a:spAutoFit/>
          </a:bodyPr>
          <a:lstStyle/>
          <a:p>
            <a:r>
              <a:rPr lang="en-US" sz="1400" dirty="0" smtClean="0"/>
              <a:t>Source: </a:t>
            </a:r>
            <a:r>
              <a:rPr lang="en-US" sz="1400" dirty="0" err="1" smtClean="0"/>
              <a:t>Ashagari</a:t>
            </a:r>
            <a:r>
              <a:rPr lang="en-US" sz="1400" dirty="0" smtClean="0"/>
              <a:t> &amp; Wang, Benefit Incidence Analysis 2010</a:t>
            </a:r>
            <a:endParaRPr lang="en-US" sz="1400" dirty="0"/>
          </a:p>
        </p:txBody>
      </p:sp>
    </p:spTree>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80"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80"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2968</TotalTime>
  <Words>1218</Words>
  <Application>Microsoft Office PowerPoint</Application>
  <PresentationFormat>On-screen Show (4:3)</PresentationFormat>
  <Paragraphs>231</Paragraphs>
  <Slides>20</Slides>
  <Notes>20</Notes>
  <HiddenSlides>0</HiddenSlides>
  <MMClips>0</MMClips>
  <ScaleCrop>false</ScaleCrop>
  <HeadingPairs>
    <vt:vector size="4" baseType="variant">
      <vt:variant>
        <vt:lpstr>Theme</vt:lpstr>
      </vt:variant>
      <vt:variant>
        <vt:i4>2</vt:i4>
      </vt:variant>
      <vt:variant>
        <vt:lpstr>Slide Titles</vt:lpstr>
      </vt:variant>
      <vt:variant>
        <vt:i4>20</vt:i4>
      </vt:variant>
    </vt:vector>
  </HeadingPairs>
  <TitlesOfParts>
    <vt:vector size="22" baseType="lpstr">
      <vt:lpstr>Blank Presentation</vt:lpstr>
      <vt:lpstr>Custom Design</vt:lpstr>
      <vt:lpstr> Is Free Care Truly Free and Equitable? The Case of Liberia  CHALLENGES &amp; LESSONS LEARNED</vt:lpstr>
      <vt:lpstr>Major Health Indicators</vt:lpstr>
      <vt:lpstr>Major Causes of Morbidity</vt:lpstr>
      <vt:lpstr>Slide 4</vt:lpstr>
      <vt:lpstr>No User fee Policy Mandate</vt:lpstr>
      <vt:lpstr>Health Financing Landscape</vt:lpstr>
      <vt:lpstr>Burden of HH Health Spending</vt:lpstr>
      <vt:lpstr>Who’s Utilizing Government Health Services? </vt:lpstr>
      <vt:lpstr>Distribution of Public Subsidies</vt:lpstr>
      <vt:lpstr>Shortage of Pharmaceuticals</vt:lpstr>
      <vt:lpstr>Poor Physical Access</vt:lpstr>
      <vt:lpstr>Unequal Distribution of Health Facilities</vt:lpstr>
      <vt:lpstr>Poor Clinical Quality  </vt:lpstr>
      <vt:lpstr>Challenges/ Imbalance</vt:lpstr>
      <vt:lpstr>Slide 15</vt:lpstr>
      <vt:lpstr>Lessons Learnt (1)</vt:lpstr>
      <vt:lpstr>Lessons Learnt (2)</vt:lpstr>
      <vt:lpstr>Lessons Learnt (3)</vt:lpstr>
      <vt:lpstr>Conclusion</vt:lpstr>
      <vt:lpstr>Slide 20</vt:lpstr>
    </vt:vector>
  </TitlesOfParts>
  <Company>Ministry of Health and Social Welfare</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IMPROVING HUMAN RESOURCES FOR HEALTH IN POST CONFLICT LIBERIA </dc:title>
  <dc:creator>S. Tornorlah Varpilah</dc:creator>
  <cp:lastModifiedBy>Cassanova</cp:lastModifiedBy>
  <cp:revision>80</cp:revision>
  <cp:lastPrinted>2010-03-03T17:16:49Z</cp:lastPrinted>
  <dcterms:created xsi:type="dcterms:W3CDTF">2011-03-15T21:07:58Z</dcterms:created>
  <dcterms:modified xsi:type="dcterms:W3CDTF">2011-03-16T10:19:01Z</dcterms:modified>
</cp:coreProperties>
</file>