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notesSlides/notesSlide1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68" r:id="rId4"/>
    <p:sldId id="289" r:id="rId5"/>
    <p:sldId id="280" r:id="rId6"/>
    <p:sldId id="263" r:id="rId7"/>
    <p:sldId id="281" r:id="rId8"/>
    <p:sldId id="297" r:id="rId9"/>
    <p:sldId id="287" r:id="rId10"/>
    <p:sldId id="267" r:id="rId11"/>
    <p:sldId id="265" r:id="rId12"/>
    <p:sldId id="295" r:id="rId13"/>
    <p:sldId id="266" r:id="rId14"/>
    <p:sldId id="298" r:id="rId15"/>
    <p:sldId id="277" r:id="rId16"/>
    <p:sldId id="271" r:id="rId17"/>
    <p:sldId id="293" r:id="rId18"/>
    <p:sldId id="294" r:id="rId19"/>
    <p:sldId id="276" r:id="rId20"/>
    <p:sldId id="301" r:id="rId21"/>
    <p:sldId id="300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5B4A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42" autoAdjust="0"/>
    <p:restoredTop sz="94660"/>
  </p:normalViewPr>
  <p:slideViewPr>
    <p:cSldViewPr>
      <p:cViewPr>
        <p:scale>
          <a:sx n="66" d="100"/>
          <a:sy n="66" d="100"/>
        </p:scale>
        <p:origin x="-9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F:\Article%20livre%20PBF\Donn&#233;es%20article\Data%20all%20schemes\Data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E:\Article%20livre%20PBF\Donn&#233;es%20article\Data%20all%20schemes\Data2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E:\Article%20livre%20PBF\Donn&#233;es%20article\Data%20all%20schemes\Data2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BE"/>
  <c:chart>
    <c:plotArea>
      <c:layout>
        <c:manualLayout>
          <c:layoutTarget val="inner"/>
          <c:xMode val="edge"/>
          <c:yMode val="edge"/>
          <c:x val="8.5916651962418114E-2"/>
          <c:y val="2.9977953203111481E-2"/>
          <c:w val="0.90543779449342232"/>
          <c:h val="0.81249532116749401"/>
        </c:manualLayout>
      </c:layout>
      <c:barChart>
        <c:barDir val="col"/>
        <c:grouping val="clustered"/>
        <c:ser>
          <c:idx val="0"/>
          <c:order val="0"/>
          <c:tx>
            <c:strRef>
              <c:f>Analyses!$B$1</c:f>
              <c:strCache>
                <c:ptCount val="1"/>
                <c:pt idx="0">
                  <c:v>PMA</c:v>
                </c:pt>
              </c:strCache>
            </c:strRef>
          </c:tx>
          <c:cat>
            <c:strRef>
              <c:f>Analyses!$A$2:$A$4</c:f>
              <c:strCache>
                <c:ptCount val="3"/>
                <c:pt idx="0">
                  <c:v>Burundi</c:v>
                </c:pt>
                <c:pt idx="1">
                  <c:v>Kasai </c:v>
                </c:pt>
                <c:pt idx="2">
                  <c:v>Nord Kivu </c:v>
                </c:pt>
              </c:strCache>
            </c:strRef>
          </c:cat>
          <c:val>
            <c:numRef>
              <c:f>Analyses!$B$2:$B$4</c:f>
              <c:numCache>
                <c:formatCode>0.0%</c:formatCode>
                <c:ptCount val="3"/>
                <c:pt idx="0">
                  <c:v>0.57444051998724843</c:v>
                </c:pt>
                <c:pt idx="1">
                  <c:v>0.70434535089079364</c:v>
                </c:pt>
                <c:pt idx="2">
                  <c:v>0.435449647218839</c:v>
                </c:pt>
              </c:numCache>
            </c:numRef>
          </c:val>
        </c:ser>
        <c:ser>
          <c:idx val="1"/>
          <c:order val="1"/>
          <c:tx>
            <c:strRef>
              <c:f>Analyses!$C$1</c:f>
              <c:strCache>
                <c:ptCount val="1"/>
                <c:pt idx="0">
                  <c:v>PCA</c:v>
                </c:pt>
              </c:strCache>
            </c:strRef>
          </c:tx>
          <c:cat>
            <c:strRef>
              <c:f>Analyses!$A$2:$A$4</c:f>
              <c:strCache>
                <c:ptCount val="3"/>
                <c:pt idx="0">
                  <c:v>Burundi</c:v>
                </c:pt>
                <c:pt idx="1">
                  <c:v>Kasai </c:v>
                </c:pt>
                <c:pt idx="2">
                  <c:v>Nord Kivu </c:v>
                </c:pt>
              </c:strCache>
            </c:strRef>
          </c:cat>
          <c:val>
            <c:numRef>
              <c:f>Analyses!$C$2:$C$4</c:f>
              <c:numCache>
                <c:formatCode>0.0%</c:formatCode>
                <c:ptCount val="3"/>
                <c:pt idx="0">
                  <c:v>0.42555948001275112</c:v>
                </c:pt>
                <c:pt idx="1">
                  <c:v>0.29565464910920758</c:v>
                </c:pt>
                <c:pt idx="2">
                  <c:v>0.5645503527811615</c:v>
                </c:pt>
              </c:numCache>
            </c:numRef>
          </c:val>
        </c:ser>
        <c:axId val="75841536"/>
        <c:axId val="75843072"/>
      </c:barChart>
      <c:catAx>
        <c:axId val="75841536"/>
        <c:scaling>
          <c:orientation val="minMax"/>
        </c:scaling>
        <c:axPos val="b"/>
        <c:tickLblPos val="nextTo"/>
        <c:txPr>
          <a:bodyPr/>
          <a:lstStyle/>
          <a:p>
            <a:pPr>
              <a:defRPr sz="1800" baseline="0"/>
            </a:pPr>
            <a:endParaRPr lang="fr-FR"/>
          </a:p>
        </c:txPr>
        <c:crossAx val="75843072"/>
        <c:crosses val="autoZero"/>
        <c:auto val="1"/>
        <c:lblAlgn val="ctr"/>
        <c:lblOffset val="100"/>
      </c:catAx>
      <c:valAx>
        <c:axId val="75843072"/>
        <c:scaling>
          <c:orientation val="minMax"/>
        </c:scaling>
        <c:axPos val="l"/>
        <c:majorGridlines/>
        <c:numFmt formatCode="0%" sourceLinked="0"/>
        <c:tickLblPos val="nextTo"/>
        <c:txPr>
          <a:bodyPr/>
          <a:lstStyle/>
          <a:p>
            <a:pPr>
              <a:defRPr sz="1400" baseline="0"/>
            </a:pPr>
            <a:endParaRPr lang="fr-FR"/>
          </a:p>
        </c:txPr>
        <c:crossAx val="75841536"/>
        <c:crosses val="autoZero"/>
        <c:crossBetween val="between"/>
      </c:valAx>
    </c:plotArea>
    <c:plotVisOnly val="1"/>
    <c:dispBlanksAs val="gap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BE"/>
  <c:chart>
    <c:plotArea>
      <c:layout/>
      <c:barChart>
        <c:barDir val="col"/>
        <c:grouping val="clustered"/>
        <c:ser>
          <c:idx val="0"/>
          <c:order val="0"/>
          <c:tx>
            <c:strRef>
              <c:f>Prev_curatif!$B$13</c:f>
              <c:strCache>
                <c:ptCount val="1"/>
                <c:pt idx="0">
                  <c:v>Curatif </c:v>
                </c:pt>
              </c:strCache>
            </c:strRef>
          </c:tx>
          <c:cat>
            <c:strRef>
              <c:f>Prev_curatif!$A$14:$A$17</c:f>
              <c:strCache>
                <c:ptCount val="4"/>
                <c:pt idx="0">
                  <c:v>Rwanda </c:v>
                </c:pt>
                <c:pt idx="1">
                  <c:v>Burundi </c:v>
                </c:pt>
                <c:pt idx="2">
                  <c:v>Nord Kivu </c:v>
                </c:pt>
                <c:pt idx="3">
                  <c:v>Kasai Occidental </c:v>
                </c:pt>
              </c:strCache>
            </c:strRef>
          </c:cat>
          <c:val>
            <c:numRef>
              <c:f>Prev_curatif!$B$14:$B$17</c:f>
              <c:numCache>
                <c:formatCode>0%</c:formatCode>
                <c:ptCount val="4"/>
                <c:pt idx="0">
                  <c:v>0.35092803599059941</c:v>
                </c:pt>
                <c:pt idx="1">
                  <c:v>0.51393094128069861</c:v>
                </c:pt>
                <c:pt idx="2">
                  <c:v>0.74348865068348324</c:v>
                </c:pt>
                <c:pt idx="3">
                  <c:v>0.81473974807226457</c:v>
                </c:pt>
              </c:numCache>
            </c:numRef>
          </c:val>
        </c:ser>
        <c:ser>
          <c:idx val="1"/>
          <c:order val="1"/>
          <c:tx>
            <c:strRef>
              <c:f>Prev_curatif!$C$13</c:f>
              <c:strCache>
                <c:ptCount val="1"/>
                <c:pt idx="0">
                  <c:v>Preventif </c:v>
                </c:pt>
              </c:strCache>
            </c:strRef>
          </c:tx>
          <c:cat>
            <c:strRef>
              <c:f>Prev_curatif!$A$14:$A$17</c:f>
              <c:strCache>
                <c:ptCount val="4"/>
                <c:pt idx="0">
                  <c:v>Rwanda </c:v>
                </c:pt>
                <c:pt idx="1">
                  <c:v>Burundi </c:v>
                </c:pt>
                <c:pt idx="2">
                  <c:v>Nord Kivu </c:v>
                </c:pt>
                <c:pt idx="3">
                  <c:v>Kasai Occidental </c:v>
                </c:pt>
              </c:strCache>
            </c:strRef>
          </c:cat>
          <c:val>
            <c:numRef>
              <c:f>Prev_curatif!$C$14:$C$17</c:f>
              <c:numCache>
                <c:formatCode>0%</c:formatCode>
                <c:ptCount val="4"/>
                <c:pt idx="0">
                  <c:v>0.64907196400940093</c:v>
                </c:pt>
                <c:pt idx="1">
                  <c:v>0.48606905871930101</c:v>
                </c:pt>
                <c:pt idx="2">
                  <c:v>0.25651134931651715</c:v>
                </c:pt>
                <c:pt idx="3">
                  <c:v>0.18526025192773549</c:v>
                </c:pt>
              </c:numCache>
            </c:numRef>
          </c:val>
        </c:ser>
        <c:axId val="103154816"/>
        <c:axId val="103156352"/>
      </c:barChart>
      <c:catAx>
        <c:axId val="103154816"/>
        <c:scaling>
          <c:orientation val="minMax"/>
        </c:scaling>
        <c:axPos val="b"/>
        <c:tickLblPos val="nextTo"/>
        <c:txPr>
          <a:bodyPr/>
          <a:lstStyle/>
          <a:p>
            <a:pPr>
              <a:defRPr sz="2200" baseline="0"/>
            </a:pPr>
            <a:endParaRPr lang="fr-FR"/>
          </a:p>
        </c:txPr>
        <c:crossAx val="103156352"/>
        <c:crosses val="autoZero"/>
        <c:auto val="1"/>
        <c:lblAlgn val="ctr"/>
        <c:lblOffset val="100"/>
      </c:catAx>
      <c:valAx>
        <c:axId val="103156352"/>
        <c:scaling>
          <c:orientation val="minMax"/>
        </c:scaling>
        <c:axPos val="l"/>
        <c:majorGridlines/>
        <c:numFmt formatCode="0%" sourceLinked="1"/>
        <c:tickLblPos val="nextTo"/>
        <c:txPr>
          <a:bodyPr/>
          <a:lstStyle/>
          <a:p>
            <a:pPr>
              <a:defRPr sz="2000" baseline="0"/>
            </a:pPr>
            <a:endParaRPr lang="fr-FR"/>
          </a:p>
        </c:txPr>
        <c:crossAx val="103154816"/>
        <c:crosses val="autoZero"/>
        <c:crossBetween val="between"/>
      </c:valAx>
    </c:plotArea>
    <c:legend>
      <c:legendPos val="r"/>
      <c:layout/>
      <c:txPr>
        <a:bodyPr/>
        <a:lstStyle/>
        <a:p>
          <a:pPr>
            <a:defRPr sz="2400" baseline="0"/>
          </a:pPr>
          <a:endParaRPr lang="fr-FR"/>
        </a:p>
      </c:txPr>
    </c:legend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fr-BE"/>
  <c:chart>
    <c:plotArea>
      <c:layout/>
      <c:barChart>
        <c:barDir val="col"/>
        <c:grouping val="clustered"/>
        <c:ser>
          <c:idx val="0"/>
          <c:order val="0"/>
          <c:tx>
            <c:strRef>
              <c:f>Prev_curatif!$B$28</c:f>
              <c:strCache>
                <c:ptCount val="1"/>
                <c:pt idx="0">
                  <c:v>Burundi </c:v>
                </c:pt>
              </c:strCache>
            </c:strRef>
          </c:tx>
          <c:cat>
            <c:strRef>
              <c:f>Prev_curatif!$A$29:$A$35</c:f>
              <c:strCache>
                <c:ptCount val="7"/>
                <c:pt idx="0">
                  <c:v>Général </c:v>
                </c:pt>
                <c:pt idx="1">
                  <c:v>SR</c:v>
                </c:pt>
                <c:pt idx="2">
                  <c:v>Paludisme </c:v>
                </c:pt>
                <c:pt idx="3">
                  <c:v>VIH</c:v>
                </c:pt>
                <c:pt idx="4">
                  <c:v>TB</c:v>
                </c:pt>
                <c:pt idx="5">
                  <c:v>PF</c:v>
                </c:pt>
                <c:pt idx="6">
                  <c:v>TPHA</c:v>
                </c:pt>
              </c:strCache>
            </c:strRef>
          </c:cat>
          <c:val>
            <c:numRef>
              <c:f>Prev_curatif!$B$29:$B$35</c:f>
              <c:numCache>
                <c:formatCode>0.0%</c:formatCode>
                <c:ptCount val="7"/>
                <c:pt idx="0">
                  <c:v>0.68823326177689848</c:v>
                </c:pt>
                <c:pt idx="1">
                  <c:v>0.22234402014623952</c:v>
                </c:pt>
                <c:pt idx="3">
                  <c:v>7.7483681467042848E-2</c:v>
                </c:pt>
                <c:pt idx="4">
                  <c:v>4.8934877896159596E-3</c:v>
                </c:pt>
                <c:pt idx="5">
                  <c:v>7.0455488202032903E-3</c:v>
                </c:pt>
              </c:numCache>
            </c:numRef>
          </c:val>
        </c:ser>
        <c:ser>
          <c:idx val="1"/>
          <c:order val="1"/>
          <c:tx>
            <c:strRef>
              <c:f>Prev_curatif!$C$28</c:f>
              <c:strCache>
                <c:ptCount val="1"/>
                <c:pt idx="0">
                  <c:v>Nord Kivu </c:v>
                </c:pt>
              </c:strCache>
            </c:strRef>
          </c:tx>
          <c:cat>
            <c:strRef>
              <c:f>Prev_curatif!$A$29:$A$35</c:f>
              <c:strCache>
                <c:ptCount val="7"/>
                <c:pt idx="0">
                  <c:v>Général </c:v>
                </c:pt>
                <c:pt idx="1">
                  <c:v>SR</c:v>
                </c:pt>
                <c:pt idx="2">
                  <c:v>Paludisme </c:v>
                </c:pt>
                <c:pt idx="3">
                  <c:v>VIH</c:v>
                </c:pt>
                <c:pt idx="4">
                  <c:v>TB</c:v>
                </c:pt>
                <c:pt idx="5">
                  <c:v>PF</c:v>
                </c:pt>
                <c:pt idx="6">
                  <c:v>TPHA</c:v>
                </c:pt>
              </c:strCache>
            </c:strRef>
          </c:cat>
          <c:val>
            <c:numRef>
              <c:f>Prev_curatif!$C$29:$C$35</c:f>
              <c:numCache>
                <c:formatCode>0.0%</c:formatCode>
                <c:ptCount val="7"/>
                <c:pt idx="0">
                  <c:v>0.51249775223489591</c:v>
                </c:pt>
                <c:pt idx="1">
                  <c:v>8.8500187675793346E-2</c:v>
                </c:pt>
                <c:pt idx="2">
                  <c:v>0.10761410795313715</c:v>
                </c:pt>
                <c:pt idx="3">
                  <c:v>2.8033024333242354E-2</c:v>
                </c:pt>
                <c:pt idx="4" formatCode="0.00%">
                  <c:v>3.7306638608627642E-4</c:v>
                </c:pt>
              </c:numCache>
            </c:numRef>
          </c:val>
        </c:ser>
        <c:ser>
          <c:idx val="2"/>
          <c:order val="2"/>
          <c:tx>
            <c:strRef>
              <c:f>Prev_curatif!$D$28</c:f>
              <c:strCache>
                <c:ptCount val="1"/>
                <c:pt idx="0">
                  <c:v>Kasai Occidental</c:v>
                </c:pt>
              </c:strCache>
            </c:strRef>
          </c:tx>
          <c:cat>
            <c:strRef>
              <c:f>Prev_curatif!$A$29:$A$35</c:f>
              <c:strCache>
                <c:ptCount val="7"/>
                <c:pt idx="0">
                  <c:v>Général </c:v>
                </c:pt>
                <c:pt idx="1">
                  <c:v>SR</c:v>
                </c:pt>
                <c:pt idx="2">
                  <c:v>Paludisme </c:v>
                </c:pt>
                <c:pt idx="3">
                  <c:v>VIH</c:v>
                </c:pt>
                <c:pt idx="4">
                  <c:v>TB</c:v>
                </c:pt>
                <c:pt idx="5">
                  <c:v>PF</c:v>
                </c:pt>
                <c:pt idx="6">
                  <c:v>TPHA</c:v>
                </c:pt>
              </c:strCache>
            </c:strRef>
          </c:cat>
          <c:val>
            <c:numRef>
              <c:f>Prev_curatif!$D$29:$D$35</c:f>
              <c:numCache>
                <c:formatCode>0.0%</c:formatCode>
                <c:ptCount val="7"/>
                <c:pt idx="0">
                  <c:v>0.9361505027253596</c:v>
                </c:pt>
                <c:pt idx="1">
                  <c:v>5.9275771313824416E-2</c:v>
                </c:pt>
                <c:pt idx="3">
                  <c:v>4.1158207031830474E-3</c:v>
                </c:pt>
                <c:pt idx="5" formatCode="0.00%">
                  <c:v>4.058636118261399E-4</c:v>
                </c:pt>
                <c:pt idx="6" formatCode="0.00%">
                  <c:v>5.2041645806640341E-5</c:v>
                </c:pt>
              </c:numCache>
            </c:numRef>
          </c:val>
        </c:ser>
        <c:axId val="103198720"/>
        <c:axId val="103200256"/>
      </c:barChart>
      <c:catAx>
        <c:axId val="103198720"/>
        <c:scaling>
          <c:orientation val="minMax"/>
        </c:scaling>
        <c:axPos val="b"/>
        <c:tickLblPos val="nextTo"/>
        <c:crossAx val="103200256"/>
        <c:crosses val="autoZero"/>
        <c:auto val="1"/>
        <c:lblAlgn val="ctr"/>
        <c:lblOffset val="100"/>
      </c:catAx>
      <c:valAx>
        <c:axId val="103200256"/>
        <c:scaling>
          <c:orientation val="minMax"/>
        </c:scaling>
        <c:axPos val="l"/>
        <c:majorGridlines/>
        <c:numFmt formatCode="0%" sourceLinked="0"/>
        <c:tickLblPos val="nextTo"/>
        <c:crossAx val="103198720"/>
        <c:crosses val="autoZero"/>
        <c:crossBetween val="between"/>
      </c:valAx>
    </c:plotArea>
    <c:legend>
      <c:legendPos val="t"/>
      <c:layout/>
      <c:txPr>
        <a:bodyPr/>
        <a:lstStyle/>
        <a:p>
          <a:pPr>
            <a:defRPr sz="2200" baseline="0"/>
          </a:pPr>
          <a:endParaRPr lang="fr-FR"/>
        </a:p>
      </c:txPr>
    </c:legend>
    <c:plotVisOnly val="1"/>
  </c:chart>
  <c:txPr>
    <a:bodyPr/>
    <a:lstStyle/>
    <a:p>
      <a:pPr>
        <a:defRPr sz="1800" baseline="0"/>
      </a:pPr>
      <a:endParaRPr lang="fr-FR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A2CD8C-EC62-4307-ACB6-C1630529A0B0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BC9CCE-C067-4691-876E-AFDE314B4909}" type="slidenum">
              <a:rPr lang="en-US" smtClean="0"/>
              <a:pPr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463351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C9CCE-C067-4691-876E-AFDE314B4909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C9CCE-C067-4691-876E-AFDE314B4909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C9CCE-C067-4691-876E-AFDE314B4909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C9CCE-C067-4691-876E-AFDE314B4909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C9CCE-C067-4691-876E-AFDE314B4909}" type="slidenum">
              <a:rPr lang="en-US" smtClean="0"/>
              <a:pPr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C9CCE-C067-4691-876E-AFDE314B4909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C9CCE-C067-4691-876E-AFDE314B4909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C9CCE-C067-4691-876E-AFDE314B4909}" type="slidenum">
              <a:rPr lang="en-US" smtClean="0"/>
              <a:pPr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C9CCE-C067-4691-876E-AFDE314B4909}" type="slidenum">
              <a:rPr lang="en-US" smtClean="0"/>
              <a:pPr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C9CCE-C067-4691-876E-AFDE314B4909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C9CCE-C067-4691-876E-AFDE314B4909}" type="slidenum">
              <a:rPr lang="en-US" smtClean="0"/>
              <a:pPr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C9CCE-C067-4691-876E-AFDE314B490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C9CCE-C067-4691-876E-AFDE314B4909}" type="slidenum">
              <a:rPr lang="en-US" smtClean="0"/>
              <a:pPr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C9CCE-C067-4691-876E-AFDE314B4909}" type="slidenum">
              <a:rPr lang="en-US" smtClean="0"/>
              <a:pPr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C9CCE-C067-4691-876E-AFDE314B490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C9CCE-C067-4691-876E-AFDE314B490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C9CCE-C067-4691-876E-AFDE314B4909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C9CCE-C067-4691-876E-AFDE314B4909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C9CCE-C067-4691-876E-AFDE314B4909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C9CCE-C067-4691-876E-AFDE314B4909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BE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BC9CCE-C067-4691-876E-AFDE314B4909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B98B-8905-49B9-BA2B-B15EC0A9D65B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B2F46-F887-4398-9385-4906FF33468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B98B-8905-49B9-BA2B-B15EC0A9D65B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B2F46-F887-4398-9385-4906FF33468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B98B-8905-49B9-BA2B-B15EC0A9D65B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B2F46-F887-4398-9385-4906FF33468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B98B-8905-49B9-BA2B-B15EC0A9D65B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B2F46-F887-4398-9385-4906FF33468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B98B-8905-49B9-BA2B-B15EC0A9D65B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B2F46-F887-4398-9385-4906FF33468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B98B-8905-49B9-BA2B-B15EC0A9D65B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B2F46-F887-4398-9385-4906FF33468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B98B-8905-49B9-BA2B-B15EC0A9D65B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B2F46-F887-4398-9385-4906FF33468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B98B-8905-49B9-BA2B-B15EC0A9D65B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B2F46-F887-4398-9385-4906FF33468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B98B-8905-49B9-BA2B-B15EC0A9D65B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B2F46-F887-4398-9385-4906FF33468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B98B-8905-49B9-BA2B-B15EC0A9D65B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B2F46-F887-4398-9385-4906FF33468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B98B-8905-49B9-BA2B-B15EC0A9D65B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2B2F46-F887-4398-9385-4906FF33468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76B98B-8905-49B9-BA2B-B15EC0A9D65B}" type="datetimeFigureOut">
              <a:rPr lang="en-US" smtClean="0"/>
              <a:pPr/>
              <a:t>3/16/2011</a:t>
            </a:fld>
            <a:endParaRPr lang="en-US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2B2F46-F887-4398-9385-4906FF334680}" type="slidenum">
              <a:rPr lang="en-US" smtClean="0"/>
              <a:pPr/>
              <a:t>‹N°›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0" y="2130425"/>
            <a:ext cx="9144000" cy="1470025"/>
          </a:xfrm>
        </p:spPr>
        <p:txBody>
          <a:bodyPr>
            <a:normAutofit fontScale="90000"/>
          </a:bodyPr>
          <a:lstStyle/>
          <a:p>
            <a:r>
              <a:rPr lang="fr-FR" sz="3800" b="1" dirty="0" smtClean="0">
                <a:solidFill>
                  <a:schemeClr val="tx2"/>
                </a:solidFill>
              </a:rPr>
              <a:t>Financement basé sur la performance et programmes verticaux: </a:t>
            </a:r>
            <a:br>
              <a:rPr lang="fr-FR" sz="3800" b="1" dirty="0" smtClean="0">
                <a:solidFill>
                  <a:schemeClr val="tx2"/>
                </a:solidFill>
              </a:rPr>
            </a:br>
            <a:r>
              <a:rPr lang="fr-FR" sz="3800" b="1" dirty="0" smtClean="0">
                <a:solidFill>
                  <a:schemeClr val="tx2"/>
                </a:solidFill>
              </a:rPr>
              <a:t>une opportunité manquée </a:t>
            </a:r>
            <a:r>
              <a:rPr lang="nl-BE" sz="3800" b="1" dirty="0" smtClean="0">
                <a:solidFill>
                  <a:schemeClr val="tx2"/>
                </a:solidFill>
              </a:rPr>
              <a:t>?</a:t>
            </a:r>
            <a:r>
              <a:rPr lang="nl-BE" b="1" dirty="0" smtClean="0"/>
              <a:t/>
            </a:r>
            <a:br>
              <a:rPr lang="nl-BE" b="1" dirty="0" smtClean="0"/>
            </a:br>
            <a:r>
              <a:rPr lang="nl-BE" b="1" dirty="0" smtClean="0"/>
              <a:t/>
            </a:r>
            <a:br>
              <a:rPr lang="nl-BE" b="1" dirty="0" smtClean="0"/>
            </a:br>
            <a:r>
              <a:rPr lang="nl-BE" sz="3100" b="1" dirty="0" smtClean="0">
                <a:solidFill>
                  <a:schemeClr val="tx2"/>
                </a:solidFill>
              </a:rPr>
              <a:t>Etude de </a:t>
            </a:r>
            <a:r>
              <a:rPr lang="nl-BE" sz="3100" b="1" dirty="0" err="1" smtClean="0">
                <a:solidFill>
                  <a:schemeClr val="tx2"/>
                </a:solidFill>
              </a:rPr>
              <a:t>cas</a:t>
            </a:r>
            <a:r>
              <a:rPr lang="nl-BE" sz="3100" b="1" dirty="0" smtClean="0">
                <a:solidFill>
                  <a:schemeClr val="tx2"/>
                </a:solidFill>
              </a:rPr>
              <a:t/>
            </a:r>
            <a:br>
              <a:rPr lang="nl-BE" sz="3100" b="1" dirty="0" smtClean="0">
                <a:solidFill>
                  <a:schemeClr val="tx2"/>
                </a:solidFill>
              </a:rPr>
            </a:br>
            <a:r>
              <a:rPr lang="nl-BE" sz="3100" b="1" dirty="0" smtClean="0">
                <a:solidFill>
                  <a:schemeClr val="tx2"/>
                </a:solidFill>
              </a:rPr>
              <a:t>RDC– Burundi – Rwanda</a:t>
            </a:r>
            <a:r>
              <a:rPr lang="nl-BE" sz="3100" dirty="0" smtClean="0"/>
              <a:t/>
            </a:r>
            <a:br>
              <a:rPr lang="nl-BE" sz="3100" dirty="0" smtClean="0"/>
            </a:br>
            <a:r>
              <a:rPr lang="nl-BE" sz="3100" dirty="0" smtClean="0"/>
              <a:t/>
            </a:r>
            <a:br>
              <a:rPr lang="nl-BE" sz="3100" dirty="0" smtClean="0"/>
            </a:br>
            <a:endParaRPr lang="en-US" sz="3100" i="1" dirty="0"/>
          </a:p>
        </p:txBody>
      </p:sp>
      <p:graphicFrame>
        <p:nvGraphicFramePr>
          <p:cNvPr id="4" name="Obje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692035468"/>
              </p:ext>
            </p:extLst>
          </p:nvPr>
        </p:nvGraphicFramePr>
        <p:xfrm>
          <a:off x="7596336" y="5223892"/>
          <a:ext cx="1055812" cy="1081758"/>
        </p:xfrm>
        <a:graphic>
          <a:graphicData uri="http://schemas.openxmlformats.org/presentationml/2006/ole">
            <p:oleObj spid="_x0000_s1030" name="Immagine bitmap" r:id="rId4" imgW="1571844" imgH="1561905" progId="PBrush">
              <p:embed/>
            </p:oleObj>
          </a:graphicData>
        </a:graphic>
      </p:graphicFrame>
      <p:sp>
        <p:nvSpPr>
          <p:cNvPr id="5" name="ZoneTexte 4"/>
          <p:cNvSpPr txBox="1"/>
          <p:nvPr/>
        </p:nvSpPr>
        <p:spPr>
          <a:xfrm>
            <a:off x="683568" y="5157192"/>
            <a:ext cx="58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BE" i="1" dirty="0" err="1" smtClean="0"/>
              <a:t>Conférence</a:t>
            </a:r>
            <a:r>
              <a:rPr lang="nl-BE" i="1" dirty="0" smtClean="0"/>
              <a:t>  AFHEA, </a:t>
            </a:r>
            <a:r>
              <a:rPr lang="nl-BE" i="1" dirty="0" err="1" smtClean="0"/>
              <a:t>Saly</a:t>
            </a:r>
            <a:r>
              <a:rPr lang="nl-BE" i="1" dirty="0" smtClean="0"/>
              <a:t>- </a:t>
            </a:r>
            <a:r>
              <a:rPr lang="nl-BE" i="1" dirty="0" err="1" smtClean="0"/>
              <a:t>Sénégal</a:t>
            </a:r>
            <a:r>
              <a:rPr lang="nl-BE" i="1" dirty="0" smtClean="0"/>
              <a:t>. 15-17 mars  2011</a:t>
            </a:r>
            <a:br>
              <a:rPr lang="nl-BE" i="1" dirty="0" smtClean="0"/>
            </a:br>
            <a:r>
              <a:rPr lang="nl-BE" i="1" dirty="0" smtClean="0"/>
              <a:t>N. de Borman, D. </a:t>
            </a:r>
            <a:r>
              <a:rPr lang="nl-BE" i="1" dirty="0" err="1" smtClean="0"/>
              <a:t>Ramanana</a:t>
            </a:r>
            <a:r>
              <a:rPr lang="nl-BE" i="1" dirty="0" smtClean="0"/>
              <a:t>, S. </a:t>
            </a:r>
            <a:r>
              <a:rPr lang="nl-BE" i="1" dirty="0" err="1" smtClean="0"/>
              <a:t>Nkindi</a:t>
            </a:r>
            <a:r>
              <a:rPr lang="nl-BE" i="1" dirty="0" smtClean="0"/>
              <a:t>, L. </a:t>
            </a:r>
            <a:r>
              <a:rPr lang="nl-BE" i="1" dirty="0" err="1" smtClean="0"/>
              <a:t>Rusa</a:t>
            </a:r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24936" cy="1143000"/>
          </a:xfrm>
        </p:spPr>
        <p:txBody>
          <a:bodyPr>
            <a:normAutofit fontScale="90000"/>
          </a:bodyPr>
          <a:lstStyle/>
          <a:p>
            <a:pPr algn="l"/>
            <a:r>
              <a:rPr lang="fr-FR" sz="3600" dirty="0" smtClean="0"/>
              <a:t>Systèmes </a:t>
            </a:r>
            <a:r>
              <a:rPr lang="fr-FR" sz="3600" dirty="0" smtClean="0"/>
              <a:t>similaires en apparence, mais différents dans </a:t>
            </a:r>
            <a:r>
              <a:rPr lang="fr-FR" sz="3600" dirty="0" smtClean="0"/>
              <a:t>les priorités qui leur sont assignées</a:t>
            </a:r>
            <a:endParaRPr lang="fr-FR" dirty="0"/>
          </a:p>
        </p:txBody>
      </p:sp>
      <p:graphicFrame>
        <p:nvGraphicFramePr>
          <p:cNvPr id="6" name="Graphique 5"/>
          <p:cNvGraphicFramePr/>
          <p:nvPr>
            <p:extLst>
              <p:ext uri="{D42A27DB-BD31-4B8C-83A1-F6EECF244321}">
                <p14:modId xmlns:p14="http://schemas.microsoft.com/office/powerpoint/2010/main" xmlns="" val="1671284347"/>
              </p:ext>
            </p:extLst>
          </p:nvPr>
        </p:nvGraphicFramePr>
        <p:xfrm>
          <a:off x="1439144" y="2589901"/>
          <a:ext cx="7704856" cy="42680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Rectangle 2"/>
          <p:cNvSpPr/>
          <p:nvPr/>
        </p:nvSpPr>
        <p:spPr>
          <a:xfrm>
            <a:off x="2123728" y="1844824"/>
            <a:ext cx="655272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BE" sz="2400" b="1" dirty="0" err="1"/>
              <a:t>Proportion</a:t>
            </a:r>
            <a:r>
              <a:rPr lang="nl-BE" sz="2400" b="1" dirty="0"/>
              <a:t> </a:t>
            </a:r>
            <a:r>
              <a:rPr lang="nl-BE" sz="2400" b="1" dirty="0" smtClean="0"/>
              <a:t>des ressources </a:t>
            </a:r>
            <a:r>
              <a:rPr lang="nl-BE" sz="2400" b="1" dirty="0" err="1" smtClean="0"/>
              <a:t>allouées</a:t>
            </a:r>
            <a:r>
              <a:rPr lang="nl-BE" sz="2400" b="1" dirty="0" smtClean="0"/>
              <a:t> </a:t>
            </a:r>
            <a:r>
              <a:rPr lang="nl-BE" sz="2400" b="1" dirty="0" smtClean="0"/>
              <a:t>à </a:t>
            </a:r>
            <a:r>
              <a:rPr lang="nl-BE" sz="2400" b="1" dirty="0" err="1" smtClean="0"/>
              <a:t>l</a:t>
            </a:r>
            <a:r>
              <a:rPr lang="nl-BE" sz="2400" b="1" dirty="0" err="1" smtClean="0"/>
              <a:t>’activité</a:t>
            </a:r>
            <a:r>
              <a:rPr lang="nl-BE" sz="2400" b="1" dirty="0" smtClean="0"/>
              <a:t> </a:t>
            </a:r>
            <a:r>
              <a:rPr lang="nl-BE" sz="2400" b="1" dirty="0" smtClean="0"/>
              <a:t>des </a:t>
            </a:r>
            <a:r>
              <a:rPr lang="nl-BE" sz="2400" b="1" dirty="0" smtClean="0"/>
              <a:t>CS et à </a:t>
            </a:r>
            <a:r>
              <a:rPr lang="nl-BE" sz="2400" b="1" dirty="0" err="1" smtClean="0"/>
              <a:t>l’activité</a:t>
            </a:r>
            <a:r>
              <a:rPr lang="nl-BE" sz="2400" b="1" dirty="0" smtClean="0"/>
              <a:t> des </a:t>
            </a:r>
            <a:r>
              <a:rPr lang="nl-BE" sz="2400" b="1" dirty="0" err="1" smtClean="0"/>
              <a:t>hôpitaux</a:t>
            </a:r>
            <a:endParaRPr lang="fr-BE" sz="2400" b="1" dirty="0"/>
          </a:p>
        </p:txBody>
      </p:sp>
      <p:sp>
        <p:nvSpPr>
          <p:cNvPr id="4" name="Rectangle 3"/>
          <p:cNvSpPr/>
          <p:nvPr/>
        </p:nvSpPr>
        <p:spPr>
          <a:xfrm>
            <a:off x="35496" y="3966525"/>
            <a:ext cx="648072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7" name="Rectangle 6"/>
          <p:cNvSpPr/>
          <p:nvPr/>
        </p:nvSpPr>
        <p:spPr>
          <a:xfrm>
            <a:off x="30765" y="3435293"/>
            <a:ext cx="648072" cy="360040"/>
          </a:xfrm>
          <a:prstGeom prst="rect">
            <a:avLst/>
          </a:prstGeom>
          <a:solidFill>
            <a:srgbClr val="C00000">
              <a:alpha val="67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8" name="ZoneTexte 7"/>
          <p:cNvSpPr txBox="1"/>
          <p:nvPr/>
        </p:nvSpPr>
        <p:spPr>
          <a:xfrm>
            <a:off x="683568" y="3933056"/>
            <a:ext cx="11946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000" dirty="0" smtClean="0"/>
              <a:t>CDS</a:t>
            </a:r>
            <a:endParaRPr lang="fr-BE" sz="2000" dirty="0"/>
          </a:p>
        </p:txBody>
      </p:sp>
      <p:sp>
        <p:nvSpPr>
          <p:cNvPr id="9" name="ZoneTexte 8"/>
          <p:cNvSpPr txBox="1"/>
          <p:nvPr/>
        </p:nvSpPr>
        <p:spPr>
          <a:xfrm>
            <a:off x="711224" y="3429000"/>
            <a:ext cx="119469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sz="2000" dirty="0" err="1" smtClean="0"/>
              <a:t>Hôp</a:t>
            </a:r>
            <a:r>
              <a:rPr lang="fr-BE" dirty="0" smtClean="0"/>
              <a:t>.</a:t>
            </a:r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892480" cy="1143000"/>
          </a:xfrm>
        </p:spPr>
        <p:txBody>
          <a:bodyPr>
            <a:normAutofit fontScale="90000"/>
          </a:bodyPr>
          <a:lstStyle/>
          <a:p>
            <a:r>
              <a:rPr lang="fr-FR" sz="3600" dirty="0" smtClean="0"/>
              <a:t>Proportion du financement FBP allouée aux activités préventives et curatives (PMA : centre de santé)</a:t>
            </a:r>
            <a:r>
              <a:rPr lang="fr-FR" dirty="0" smtClean="0"/>
              <a:t> </a:t>
            </a:r>
            <a:endParaRPr lang="fr-FR" dirty="0"/>
          </a:p>
        </p:txBody>
      </p:sp>
      <p:graphicFrame>
        <p:nvGraphicFramePr>
          <p:cNvPr id="4" name="Graphique 3"/>
          <p:cNvGraphicFramePr/>
          <p:nvPr/>
        </p:nvGraphicFramePr>
        <p:xfrm>
          <a:off x="539552" y="1772816"/>
          <a:ext cx="8208912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dirty="0" smtClean="0"/>
              <a:t>Allocation des ressources du </a:t>
            </a:r>
            <a:r>
              <a:rPr lang="fr-BE" dirty="0" smtClean="0"/>
              <a:t>FBP</a:t>
            </a:r>
            <a:br>
              <a:rPr lang="fr-BE" dirty="0" smtClean="0"/>
            </a:br>
            <a:r>
              <a:rPr lang="fr-BE" dirty="0" smtClean="0"/>
              <a:t>par type :</a:t>
            </a:r>
            <a:endParaRPr lang="fr-BE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1331640" y="1484784"/>
            <a:ext cx="7560840" cy="53732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Tx/>
              <a:buChar char="-"/>
            </a:pPr>
            <a:r>
              <a:rPr lang="nl-BE" dirty="0" err="1" smtClean="0"/>
              <a:t>Général</a:t>
            </a:r>
            <a:r>
              <a:rPr lang="nl-BE" dirty="0" smtClean="0"/>
              <a:t> </a:t>
            </a:r>
            <a:endParaRPr lang="nl-BE" dirty="0" smtClean="0"/>
          </a:p>
          <a:p>
            <a:pPr marL="514350" indent="-514350">
              <a:buFontTx/>
              <a:buChar char="-"/>
            </a:pPr>
            <a:r>
              <a:rPr lang="nl-BE" dirty="0" smtClean="0"/>
              <a:t>Santé de la </a:t>
            </a:r>
            <a:r>
              <a:rPr lang="nl-BE" dirty="0" err="1" smtClean="0"/>
              <a:t>reproduction</a:t>
            </a:r>
            <a:r>
              <a:rPr lang="nl-BE" dirty="0" smtClean="0"/>
              <a:t> </a:t>
            </a:r>
          </a:p>
          <a:p>
            <a:pPr marL="514350" indent="-514350">
              <a:buFontTx/>
              <a:buChar char="-"/>
            </a:pPr>
            <a:r>
              <a:rPr lang="nl-BE" dirty="0" smtClean="0"/>
              <a:t>Paludisme </a:t>
            </a:r>
          </a:p>
          <a:p>
            <a:pPr marL="514350" indent="-514350">
              <a:buFontTx/>
              <a:buChar char="-"/>
            </a:pPr>
            <a:r>
              <a:rPr lang="nl-BE" dirty="0" smtClean="0"/>
              <a:t>VIH </a:t>
            </a:r>
          </a:p>
          <a:p>
            <a:pPr marL="514350" indent="-514350">
              <a:buFontTx/>
              <a:buChar char="-"/>
            </a:pPr>
            <a:r>
              <a:rPr lang="nl-BE" dirty="0" err="1" smtClean="0"/>
              <a:t>Vaccination</a:t>
            </a:r>
            <a:endParaRPr lang="nl-BE" dirty="0" smtClean="0"/>
          </a:p>
          <a:p>
            <a:pPr marL="514350" indent="-514350">
              <a:buFontTx/>
              <a:buChar char="-"/>
            </a:pPr>
            <a:r>
              <a:rPr lang="nl-BE" dirty="0" smtClean="0"/>
              <a:t>Planning </a:t>
            </a:r>
            <a:r>
              <a:rPr lang="nl-BE" dirty="0" err="1" smtClean="0"/>
              <a:t>familial</a:t>
            </a:r>
            <a:r>
              <a:rPr lang="nl-BE" dirty="0" smtClean="0"/>
              <a:t> </a:t>
            </a:r>
          </a:p>
          <a:p>
            <a:pPr marL="514350" indent="-514350">
              <a:buFontTx/>
              <a:buChar char="-"/>
            </a:pPr>
            <a:r>
              <a:rPr lang="nl-BE" dirty="0" smtClean="0"/>
              <a:t>Tuberculose</a:t>
            </a:r>
          </a:p>
          <a:p>
            <a:pPr marL="514350" indent="-514350">
              <a:buFontTx/>
              <a:buChar char="-"/>
            </a:pPr>
            <a:r>
              <a:rPr lang="nl-BE" dirty="0" err="1" smtClean="0"/>
              <a:t>Autres</a:t>
            </a:r>
            <a:r>
              <a:rPr lang="nl-BE" dirty="0" smtClean="0"/>
              <a:t> (</a:t>
            </a:r>
            <a:r>
              <a:rPr lang="nl-BE" dirty="0" err="1" smtClean="0"/>
              <a:t>Lèpre</a:t>
            </a:r>
            <a:r>
              <a:rPr lang="nl-BE" dirty="0" smtClean="0"/>
              <a:t> , </a:t>
            </a:r>
            <a:r>
              <a:rPr lang="nl-BE" dirty="0" err="1" smtClean="0"/>
              <a:t>Tripanosomiase</a:t>
            </a:r>
            <a:r>
              <a:rPr lang="nl-BE" dirty="0" smtClean="0"/>
              <a:t>, </a:t>
            </a:r>
            <a:r>
              <a:rPr lang="nl-BE" dirty="0" err="1" smtClean="0"/>
              <a:t>Hygiène</a:t>
            </a:r>
            <a:r>
              <a:rPr lang="nl-BE" dirty="0" smtClean="0"/>
              <a:t>) </a:t>
            </a:r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24174" y="1124744"/>
            <a:ext cx="9852758" cy="56886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e 6"/>
          <p:cNvGrpSpPr/>
          <p:nvPr/>
        </p:nvGrpSpPr>
        <p:grpSpPr>
          <a:xfrm>
            <a:off x="539552" y="1124744"/>
            <a:ext cx="5040560" cy="4968552"/>
            <a:chOff x="611560" y="1124744"/>
            <a:chExt cx="5040560" cy="4968552"/>
          </a:xfrm>
        </p:grpSpPr>
        <p:sp>
          <p:nvSpPr>
            <p:cNvPr id="2" name="Rectangle 1"/>
            <p:cNvSpPr/>
            <p:nvPr/>
          </p:nvSpPr>
          <p:spPr>
            <a:xfrm>
              <a:off x="5148064" y="1124744"/>
              <a:ext cx="504056" cy="2016224"/>
            </a:xfrm>
            <a:prstGeom prst="rect">
              <a:avLst/>
            </a:prstGeom>
            <a:solidFill>
              <a:srgbClr val="E5B4A5">
                <a:alpha val="17647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BE"/>
            </a:p>
          </p:txBody>
        </p:sp>
        <p:sp>
          <p:nvSpPr>
            <p:cNvPr id="5" name="Rectangle 4"/>
            <p:cNvSpPr/>
            <p:nvPr/>
          </p:nvSpPr>
          <p:spPr>
            <a:xfrm>
              <a:off x="5076056" y="4077072"/>
              <a:ext cx="504056" cy="2016224"/>
            </a:xfrm>
            <a:prstGeom prst="rect">
              <a:avLst/>
            </a:prstGeom>
            <a:solidFill>
              <a:srgbClr val="E5B4A5">
                <a:alpha val="17647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BE"/>
            </a:p>
          </p:txBody>
        </p:sp>
        <p:sp>
          <p:nvSpPr>
            <p:cNvPr id="6" name="Rectangle 5"/>
            <p:cNvSpPr/>
            <p:nvPr/>
          </p:nvSpPr>
          <p:spPr>
            <a:xfrm>
              <a:off x="611560" y="4653136"/>
              <a:ext cx="504056" cy="1368152"/>
            </a:xfrm>
            <a:prstGeom prst="rect">
              <a:avLst/>
            </a:prstGeom>
            <a:solidFill>
              <a:srgbClr val="E5B4A5">
                <a:alpha val="17647"/>
              </a:srgb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BE"/>
            </a:p>
          </p:txBody>
        </p:sp>
      </p:grpSp>
      <p:sp>
        <p:nvSpPr>
          <p:cNvPr id="9" name="Rectangle 8"/>
          <p:cNvSpPr/>
          <p:nvPr/>
        </p:nvSpPr>
        <p:spPr>
          <a:xfrm>
            <a:off x="1547664" y="1772816"/>
            <a:ext cx="360040" cy="1440160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1" name="Rectangle 10"/>
          <p:cNvSpPr/>
          <p:nvPr/>
        </p:nvSpPr>
        <p:spPr>
          <a:xfrm>
            <a:off x="6012160" y="2924944"/>
            <a:ext cx="360040" cy="216024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2" name="Rectangle 11"/>
          <p:cNvSpPr/>
          <p:nvPr/>
        </p:nvSpPr>
        <p:spPr>
          <a:xfrm>
            <a:off x="6012160" y="5805264"/>
            <a:ext cx="360040" cy="216024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3" name="Rectangle 12"/>
          <p:cNvSpPr/>
          <p:nvPr/>
        </p:nvSpPr>
        <p:spPr>
          <a:xfrm>
            <a:off x="1547664" y="5661248"/>
            <a:ext cx="360040" cy="337289"/>
          </a:xfrm>
          <a:prstGeom prst="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fr-BE" dirty="0" smtClean="0"/>
              <a:t>Centres de santé (PMA)</a:t>
            </a:r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/>
              <a:t>Hôpitaux (PCA)</a:t>
            </a:r>
            <a:endParaRPr lang="fr-BE" dirty="0"/>
          </a:p>
        </p:txBody>
      </p:sp>
      <p:graphicFrame>
        <p:nvGraphicFramePr>
          <p:cNvPr id="4" name="Graphique 3"/>
          <p:cNvGraphicFramePr/>
          <p:nvPr/>
        </p:nvGraphicFramePr>
        <p:xfrm>
          <a:off x="395536" y="1484784"/>
          <a:ext cx="8352928" cy="48965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>
                <a:solidFill>
                  <a:schemeClr val="tx2"/>
                </a:solidFill>
              </a:rPr>
              <a:t>Sources de financement du FBP</a:t>
            </a:r>
            <a:endParaRPr lang="fr-BE" dirty="0">
              <a:solidFill>
                <a:schemeClr val="tx2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 fontScale="92500" lnSpcReduction="20000"/>
          </a:bodyPr>
          <a:lstStyle/>
          <a:p>
            <a:r>
              <a:rPr lang="fr-BE" dirty="0" smtClean="0"/>
              <a:t>Hors VIH, très peu de programmes verticaux contribuent au FBP</a:t>
            </a:r>
          </a:p>
          <a:p>
            <a:endParaRPr lang="fr-BE" dirty="0" smtClean="0"/>
          </a:p>
          <a:p>
            <a:endParaRPr lang="fr-BE" dirty="0" smtClean="0"/>
          </a:p>
          <a:p>
            <a:endParaRPr lang="fr-BE" dirty="0" smtClean="0"/>
          </a:p>
          <a:p>
            <a:endParaRPr lang="fr-BE" dirty="0" smtClean="0"/>
          </a:p>
          <a:p>
            <a:endParaRPr lang="fr-BE" dirty="0" smtClean="0"/>
          </a:p>
          <a:p>
            <a:r>
              <a:rPr lang="fr-BE" dirty="0" smtClean="0"/>
              <a:t>La contribution au FBP est marginale par rapport </a:t>
            </a:r>
            <a:r>
              <a:rPr lang="fr-BE" dirty="0" smtClean="0"/>
              <a:t>aux budgets des programmes verticaux: </a:t>
            </a:r>
            <a:endParaRPr lang="fr-BE" dirty="0" smtClean="0"/>
          </a:p>
          <a:p>
            <a:pPr lvl="1"/>
            <a:r>
              <a:rPr lang="fr-BE" dirty="0" smtClean="0"/>
              <a:t>Ex. Burundi. Contribution au FBP &lt; 4% des financements VIH 2010 </a:t>
            </a:r>
            <a:r>
              <a:rPr lang="fr-BE" sz="2200" dirty="0" smtClean="0"/>
              <a:t>(CDMT 2009)</a:t>
            </a:r>
          </a:p>
          <a:p>
            <a:pPr>
              <a:buNone/>
            </a:pPr>
            <a:endParaRPr lang="fr-BE" dirty="0"/>
          </a:p>
        </p:txBody>
      </p:sp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2708920"/>
            <a:ext cx="6768752" cy="1647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dirty="0" smtClean="0">
                <a:solidFill>
                  <a:schemeClr val="tx2"/>
                </a:solidFill>
              </a:rPr>
              <a:t>Relation FBP et programmes verticaux: différents cas de figure (1)</a:t>
            </a:r>
            <a:endParaRPr lang="fr-BE" dirty="0">
              <a:solidFill>
                <a:schemeClr val="tx2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97152"/>
          </a:xfrm>
        </p:spPr>
        <p:txBody>
          <a:bodyPr>
            <a:normAutofit/>
          </a:bodyPr>
          <a:lstStyle/>
          <a:p>
            <a:r>
              <a:rPr lang="fr-BE" dirty="0" smtClean="0"/>
              <a:t>Cas 1: </a:t>
            </a:r>
            <a:r>
              <a:rPr lang="fr-BE" u="sng" dirty="0" smtClean="0"/>
              <a:t>Financement structurel</a:t>
            </a:r>
            <a:r>
              <a:rPr lang="fr-BE" dirty="0" smtClean="0"/>
              <a:t>. Le programme vertical finance le FBP: les activités ciblées par le programme </a:t>
            </a:r>
            <a:r>
              <a:rPr lang="fr-BE" dirty="0" smtClean="0"/>
              <a:t>ainsi que d’autres coûts du FBP. </a:t>
            </a:r>
            <a:endParaRPr lang="fr-BE" dirty="0" smtClean="0"/>
          </a:p>
          <a:p>
            <a:pPr>
              <a:buNone/>
            </a:pPr>
            <a:r>
              <a:rPr lang="fr-BE" dirty="0" smtClean="0"/>
              <a:t>	Exemple : VIH au Rwanda.</a:t>
            </a:r>
          </a:p>
          <a:p>
            <a:pPr>
              <a:buNone/>
            </a:pPr>
            <a:r>
              <a:rPr lang="fr-BE" dirty="0" smtClean="0"/>
              <a:t>	</a:t>
            </a:r>
          </a:p>
          <a:p>
            <a:pPr>
              <a:buNone/>
            </a:pPr>
            <a:r>
              <a:rPr lang="fr-BE" dirty="0" smtClean="0"/>
              <a:t>	Stratégie gagnant – gagnant  </a:t>
            </a:r>
          </a:p>
          <a:p>
            <a:pPr>
              <a:buNone/>
            </a:pPr>
            <a:r>
              <a:rPr lang="fr-BE" dirty="0" smtClean="0"/>
              <a:t>	Risque de </a:t>
            </a:r>
            <a:r>
              <a:rPr lang="fr-BE" dirty="0" smtClean="0"/>
              <a:t>dépendance/déviance </a:t>
            </a:r>
            <a:r>
              <a:rPr lang="fr-BE" dirty="0" smtClean="0"/>
              <a:t>vers les activités de ce </a:t>
            </a:r>
            <a:r>
              <a:rPr lang="fr-BE" dirty="0" smtClean="0"/>
              <a:t>programme vertical. </a:t>
            </a:r>
            <a:endParaRPr lang="fr-BE" dirty="0" smtClean="0"/>
          </a:p>
          <a:p>
            <a:pPr>
              <a:buNone/>
            </a:pPr>
            <a:endParaRPr lang="fr-B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412776"/>
            <a:ext cx="8363272" cy="5257800"/>
          </a:xfrm>
        </p:spPr>
        <p:txBody>
          <a:bodyPr>
            <a:normAutofit fontScale="92500"/>
          </a:bodyPr>
          <a:lstStyle/>
          <a:p>
            <a:r>
              <a:rPr lang="fr-BE" dirty="0" smtClean="0"/>
              <a:t>Cas 2: </a:t>
            </a:r>
            <a:r>
              <a:rPr lang="fr-BE" u="sng" dirty="0" smtClean="0"/>
              <a:t>Financement </a:t>
            </a:r>
            <a:r>
              <a:rPr lang="fr-BE" u="sng" dirty="0" smtClean="0"/>
              <a:t>ciblé</a:t>
            </a:r>
            <a:r>
              <a:rPr lang="fr-BE" dirty="0" smtClean="0"/>
              <a:t>.</a:t>
            </a:r>
            <a:r>
              <a:rPr lang="fr-BE" dirty="0" smtClean="0"/>
              <a:t> </a:t>
            </a:r>
            <a:r>
              <a:rPr lang="fr-BE" dirty="0" smtClean="0"/>
              <a:t>Le programme vertical finance le FBP, mais uniquement </a:t>
            </a:r>
            <a:r>
              <a:rPr lang="fr-BE" dirty="0" smtClean="0"/>
              <a:t>les </a:t>
            </a:r>
            <a:r>
              <a:rPr lang="fr-BE" dirty="0" smtClean="0"/>
              <a:t>activités </a:t>
            </a:r>
            <a:r>
              <a:rPr lang="fr-BE" dirty="0" smtClean="0"/>
              <a:t>ciblées par le programme</a:t>
            </a:r>
            <a:r>
              <a:rPr lang="fr-BE" dirty="0" smtClean="0"/>
              <a:t>. </a:t>
            </a:r>
          </a:p>
          <a:p>
            <a:pPr>
              <a:buNone/>
            </a:pPr>
            <a:r>
              <a:rPr lang="fr-BE" dirty="0" smtClean="0"/>
              <a:t>	Ex. VIH au Burundi. 	</a:t>
            </a:r>
          </a:p>
          <a:p>
            <a:pPr>
              <a:buNone/>
            </a:pPr>
            <a:endParaRPr lang="fr-BE" dirty="0" smtClean="0"/>
          </a:p>
          <a:p>
            <a:pPr>
              <a:buNone/>
            </a:pPr>
            <a:r>
              <a:rPr lang="fr-BE" dirty="0" smtClean="0"/>
              <a:t>	Stratégie gagnante – gagnante </a:t>
            </a:r>
          </a:p>
          <a:p>
            <a:pPr>
              <a:buNone/>
            </a:pPr>
            <a:r>
              <a:rPr lang="fr-BE" dirty="0" smtClean="0"/>
              <a:t>	</a:t>
            </a:r>
            <a:r>
              <a:rPr lang="fr-BE" dirty="0" smtClean="0"/>
              <a:t>Arbitrage </a:t>
            </a:r>
            <a:r>
              <a:rPr lang="fr-BE" dirty="0" smtClean="0"/>
              <a:t>entre opportunité financière et contraintes induites par le </a:t>
            </a:r>
            <a:r>
              <a:rPr lang="fr-BE" dirty="0" smtClean="0"/>
              <a:t>programme;</a:t>
            </a:r>
            <a:endParaRPr lang="fr-BE" dirty="0" smtClean="0"/>
          </a:p>
          <a:p>
            <a:pPr>
              <a:buNone/>
            </a:pPr>
            <a:r>
              <a:rPr lang="fr-BE" dirty="0" smtClean="0"/>
              <a:t>	Ex. 	Burundi : </a:t>
            </a:r>
            <a:r>
              <a:rPr lang="fr-BE" dirty="0" smtClean="0"/>
              <a:t>indicateur sur la </a:t>
            </a:r>
            <a:r>
              <a:rPr lang="fr-BE" i="1" dirty="0" smtClean="0"/>
              <a:t>circoncision </a:t>
            </a:r>
            <a:endParaRPr lang="fr-BE" i="1" dirty="0" smtClean="0"/>
          </a:p>
          <a:p>
            <a:pPr>
              <a:buNone/>
            </a:pPr>
            <a:r>
              <a:rPr lang="fr-BE" dirty="0" smtClean="0"/>
              <a:t>		Nord Kivu : indicateur </a:t>
            </a:r>
            <a:r>
              <a:rPr lang="fr-BE" i="1" dirty="0" smtClean="0"/>
              <a:t>TB guéri </a:t>
            </a:r>
            <a:r>
              <a:rPr lang="fr-BE" i="1" dirty="0" err="1" smtClean="0"/>
              <a:t>co</a:t>
            </a:r>
            <a:r>
              <a:rPr lang="fr-BE" i="1" dirty="0" smtClean="0"/>
              <a:t>-infecté VIH</a:t>
            </a:r>
            <a:endParaRPr lang="fr-BE" dirty="0" smtClean="0"/>
          </a:p>
        </p:txBody>
      </p:sp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fr-BE" dirty="0" smtClean="0">
                <a:solidFill>
                  <a:schemeClr val="tx2"/>
                </a:solidFill>
              </a:rPr>
              <a:t>Relation FBP et programmes verticaux: (2)</a:t>
            </a:r>
            <a:endParaRPr lang="fr-BE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892480" cy="1143000"/>
          </a:xfrm>
        </p:spPr>
        <p:txBody>
          <a:bodyPr>
            <a:normAutofit fontScale="90000"/>
          </a:bodyPr>
          <a:lstStyle/>
          <a:p>
            <a:r>
              <a:rPr lang="fr-BE" dirty="0" smtClean="0">
                <a:solidFill>
                  <a:schemeClr val="tx2"/>
                </a:solidFill>
              </a:rPr>
              <a:t>Relation FBP et programmes verticaux (3) </a:t>
            </a:r>
            <a:endParaRPr lang="fr-BE" dirty="0">
              <a:solidFill>
                <a:schemeClr val="tx2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12776"/>
            <a:ext cx="8686800" cy="5445224"/>
          </a:xfrm>
        </p:spPr>
        <p:txBody>
          <a:bodyPr>
            <a:normAutofit fontScale="92500"/>
          </a:bodyPr>
          <a:lstStyle/>
          <a:p>
            <a:r>
              <a:rPr lang="fr-BE" dirty="0" smtClean="0"/>
              <a:t>Cas 3: </a:t>
            </a:r>
            <a:r>
              <a:rPr lang="fr-BE" u="sng" dirty="0" smtClean="0"/>
              <a:t>Absence </a:t>
            </a:r>
            <a:r>
              <a:rPr lang="fr-BE" u="sng" dirty="0" smtClean="0"/>
              <a:t>d’intégration</a:t>
            </a:r>
            <a:r>
              <a:rPr lang="fr-BE" dirty="0" smtClean="0"/>
              <a:t>.</a:t>
            </a:r>
            <a:r>
              <a:rPr lang="fr-BE" dirty="0" smtClean="0"/>
              <a:t> </a:t>
            </a:r>
            <a:r>
              <a:rPr lang="fr-BE" dirty="0" smtClean="0"/>
              <a:t>Le programme agit en parallèle </a:t>
            </a:r>
            <a:r>
              <a:rPr lang="fr-BE" dirty="0" smtClean="0"/>
              <a:t>au FBP</a:t>
            </a:r>
            <a:r>
              <a:rPr lang="fr-BE" dirty="0" smtClean="0"/>
              <a:t>. Situation la plus fréquente. </a:t>
            </a:r>
          </a:p>
          <a:p>
            <a:pPr>
              <a:buNone/>
            </a:pPr>
            <a:r>
              <a:rPr lang="fr-BE" dirty="0" smtClean="0"/>
              <a:t>	Deux raisons: </a:t>
            </a:r>
          </a:p>
          <a:p>
            <a:pPr>
              <a:buNone/>
            </a:pPr>
            <a:r>
              <a:rPr lang="fr-BE" dirty="0" smtClean="0"/>
              <a:t>		Méconnaissance de l’outil </a:t>
            </a:r>
          </a:p>
          <a:p>
            <a:pPr>
              <a:buNone/>
            </a:pPr>
            <a:r>
              <a:rPr lang="fr-BE" dirty="0" smtClean="0"/>
              <a:t>		</a:t>
            </a:r>
            <a:r>
              <a:rPr lang="fr-BE" dirty="0" smtClean="0"/>
              <a:t>Pas d’intérêt </a:t>
            </a:r>
            <a:r>
              <a:rPr lang="fr-BE" dirty="0" smtClean="0"/>
              <a:t>à s’intégrer (logique verticale)</a:t>
            </a:r>
          </a:p>
          <a:p>
            <a:pPr>
              <a:buNone/>
            </a:pPr>
            <a:r>
              <a:rPr lang="fr-BE" dirty="0" smtClean="0"/>
              <a:t>	</a:t>
            </a:r>
          </a:p>
          <a:p>
            <a:pPr>
              <a:buNone/>
            </a:pPr>
            <a:r>
              <a:rPr lang="fr-BE" dirty="0" smtClean="0"/>
              <a:t>	</a:t>
            </a:r>
            <a:r>
              <a:rPr lang="fr-BE" dirty="0" smtClean="0"/>
              <a:t>Selon </a:t>
            </a:r>
            <a:r>
              <a:rPr lang="fr-BE" dirty="0" smtClean="0"/>
              <a:t>certains acteurs </a:t>
            </a:r>
            <a:r>
              <a:rPr lang="fr-BE" dirty="0" smtClean="0"/>
              <a:t>du FBP</a:t>
            </a:r>
            <a:r>
              <a:rPr lang="fr-BE" dirty="0" smtClean="0"/>
              <a:t>, le programme vertical </a:t>
            </a:r>
            <a:r>
              <a:rPr lang="fr-BE" dirty="0" smtClean="0"/>
              <a:t>agit comme </a:t>
            </a:r>
            <a:r>
              <a:rPr lang="fr-BE" dirty="0" smtClean="0"/>
              <a:t>un passager clandestin:  Il bénéficie de l’action du FBP sans le financer. </a:t>
            </a:r>
          </a:p>
          <a:p>
            <a:pPr>
              <a:buNone/>
            </a:pPr>
            <a:r>
              <a:rPr lang="fr-BE" dirty="0" smtClean="0"/>
              <a:t>	=&gt; réticence à inclure les activités des </a:t>
            </a:r>
            <a:r>
              <a:rPr lang="fr-BE" dirty="0" smtClean="0"/>
              <a:t>programmes. </a:t>
            </a:r>
            <a:endParaRPr lang="fr-B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BE" dirty="0" smtClean="0">
                <a:solidFill>
                  <a:schemeClr val="tx2"/>
                </a:solidFill>
              </a:rPr>
              <a:t>En conclusion</a:t>
            </a:r>
            <a:endParaRPr lang="fr-BE" dirty="0">
              <a:solidFill>
                <a:schemeClr val="tx2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5257800"/>
          </a:xfrm>
        </p:spPr>
        <p:txBody>
          <a:bodyPr>
            <a:normAutofit/>
          </a:bodyPr>
          <a:lstStyle/>
          <a:p>
            <a:r>
              <a:rPr lang="fr-BE" dirty="0" smtClean="0"/>
              <a:t>Au-delà de leurs apparences, </a:t>
            </a:r>
            <a:r>
              <a:rPr lang="fr-BE" dirty="0" smtClean="0"/>
              <a:t>les systèmes FBP </a:t>
            </a:r>
            <a:r>
              <a:rPr lang="fr-BE" dirty="0" smtClean="0"/>
              <a:t>ont des stratégies </a:t>
            </a:r>
            <a:r>
              <a:rPr lang="fr-BE" dirty="0" err="1" smtClean="0"/>
              <a:t>allocatives</a:t>
            </a:r>
            <a:r>
              <a:rPr lang="fr-BE" dirty="0" smtClean="0"/>
              <a:t> divergentes</a:t>
            </a:r>
            <a:endParaRPr lang="fr-BE" dirty="0" smtClean="0"/>
          </a:p>
          <a:p>
            <a:r>
              <a:rPr lang="fr-BE" dirty="0" smtClean="0"/>
              <a:t>Les programmes verticaux ont insuffisamment saisi l’opportunité de s’intégrer aux systèmes de FBP</a:t>
            </a:r>
          </a:p>
          <a:p>
            <a:r>
              <a:rPr lang="fr-BE" dirty="0" smtClean="0"/>
              <a:t>L’intégration des financement verticaux est un facteur clé de la pérennité du financement du FBP</a:t>
            </a:r>
            <a:endParaRPr lang="fr-B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Points de départ: 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340768"/>
            <a:ext cx="8229600" cy="5112568"/>
          </a:xfrm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fr-FR" dirty="0" smtClean="0"/>
              <a:t>Les stratégies de FBR sont au cœur des processus de réforme des systèmes de santé en Afrique Sub-saharienne. 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En Afrique-Centrale, la stratégie FBR mise en œuvre est principalement le financement basé sur la performance (FBP). </a:t>
            </a:r>
          </a:p>
          <a:p>
            <a:pPr marL="514350" indent="-514350">
              <a:buFont typeface="+mj-lt"/>
              <a:buAutoNum type="arabicPeriod"/>
            </a:pPr>
            <a:r>
              <a:rPr lang="fr-FR" dirty="0" smtClean="0"/>
              <a:t>Dans ce système, la structure de santé est financée sur base de sa performance; c’est à dire en fonction de la quantité et de la qualité des services de santé produits. </a:t>
            </a:r>
          </a:p>
          <a:p>
            <a:endParaRPr lang="nl-B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BE" dirty="0" err="1" smtClean="0"/>
              <a:t>Dieredief</a:t>
            </a:r>
            <a:r>
              <a:rPr lang="fr-BE" dirty="0" smtClean="0"/>
              <a:t>!</a:t>
            </a:r>
            <a:endParaRPr lang="fr-B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</a:bodyPr>
          <a:lstStyle/>
          <a:p>
            <a:r>
              <a:rPr lang="fr-BE" dirty="0" smtClean="0"/>
              <a:t>Ces disparités illustrent des contextes et </a:t>
            </a:r>
            <a:r>
              <a:rPr lang="fr-BE" dirty="0" smtClean="0"/>
              <a:t>priorités </a:t>
            </a:r>
            <a:r>
              <a:rPr lang="fr-BE" dirty="0" smtClean="0"/>
              <a:t>différentes</a:t>
            </a:r>
            <a:br>
              <a:rPr lang="fr-BE" dirty="0" smtClean="0"/>
            </a:br>
            <a:r>
              <a:rPr lang="fr-BE" dirty="0" smtClean="0"/>
              <a:t> </a:t>
            </a:r>
            <a:endParaRPr lang="fr-BE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7504" y="1916832"/>
            <a:ext cx="7344816" cy="4525963"/>
          </a:xfrm>
        </p:spPr>
        <p:txBody>
          <a:bodyPr>
            <a:normAutofit fontScale="92500"/>
          </a:bodyPr>
          <a:lstStyle/>
          <a:p>
            <a:r>
              <a:rPr lang="fr-BE" u="sng" dirty="0" smtClean="0"/>
              <a:t>Au Rwanda </a:t>
            </a:r>
            <a:r>
              <a:rPr lang="fr-BE" dirty="0" smtClean="0"/>
              <a:t>: Le FBP est complémentaire à d’autres sources de </a:t>
            </a:r>
            <a:r>
              <a:rPr lang="fr-BE" dirty="0" smtClean="0"/>
              <a:t>financements. </a:t>
            </a:r>
            <a:r>
              <a:rPr lang="fr-BE" dirty="0" smtClean="0"/>
              <a:t>Accent sur </a:t>
            </a:r>
            <a:r>
              <a:rPr lang="fr-BE" dirty="0" smtClean="0"/>
              <a:t>la production d’activités à </a:t>
            </a:r>
            <a:r>
              <a:rPr lang="fr-BE" dirty="0" smtClean="0"/>
              <a:t>haut-impact.</a:t>
            </a:r>
            <a:endParaRPr lang="fr-BE" u="sng" dirty="0" smtClean="0"/>
          </a:p>
          <a:p>
            <a:r>
              <a:rPr lang="fr-BE" u="sng" dirty="0" smtClean="0"/>
              <a:t>Burundi </a:t>
            </a:r>
            <a:r>
              <a:rPr lang="fr-BE" dirty="0" smtClean="0"/>
              <a:t>: FBP est une source majeure du financement des structures de santé. FBP doit financer la gratuité ciblée des soins. </a:t>
            </a:r>
          </a:p>
          <a:p>
            <a:r>
              <a:rPr lang="fr-BE" u="sng" dirty="0" smtClean="0"/>
              <a:t>RDC </a:t>
            </a:r>
            <a:r>
              <a:rPr lang="fr-BE" dirty="0" smtClean="0"/>
              <a:t>: FBP est quasiment la source unique de financement public. Accent sur l’accessibilité financière (tiers payant). </a:t>
            </a:r>
            <a:endParaRPr lang="fr-BE" dirty="0"/>
          </a:p>
        </p:txBody>
      </p:sp>
      <p:sp>
        <p:nvSpPr>
          <p:cNvPr id="4" name="Double flèche verticale 3"/>
          <p:cNvSpPr/>
          <p:nvPr/>
        </p:nvSpPr>
        <p:spPr>
          <a:xfrm>
            <a:off x="7596336" y="1700808"/>
            <a:ext cx="1547664" cy="4464496"/>
          </a:xfrm>
          <a:prstGeom prst="upDownArrow">
            <a:avLst/>
          </a:prstGeom>
          <a:solidFill>
            <a:schemeClr val="accent1">
              <a:alpha val="5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5" name="Rectangle 4"/>
          <p:cNvSpPr/>
          <p:nvPr/>
        </p:nvSpPr>
        <p:spPr>
          <a:xfrm>
            <a:off x="7524328" y="2636912"/>
            <a:ext cx="151216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dirty="0" smtClean="0"/>
              <a:t>Préventif</a:t>
            </a:r>
          </a:p>
        </p:txBody>
      </p:sp>
      <p:sp>
        <p:nvSpPr>
          <p:cNvPr id="6" name="Rectangle 5"/>
          <p:cNvSpPr/>
          <p:nvPr/>
        </p:nvSpPr>
        <p:spPr>
          <a:xfrm>
            <a:off x="7524328" y="4509120"/>
            <a:ext cx="151216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dirty="0" smtClean="0"/>
              <a:t>Curatif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23528" y="476672"/>
            <a:ext cx="8424936" cy="6120680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fr-BE" dirty="0" smtClean="0"/>
              <a:t>Le financement basé sur la performance et les programmes verticaux financent les mêmes services de santé. </a:t>
            </a:r>
          </a:p>
          <a:p>
            <a:pPr marL="514350" indent="-514350">
              <a:buNone/>
            </a:pPr>
            <a:r>
              <a:rPr lang="fr-BE" dirty="0" smtClean="0"/>
              <a:t>	Exemple du paquet d’activité d’un centre de </a:t>
            </a:r>
            <a:r>
              <a:rPr lang="fr-BE" dirty="0" smtClean="0"/>
              <a:t>santé  :</a:t>
            </a:r>
            <a:endParaRPr lang="fr-BE" dirty="0" smtClean="0"/>
          </a:p>
          <a:p>
            <a:pPr>
              <a:buNone/>
            </a:pPr>
            <a:endParaRPr lang="fr-BE" dirty="0" smtClean="0"/>
          </a:p>
          <a:p>
            <a:pPr>
              <a:buNone/>
            </a:pPr>
            <a:r>
              <a:rPr lang="fr-BE" dirty="0" smtClean="0"/>
              <a:t> </a:t>
            </a:r>
          </a:p>
          <a:p>
            <a:pPr marL="514350" indent="-514350">
              <a:buFont typeface="+mj-lt"/>
              <a:buAutoNum type="arabicPeriod" startAt="5"/>
            </a:pPr>
            <a:endParaRPr lang="fr-BE" dirty="0" smtClean="0"/>
          </a:p>
          <a:p>
            <a:pPr marL="514350" indent="-514350">
              <a:buNone/>
            </a:pPr>
            <a:endParaRPr lang="fr-BE" dirty="0" smtClean="0"/>
          </a:p>
        </p:txBody>
      </p:sp>
      <p:sp>
        <p:nvSpPr>
          <p:cNvPr id="2" name="Rectangle 1"/>
          <p:cNvSpPr/>
          <p:nvPr/>
        </p:nvSpPr>
        <p:spPr>
          <a:xfrm>
            <a:off x="1763688" y="3212976"/>
            <a:ext cx="2664296" cy="504056"/>
          </a:xfrm>
          <a:prstGeom prst="rect">
            <a:avLst/>
          </a:prstGeom>
          <a:solidFill>
            <a:schemeClr val="accent1"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dirty="0" smtClean="0">
                <a:solidFill>
                  <a:schemeClr val="tx1"/>
                </a:solidFill>
              </a:rPr>
              <a:t>Générales</a:t>
            </a:r>
            <a:endParaRPr lang="fr-BE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26362" y="3212976"/>
            <a:ext cx="1008112" cy="504056"/>
          </a:xfrm>
          <a:prstGeom prst="rect">
            <a:avLst/>
          </a:prstGeom>
          <a:solidFill>
            <a:schemeClr val="accent1"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dirty="0" smtClean="0">
                <a:solidFill>
                  <a:schemeClr val="tx1"/>
                </a:solidFill>
              </a:rPr>
              <a:t>Vaccin.</a:t>
            </a:r>
            <a:endParaRPr lang="fr-BE" dirty="0">
              <a:solidFill>
                <a:schemeClr val="tx1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435285" y="3212976"/>
            <a:ext cx="720080" cy="504056"/>
          </a:xfrm>
          <a:prstGeom prst="rect">
            <a:avLst/>
          </a:prstGeom>
          <a:solidFill>
            <a:schemeClr val="accent1"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dirty="0" smtClean="0">
                <a:solidFill>
                  <a:schemeClr val="tx1"/>
                </a:solidFill>
              </a:rPr>
              <a:t>VIH</a:t>
            </a:r>
            <a:endParaRPr lang="fr-BE" dirty="0">
              <a:solidFill>
                <a:schemeClr val="tx1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156176" y="3212976"/>
            <a:ext cx="720080" cy="504056"/>
          </a:xfrm>
          <a:prstGeom prst="rect">
            <a:avLst/>
          </a:prstGeom>
          <a:solidFill>
            <a:schemeClr val="accent1"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dirty="0" smtClean="0">
                <a:solidFill>
                  <a:schemeClr val="tx1"/>
                </a:solidFill>
              </a:rPr>
              <a:t>TB</a:t>
            </a:r>
            <a:endParaRPr lang="fr-BE" dirty="0">
              <a:solidFill>
                <a:schemeClr val="tx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876256" y="3212976"/>
            <a:ext cx="1348542" cy="504056"/>
          </a:xfrm>
          <a:prstGeom prst="rect">
            <a:avLst/>
          </a:prstGeom>
          <a:solidFill>
            <a:schemeClr val="accent1">
              <a:alpha val="5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dirty="0" smtClean="0">
                <a:solidFill>
                  <a:schemeClr val="tx1"/>
                </a:solidFill>
              </a:rPr>
              <a:t>Paludisme</a:t>
            </a:r>
            <a:endParaRPr lang="fr-BE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63688" y="4581128"/>
            <a:ext cx="6461111" cy="499864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b="1" dirty="0" smtClean="0">
                <a:solidFill>
                  <a:schemeClr val="tx1"/>
                </a:solidFill>
              </a:rPr>
              <a:t>Financement basé sur la performance</a:t>
            </a:r>
            <a:endParaRPr lang="fr-BE" b="1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433933" y="3933056"/>
            <a:ext cx="1008112" cy="5040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b="1" dirty="0" smtClean="0">
                <a:solidFill>
                  <a:schemeClr val="tx1"/>
                </a:solidFill>
              </a:rPr>
              <a:t>PEV</a:t>
            </a:r>
            <a:endParaRPr lang="fr-BE" b="1" dirty="0">
              <a:solidFill>
                <a:schemeClr val="tx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441234" y="3933056"/>
            <a:ext cx="720891" cy="5040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b="1" dirty="0" smtClean="0">
                <a:solidFill>
                  <a:schemeClr val="tx1"/>
                </a:solidFill>
              </a:rPr>
              <a:t>PNLS</a:t>
            </a:r>
            <a:endParaRPr lang="fr-BE" b="1" dirty="0">
              <a:solidFill>
                <a:schemeClr val="tx1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156176" y="3933056"/>
            <a:ext cx="720891" cy="5040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b="1" dirty="0" smtClean="0">
                <a:solidFill>
                  <a:schemeClr val="tx1"/>
                </a:solidFill>
              </a:rPr>
              <a:t>PNLT</a:t>
            </a:r>
            <a:endParaRPr lang="fr-BE" b="1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877067" y="3933056"/>
            <a:ext cx="1353680" cy="50405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BE" b="1" dirty="0" smtClean="0">
                <a:solidFill>
                  <a:schemeClr val="tx1"/>
                </a:solidFill>
              </a:rPr>
              <a:t>PNLP</a:t>
            </a:r>
            <a:endParaRPr lang="fr-BE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BE" dirty="0" smtClean="0">
                <a:solidFill>
                  <a:schemeClr val="tx2"/>
                </a:solidFill>
              </a:rPr>
              <a:t>Exemples </a:t>
            </a:r>
            <a:r>
              <a:rPr lang="fr-BE" dirty="0" smtClean="0">
                <a:solidFill>
                  <a:schemeClr val="tx2"/>
                </a:solidFill>
              </a:rPr>
              <a:t>de prestations financées par </a:t>
            </a:r>
            <a:r>
              <a:rPr lang="fr-BE" dirty="0" smtClean="0">
                <a:solidFill>
                  <a:schemeClr val="tx2"/>
                </a:solidFill>
              </a:rPr>
              <a:t>le FBP et les programmes verticaux</a:t>
            </a:r>
            <a:endParaRPr lang="fr-BE" dirty="0">
              <a:solidFill>
                <a:schemeClr val="tx2"/>
              </a:solidFill>
            </a:endParaRPr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>
          <a:xfrm>
            <a:off x="539552" y="1620489"/>
            <a:ext cx="5256584" cy="5237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None/>
            </a:pPr>
            <a:endParaRPr lang="nl-BE" dirty="0" smtClean="0"/>
          </a:p>
          <a:p>
            <a:pPr marL="514350" indent="-514350">
              <a:buFontTx/>
              <a:buChar char="-"/>
            </a:pPr>
            <a:r>
              <a:rPr lang="nl-BE" dirty="0" smtClean="0"/>
              <a:t>Santé de la </a:t>
            </a:r>
            <a:r>
              <a:rPr lang="nl-BE" dirty="0" err="1" smtClean="0"/>
              <a:t>reproduction</a:t>
            </a:r>
            <a:r>
              <a:rPr lang="nl-BE" dirty="0" smtClean="0"/>
              <a:t> </a:t>
            </a:r>
          </a:p>
          <a:p>
            <a:pPr marL="514350" indent="-514350">
              <a:buFontTx/>
              <a:buChar char="-"/>
            </a:pPr>
            <a:endParaRPr lang="nl-BE" dirty="0" smtClean="0"/>
          </a:p>
          <a:p>
            <a:pPr marL="514350" indent="-514350">
              <a:buFontTx/>
              <a:buChar char="-"/>
            </a:pPr>
            <a:r>
              <a:rPr lang="nl-BE" dirty="0" smtClean="0"/>
              <a:t>VIH </a:t>
            </a:r>
          </a:p>
          <a:p>
            <a:pPr marL="514350" indent="-514350">
              <a:buFontTx/>
              <a:buChar char="-"/>
            </a:pPr>
            <a:endParaRPr lang="nl-BE" dirty="0" smtClean="0"/>
          </a:p>
          <a:p>
            <a:pPr marL="514350" indent="-514350">
              <a:buNone/>
            </a:pPr>
            <a:endParaRPr lang="nl-BE" dirty="0" smtClean="0"/>
          </a:p>
          <a:p>
            <a:pPr marL="514350" indent="-514350">
              <a:buFontTx/>
              <a:buChar char="-"/>
            </a:pPr>
            <a:r>
              <a:rPr lang="nl-BE" dirty="0" err="1" smtClean="0"/>
              <a:t>Vaccination</a:t>
            </a:r>
            <a:endParaRPr lang="nl-BE" dirty="0" smtClean="0"/>
          </a:p>
          <a:p>
            <a:pPr marL="514350" indent="-514350">
              <a:buFontTx/>
              <a:buChar char="-"/>
            </a:pPr>
            <a:endParaRPr lang="nl-BE" dirty="0" smtClean="0"/>
          </a:p>
          <a:p>
            <a:pPr marL="514350" indent="-514350">
              <a:buFontTx/>
              <a:buChar char="-"/>
            </a:pPr>
            <a:endParaRPr lang="nl-BE" dirty="0" smtClean="0"/>
          </a:p>
          <a:p>
            <a:pPr marL="514350" indent="-514350">
              <a:buFontTx/>
              <a:buChar char="-"/>
            </a:pPr>
            <a:endParaRPr lang="nl-BE" dirty="0" smtClean="0"/>
          </a:p>
          <a:p>
            <a:pPr marL="0" indent="0">
              <a:buFont typeface="Arial" pitchFamily="34" charset="0"/>
              <a:buNone/>
            </a:pPr>
            <a:endParaRPr lang="en-US" dirty="0"/>
          </a:p>
        </p:txBody>
      </p:sp>
      <p:sp>
        <p:nvSpPr>
          <p:cNvPr id="12" name="ZoneTexte 11"/>
          <p:cNvSpPr txBox="1"/>
          <p:nvPr/>
        </p:nvSpPr>
        <p:spPr>
          <a:xfrm>
            <a:off x="5436096" y="1916832"/>
            <a:ext cx="2952328" cy="1200329"/>
          </a:xfrm>
          <a:prstGeom prst="rect">
            <a:avLst/>
          </a:prstGeom>
          <a:solidFill>
            <a:srgbClr val="FFC0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 dirty="0" smtClean="0"/>
              <a:t>CPN</a:t>
            </a:r>
          </a:p>
          <a:p>
            <a:r>
              <a:rPr lang="nl-BE" sz="2400" b="1" dirty="0" err="1" smtClean="0"/>
              <a:t>Accouchement</a:t>
            </a:r>
            <a:r>
              <a:rPr lang="nl-BE" sz="2400" b="1" dirty="0" smtClean="0"/>
              <a:t> </a:t>
            </a:r>
          </a:p>
          <a:p>
            <a:r>
              <a:rPr lang="nl-BE" sz="2400" b="1" dirty="0" err="1" smtClean="0"/>
              <a:t>Césarienne</a:t>
            </a:r>
            <a:endParaRPr lang="nl-BE" sz="2400" b="1" dirty="0" smtClean="0"/>
          </a:p>
        </p:txBody>
      </p:sp>
      <p:sp>
        <p:nvSpPr>
          <p:cNvPr id="14" name="ZoneTexte 13"/>
          <p:cNvSpPr txBox="1"/>
          <p:nvPr/>
        </p:nvSpPr>
        <p:spPr>
          <a:xfrm>
            <a:off x="2411760" y="3356992"/>
            <a:ext cx="6300192" cy="1200329"/>
          </a:xfrm>
          <a:prstGeom prst="rect">
            <a:avLst/>
          </a:prstGeom>
          <a:solidFill>
            <a:srgbClr val="FFC0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 dirty="0" err="1" smtClean="0"/>
              <a:t>Dépistage</a:t>
            </a:r>
            <a:r>
              <a:rPr lang="nl-BE" sz="2400" b="1" dirty="0" smtClean="0"/>
              <a:t> VIH</a:t>
            </a:r>
          </a:p>
          <a:p>
            <a:r>
              <a:rPr lang="nl-BE" sz="2400" b="1" dirty="0" smtClean="0"/>
              <a:t>Nouveau </a:t>
            </a:r>
            <a:r>
              <a:rPr lang="nl-BE" sz="2400" b="1" dirty="0" err="1" smtClean="0"/>
              <a:t>cas</a:t>
            </a:r>
            <a:r>
              <a:rPr lang="nl-BE" sz="2400" b="1" dirty="0" smtClean="0"/>
              <a:t> sous ARV</a:t>
            </a:r>
          </a:p>
          <a:p>
            <a:r>
              <a:rPr lang="nl-BE" sz="2400" b="1" dirty="0" smtClean="0"/>
              <a:t>PEC charge du nouveau </a:t>
            </a:r>
            <a:r>
              <a:rPr lang="nl-BE" sz="2400" b="1" dirty="0" err="1" smtClean="0"/>
              <a:t>né</a:t>
            </a:r>
            <a:r>
              <a:rPr lang="nl-BE" sz="2400" b="1" dirty="0" smtClean="0"/>
              <a:t> </a:t>
            </a:r>
            <a:r>
              <a:rPr lang="nl-BE" sz="2400" b="1" dirty="0" err="1" smtClean="0"/>
              <a:t>d’une</a:t>
            </a:r>
            <a:r>
              <a:rPr lang="nl-BE" sz="2400" b="1" dirty="0" smtClean="0"/>
              <a:t> femme VIH+ </a:t>
            </a:r>
          </a:p>
        </p:txBody>
      </p:sp>
      <p:sp>
        <p:nvSpPr>
          <p:cNvPr id="15" name="ZoneTexte 14"/>
          <p:cNvSpPr txBox="1"/>
          <p:nvPr/>
        </p:nvSpPr>
        <p:spPr>
          <a:xfrm>
            <a:off x="3275856" y="5013176"/>
            <a:ext cx="4608512" cy="830997"/>
          </a:xfrm>
          <a:prstGeom prst="rect">
            <a:avLst/>
          </a:prstGeom>
          <a:solidFill>
            <a:srgbClr val="FFC000"/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nl-BE" sz="2400" b="1" dirty="0" smtClean="0"/>
              <a:t>Enfant </a:t>
            </a:r>
            <a:r>
              <a:rPr lang="nl-BE" sz="2400" b="1" dirty="0" err="1" smtClean="0"/>
              <a:t>complètement</a:t>
            </a:r>
            <a:r>
              <a:rPr lang="nl-BE" sz="2400" b="1" dirty="0" smtClean="0"/>
              <a:t> </a:t>
            </a:r>
            <a:r>
              <a:rPr lang="nl-BE" sz="2400" b="1" dirty="0" err="1" smtClean="0"/>
              <a:t>vacciné</a:t>
            </a:r>
            <a:endParaRPr lang="nl-BE" sz="2400" b="1" dirty="0" smtClean="0"/>
          </a:p>
          <a:p>
            <a:r>
              <a:rPr lang="nl-BE" sz="2400" b="1" dirty="0" err="1" smtClean="0"/>
              <a:t>Vaccination</a:t>
            </a:r>
            <a:r>
              <a:rPr lang="nl-BE" sz="2400" b="1" dirty="0" smtClean="0"/>
              <a:t> VAT femme </a:t>
            </a:r>
            <a:r>
              <a:rPr lang="nl-BE" sz="2400" b="1" dirty="0" err="1" smtClean="0"/>
              <a:t>enceinte</a:t>
            </a:r>
            <a:endParaRPr lang="nl-BE" sz="2400" b="1" dirty="0" smtClean="0"/>
          </a:p>
        </p:txBody>
      </p:sp>
    </p:spTree>
    <p:extLst>
      <p:ext uri="{BB962C8B-B14F-4D97-AF65-F5344CB8AC3E}">
        <p14:creationId xmlns:p14="http://schemas.microsoft.com/office/powerpoint/2010/main" xmlns="" val="344877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Objectifs de l’étude</a:t>
            </a:r>
            <a:endParaRPr lang="fr-FR" dirty="0">
              <a:solidFill>
                <a:schemeClr val="tx2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0" y="1423317"/>
            <a:ext cx="8964488" cy="5174035"/>
          </a:xfrm>
        </p:spPr>
        <p:txBody>
          <a:bodyPr>
            <a:normAutofit/>
          </a:bodyPr>
          <a:lstStyle/>
          <a:p>
            <a:pPr marL="514350" indent="-514350">
              <a:buNone/>
            </a:pPr>
            <a:r>
              <a:rPr lang="nl-BE" dirty="0" smtClean="0"/>
              <a:t>	</a:t>
            </a:r>
            <a:r>
              <a:rPr lang="fr-FR" dirty="0" smtClean="0"/>
              <a:t>Analyser le lien entre FBP et programmes/financements verticaux. </a:t>
            </a:r>
            <a:endParaRPr lang="fr-FR" dirty="0" smtClean="0"/>
          </a:p>
          <a:p>
            <a:pPr marL="914400" lvl="1" indent="-514350">
              <a:buFont typeface="Calibri" pitchFamily="34" charset="0"/>
              <a:buChar char="–"/>
            </a:pPr>
            <a:r>
              <a:rPr lang="fr-FR" dirty="0" smtClean="0"/>
              <a:t>Etudier l’allocation du FBP. Qu’elles sont les services de santé financés  par le FBP? </a:t>
            </a:r>
          </a:p>
          <a:p>
            <a:pPr marL="914400" lvl="1" indent="-514350">
              <a:buFont typeface="Calibri" pitchFamily="34" charset="0"/>
              <a:buChar char="–"/>
            </a:pPr>
            <a:r>
              <a:rPr lang="fr-FR" dirty="0" smtClean="0"/>
              <a:t>Analyser de l’origine du financement du système de FBP. Le FBP a-t-il été financé par les programmes/financements verticaux? </a:t>
            </a:r>
          </a:p>
          <a:p>
            <a:pPr marL="914400" lvl="1" indent="-514350">
              <a:buFont typeface="Calibri" pitchFamily="34" charset="0"/>
              <a:buChar char="–"/>
            </a:pPr>
            <a:r>
              <a:rPr lang="fr-FR" dirty="0" smtClean="0"/>
              <a:t>Décrire l’articulation entre programmes verticaux et FBP</a:t>
            </a:r>
            <a:endParaRPr lang="fr-FR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>
                <a:solidFill>
                  <a:schemeClr val="tx2"/>
                </a:solidFill>
              </a:rPr>
              <a:t>Méthode</a:t>
            </a:r>
            <a:r>
              <a:rPr lang="nl-BE" dirty="0" smtClean="0"/>
              <a:t> 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67544" y="1412776"/>
            <a:ext cx="8352928" cy="5184576"/>
          </a:xfrm>
        </p:spPr>
        <p:txBody>
          <a:bodyPr>
            <a:normAutofit fontScale="92500" lnSpcReduction="10000"/>
          </a:bodyPr>
          <a:lstStyle/>
          <a:p>
            <a:r>
              <a:rPr lang="fr-FR" sz="3600" dirty="0" smtClean="0"/>
              <a:t>Etude de cas : analyse de 4 systèmes de FBP</a:t>
            </a:r>
          </a:p>
          <a:p>
            <a:r>
              <a:rPr lang="fr-FR" sz="3600" dirty="0" smtClean="0"/>
              <a:t>Critères d’inclusion </a:t>
            </a:r>
            <a:r>
              <a:rPr lang="fr-FR" dirty="0" smtClean="0"/>
              <a:t>:</a:t>
            </a:r>
          </a:p>
          <a:p>
            <a:pPr lvl="1"/>
            <a:r>
              <a:rPr lang="fr-FR" dirty="0" smtClean="0"/>
              <a:t>Grande taille. Systèmes nationaux ou régionaux</a:t>
            </a:r>
          </a:p>
          <a:p>
            <a:pPr lvl="1"/>
            <a:r>
              <a:rPr lang="fr-FR" dirty="0" smtClean="0"/>
              <a:t>Caractéristiques du dispositif FBP : </a:t>
            </a:r>
          </a:p>
          <a:p>
            <a:pPr lvl="2"/>
            <a:r>
              <a:rPr lang="fr-FR" sz="2800" dirty="0" smtClean="0"/>
              <a:t>Acheteur indépendant</a:t>
            </a:r>
          </a:p>
          <a:p>
            <a:pPr lvl="2"/>
            <a:r>
              <a:rPr lang="fr-FR" sz="2800" dirty="0" smtClean="0"/>
              <a:t>Vérification externe</a:t>
            </a:r>
          </a:p>
          <a:p>
            <a:pPr lvl="2"/>
            <a:r>
              <a:rPr lang="fr-FR" sz="2800" dirty="0" smtClean="0"/>
              <a:t>Subventions aux structures de santé </a:t>
            </a:r>
          </a:p>
          <a:p>
            <a:pPr lvl="2"/>
            <a:r>
              <a:rPr lang="fr-FR" sz="2800" dirty="0" smtClean="0"/>
              <a:t>Paiement en numéraire </a:t>
            </a:r>
          </a:p>
          <a:p>
            <a:r>
              <a:rPr lang="fr-FR" sz="3600" dirty="0" smtClean="0"/>
              <a:t>Analyse documentaire </a:t>
            </a:r>
          </a:p>
          <a:p>
            <a:r>
              <a:rPr lang="fr-FR" sz="3600" dirty="0" smtClean="0"/>
              <a:t>Interviews</a:t>
            </a:r>
          </a:p>
          <a:p>
            <a:pPr lvl="2"/>
            <a:endParaRPr lang="nl-BE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Article livre PBF\carte_rdc_provinces200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832576"/>
            <a:ext cx="6015829" cy="6025424"/>
          </a:xfrm>
          <a:prstGeom prst="rect">
            <a:avLst/>
          </a:prstGeom>
          <a:noFill/>
        </p:spPr>
      </p:pic>
      <p:sp>
        <p:nvSpPr>
          <p:cNvPr id="5" name="ZoneTexte 4"/>
          <p:cNvSpPr txBox="1"/>
          <p:nvPr/>
        </p:nvSpPr>
        <p:spPr>
          <a:xfrm>
            <a:off x="6804248" y="3789040"/>
            <a:ext cx="2088232" cy="120032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BE" b="1" dirty="0" smtClean="0"/>
              <a:t>FBP Burundi : </a:t>
            </a:r>
          </a:p>
          <a:p>
            <a:pPr>
              <a:buFontTx/>
              <a:buChar char="-"/>
            </a:pPr>
            <a:r>
              <a:rPr lang="nl-BE" dirty="0" smtClean="0"/>
              <a:t> Pop : 8,5 </a:t>
            </a:r>
            <a:r>
              <a:rPr lang="nl-BE" dirty="0" err="1" smtClean="0"/>
              <a:t>million</a:t>
            </a:r>
            <a:r>
              <a:rPr lang="nl-BE" dirty="0" smtClean="0"/>
              <a:t> </a:t>
            </a:r>
          </a:p>
          <a:p>
            <a:pPr>
              <a:buFontTx/>
              <a:buChar char="-"/>
            </a:pPr>
            <a:r>
              <a:rPr lang="nl-BE" dirty="0" smtClean="0"/>
              <a:t> </a:t>
            </a:r>
            <a:r>
              <a:rPr lang="nl-BE" dirty="0" err="1" smtClean="0"/>
              <a:t>données</a:t>
            </a:r>
            <a:r>
              <a:rPr lang="nl-BE" dirty="0" smtClean="0"/>
              <a:t> </a:t>
            </a:r>
            <a:r>
              <a:rPr lang="nl-BE" dirty="0" smtClean="0"/>
              <a:t>: </a:t>
            </a:r>
          </a:p>
          <a:p>
            <a:r>
              <a:rPr lang="nl-BE" dirty="0" smtClean="0"/>
              <a:t>4/2010 – 09/2010 </a:t>
            </a:r>
            <a:endParaRPr lang="en-US" dirty="0"/>
          </a:p>
        </p:txBody>
      </p:sp>
      <p:sp>
        <p:nvSpPr>
          <p:cNvPr id="4" name="Ellipse 3"/>
          <p:cNvSpPr/>
          <p:nvPr/>
        </p:nvSpPr>
        <p:spPr>
          <a:xfrm>
            <a:off x="6084168" y="2420888"/>
            <a:ext cx="504056" cy="576064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Ellipse 5"/>
          <p:cNvSpPr/>
          <p:nvPr/>
        </p:nvSpPr>
        <p:spPr>
          <a:xfrm>
            <a:off x="6372200" y="2924944"/>
            <a:ext cx="504056" cy="576064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Ellipse 6"/>
          <p:cNvSpPr/>
          <p:nvPr/>
        </p:nvSpPr>
        <p:spPr>
          <a:xfrm>
            <a:off x="6372200" y="3356992"/>
            <a:ext cx="504056" cy="576064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Ellipse 7"/>
          <p:cNvSpPr/>
          <p:nvPr/>
        </p:nvSpPr>
        <p:spPr>
          <a:xfrm>
            <a:off x="3851920" y="3789040"/>
            <a:ext cx="720080" cy="792088"/>
          </a:xfrm>
          <a:prstGeom prst="ellipse">
            <a:avLst/>
          </a:prstGeom>
          <a:noFill/>
          <a:ln w="508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ZoneTexte 8"/>
          <p:cNvSpPr txBox="1"/>
          <p:nvPr/>
        </p:nvSpPr>
        <p:spPr>
          <a:xfrm>
            <a:off x="6804248" y="1916832"/>
            <a:ext cx="2088232" cy="120032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BE" b="1" dirty="0" smtClean="0"/>
              <a:t>FBP </a:t>
            </a:r>
            <a:r>
              <a:rPr lang="nl-BE" b="1" dirty="0" smtClean="0"/>
              <a:t>R</a:t>
            </a:r>
            <a:r>
              <a:rPr lang="nl-BE" b="1" dirty="0" smtClean="0"/>
              <a:t>wanda</a:t>
            </a:r>
            <a:r>
              <a:rPr lang="nl-BE" b="1" dirty="0" smtClean="0"/>
              <a:t>: </a:t>
            </a:r>
          </a:p>
          <a:p>
            <a:pPr>
              <a:buFontTx/>
              <a:buChar char="-"/>
            </a:pPr>
            <a:r>
              <a:rPr lang="nl-BE" dirty="0" smtClean="0"/>
              <a:t> Pop : 11 </a:t>
            </a:r>
            <a:r>
              <a:rPr lang="nl-BE" dirty="0" err="1" smtClean="0"/>
              <a:t>million</a:t>
            </a:r>
            <a:r>
              <a:rPr lang="nl-BE" dirty="0" smtClean="0"/>
              <a:t> </a:t>
            </a:r>
          </a:p>
          <a:p>
            <a:pPr>
              <a:buFontTx/>
              <a:buChar char="-"/>
            </a:pPr>
            <a:r>
              <a:rPr lang="nl-BE" dirty="0" smtClean="0"/>
              <a:t> </a:t>
            </a:r>
            <a:r>
              <a:rPr lang="nl-BE" dirty="0" err="1" smtClean="0"/>
              <a:t>données</a:t>
            </a:r>
            <a:r>
              <a:rPr lang="nl-BE" dirty="0" smtClean="0"/>
              <a:t> </a:t>
            </a:r>
            <a:r>
              <a:rPr lang="nl-BE" dirty="0" smtClean="0"/>
              <a:t>: </a:t>
            </a:r>
          </a:p>
          <a:p>
            <a:r>
              <a:rPr lang="nl-BE" dirty="0" smtClean="0"/>
              <a:t>01/2010 – 12/2010 </a:t>
            </a:r>
            <a:endParaRPr lang="en-US" dirty="0"/>
          </a:p>
        </p:txBody>
      </p:sp>
      <p:sp>
        <p:nvSpPr>
          <p:cNvPr id="10" name="ZoneTexte 9"/>
          <p:cNvSpPr txBox="1"/>
          <p:nvPr/>
        </p:nvSpPr>
        <p:spPr>
          <a:xfrm>
            <a:off x="4644008" y="1196752"/>
            <a:ext cx="2088232" cy="120032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BE" b="1" dirty="0" smtClean="0"/>
              <a:t>FBP Nord Kivu: </a:t>
            </a:r>
          </a:p>
          <a:p>
            <a:pPr>
              <a:buFontTx/>
              <a:buChar char="-"/>
            </a:pPr>
            <a:r>
              <a:rPr lang="nl-BE" dirty="0" smtClean="0"/>
              <a:t> Pop : 3 </a:t>
            </a:r>
            <a:r>
              <a:rPr lang="nl-BE" dirty="0" err="1" smtClean="0"/>
              <a:t>million</a:t>
            </a:r>
            <a:r>
              <a:rPr lang="nl-BE" dirty="0" smtClean="0"/>
              <a:t> </a:t>
            </a:r>
          </a:p>
          <a:p>
            <a:pPr>
              <a:buFontTx/>
              <a:buChar char="-"/>
            </a:pPr>
            <a:r>
              <a:rPr lang="nl-BE" dirty="0" smtClean="0"/>
              <a:t> </a:t>
            </a:r>
            <a:r>
              <a:rPr lang="nl-BE" dirty="0" err="1" smtClean="0"/>
              <a:t>données</a:t>
            </a:r>
            <a:r>
              <a:rPr lang="nl-BE" dirty="0" smtClean="0"/>
              <a:t>: </a:t>
            </a:r>
            <a:endParaRPr lang="nl-BE" dirty="0" smtClean="0"/>
          </a:p>
          <a:p>
            <a:r>
              <a:rPr lang="nl-BE" dirty="0" smtClean="0"/>
              <a:t>01/2010 – 08/2010 </a:t>
            </a:r>
            <a:endParaRPr lang="en-US" dirty="0"/>
          </a:p>
        </p:txBody>
      </p:sp>
      <p:sp>
        <p:nvSpPr>
          <p:cNvPr id="11" name="ZoneTexte 10"/>
          <p:cNvSpPr txBox="1"/>
          <p:nvPr/>
        </p:nvSpPr>
        <p:spPr>
          <a:xfrm>
            <a:off x="1619672" y="2996952"/>
            <a:ext cx="2232248" cy="120032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nl-BE" b="1" dirty="0" smtClean="0"/>
              <a:t>FBP </a:t>
            </a:r>
            <a:r>
              <a:rPr lang="nl-BE" b="1" dirty="0" err="1" smtClean="0"/>
              <a:t>Kasai</a:t>
            </a:r>
            <a:r>
              <a:rPr lang="nl-BE" b="1" dirty="0" smtClean="0"/>
              <a:t> Occidental</a:t>
            </a:r>
            <a:r>
              <a:rPr lang="nl-BE" b="1" dirty="0" smtClean="0"/>
              <a:t>: </a:t>
            </a:r>
          </a:p>
          <a:p>
            <a:pPr>
              <a:buFontTx/>
              <a:buChar char="-"/>
            </a:pPr>
            <a:r>
              <a:rPr lang="nl-BE" dirty="0" smtClean="0"/>
              <a:t> Pop : 2,7 </a:t>
            </a:r>
            <a:r>
              <a:rPr lang="nl-BE" dirty="0" err="1" smtClean="0"/>
              <a:t>million</a:t>
            </a:r>
            <a:r>
              <a:rPr lang="nl-BE" dirty="0" smtClean="0"/>
              <a:t> </a:t>
            </a:r>
          </a:p>
          <a:p>
            <a:pPr>
              <a:buFontTx/>
              <a:buChar char="-"/>
            </a:pPr>
            <a:r>
              <a:rPr lang="nl-BE" dirty="0" smtClean="0"/>
              <a:t> </a:t>
            </a:r>
            <a:r>
              <a:rPr lang="nl-BE" dirty="0" err="1" smtClean="0"/>
              <a:t>données</a:t>
            </a:r>
            <a:r>
              <a:rPr lang="nl-BE" dirty="0" smtClean="0"/>
              <a:t> </a:t>
            </a:r>
            <a:r>
              <a:rPr lang="nl-BE" dirty="0" smtClean="0"/>
              <a:t>: </a:t>
            </a:r>
          </a:p>
          <a:p>
            <a:r>
              <a:rPr lang="nl-BE" dirty="0" smtClean="0"/>
              <a:t>05/2009 – 04/2010 </a:t>
            </a:r>
            <a:endParaRPr lang="en-US" dirty="0"/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683568" y="2708920"/>
            <a:ext cx="7772400" cy="1362075"/>
          </a:xfrm>
        </p:spPr>
        <p:txBody>
          <a:bodyPr/>
          <a:lstStyle/>
          <a:p>
            <a:pPr algn="ctr"/>
            <a:r>
              <a:rPr lang="fr-BE" dirty="0" smtClean="0">
                <a:solidFill>
                  <a:schemeClr val="tx2"/>
                </a:solidFill>
              </a:rPr>
              <a:t>constats et RESULTATS</a:t>
            </a:r>
            <a:endParaRPr lang="fr-BE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BE" dirty="0" smtClean="0">
                <a:solidFill>
                  <a:schemeClr val="tx2"/>
                </a:solidFill>
              </a:rPr>
              <a:t>Analyse de l’allocation du FBP</a:t>
            </a:r>
            <a:endParaRPr lang="fr-BE" dirty="0">
              <a:solidFill>
                <a:schemeClr val="tx2"/>
              </a:solidFill>
            </a:endParaRP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53136"/>
          </a:xfrm>
        </p:spPr>
        <p:txBody>
          <a:bodyPr/>
          <a:lstStyle/>
          <a:p>
            <a:r>
              <a:rPr lang="fr-BE" dirty="0"/>
              <a:t>Analyser la proportion </a:t>
            </a:r>
            <a:r>
              <a:rPr lang="fr-BE" dirty="0" smtClean="0"/>
              <a:t>des </a:t>
            </a:r>
            <a:r>
              <a:rPr lang="fr-BE" dirty="0" smtClean="0"/>
              <a:t>ressources du </a:t>
            </a:r>
            <a:r>
              <a:rPr lang="fr-BE" dirty="0" smtClean="0"/>
              <a:t>FBP </a:t>
            </a:r>
            <a:r>
              <a:rPr lang="fr-BE" dirty="0" smtClean="0"/>
              <a:t>allouées </a:t>
            </a:r>
            <a:r>
              <a:rPr lang="fr-BE" dirty="0"/>
              <a:t>aux centres de santé et aux hôpitaux </a:t>
            </a:r>
          </a:p>
          <a:p>
            <a:r>
              <a:rPr lang="fr-BE" dirty="0"/>
              <a:t>Analyser </a:t>
            </a:r>
            <a:r>
              <a:rPr lang="fr-BE" dirty="0" smtClean="0"/>
              <a:t>la proportion des </a:t>
            </a:r>
            <a:r>
              <a:rPr lang="fr-BE" dirty="0" smtClean="0"/>
              <a:t>ressources allouées </a:t>
            </a:r>
            <a:r>
              <a:rPr lang="fr-BE" dirty="0" smtClean="0"/>
              <a:t>aux activités curatives/préventives </a:t>
            </a:r>
            <a:endParaRPr lang="nl-BE" dirty="0" smtClean="0"/>
          </a:p>
          <a:p>
            <a:r>
              <a:rPr lang="fr-FR" dirty="0" smtClean="0"/>
              <a:t>Analyse de la proportion du financement allouée à différents services : général, vaccination, VIH</a:t>
            </a:r>
            <a:r>
              <a:rPr lang="fr-FR" dirty="0" smtClean="0"/>
              <a:t>, </a:t>
            </a:r>
            <a:r>
              <a:rPr lang="fr-FR" dirty="0" smtClean="0"/>
              <a:t>paludisme, tuberculose,… 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xmlns="" val="2584115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690</Words>
  <Application>Microsoft Office PowerPoint</Application>
  <PresentationFormat>Affichage à l'écran (4:3)</PresentationFormat>
  <Paragraphs>155</Paragraphs>
  <Slides>21</Slides>
  <Notes>21</Notes>
  <HiddenSlides>0</HiddenSlides>
  <MMClips>0</MMClips>
  <ScaleCrop>false</ScaleCrop>
  <HeadingPairs>
    <vt:vector size="6" baseType="variant"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3" baseType="lpstr">
      <vt:lpstr>Thème Office</vt:lpstr>
      <vt:lpstr>Immagine bitmap</vt:lpstr>
      <vt:lpstr>Financement basé sur la performance et programmes verticaux:  une opportunité manquée ?  Etude de cas RDC– Burundi – Rwanda  </vt:lpstr>
      <vt:lpstr>Points de départ: </vt:lpstr>
      <vt:lpstr>Diapositive 3</vt:lpstr>
      <vt:lpstr>Exemples de prestations financées par le FBP et les programmes verticaux</vt:lpstr>
      <vt:lpstr>Objectifs de l’étude</vt:lpstr>
      <vt:lpstr>Méthode </vt:lpstr>
      <vt:lpstr> </vt:lpstr>
      <vt:lpstr>constats et RESULTATS</vt:lpstr>
      <vt:lpstr>Analyse de l’allocation du FBP</vt:lpstr>
      <vt:lpstr>Systèmes similaires en apparence, mais différents dans les priorités qui leur sont assignées</vt:lpstr>
      <vt:lpstr>Proportion du financement FBP allouée aux activités préventives et curatives (PMA : centre de santé) </vt:lpstr>
      <vt:lpstr>Allocation des ressources du FBP par type :</vt:lpstr>
      <vt:lpstr>Centres de santé (PMA)</vt:lpstr>
      <vt:lpstr>Hôpitaux (PCA)</vt:lpstr>
      <vt:lpstr>Sources de financement du FBP</vt:lpstr>
      <vt:lpstr>Relation FBP et programmes verticaux: différents cas de figure (1)</vt:lpstr>
      <vt:lpstr>Relation FBP et programmes verticaux: (2)</vt:lpstr>
      <vt:lpstr>Relation FBP et programmes verticaux (3) </vt:lpstr>
      <vt:lpstr>En conclusion</vt:lpstr>
      <vt:lpstr>Dieredief!</vt:lpstr>
      <vt:lpstr>Ces disparités illustrent des contextes et priorités différentes 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Performance based financing and disease control financing: a missed opportunity? A case study  DRC – Burundi – Rwanda</dc:title>
  <dc:creator>nicolas</dc:creator>
  <cp:lastModifiedBy>Windows User</cp:lastModifiedBy>
  <cp:revision>105</cp:revision>
  <dcterms:created xsi:type="dcterms:W3CDTF">2011-03-07T10:39:52Z</dcterms:created>
  <dcterms:modified xsi:type="dcterms:W3CDTF">2011-03-16T10:29:39Z</dcterms:modified>
</cp:coreProperties>
</file>