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6" r:id="rId3"/>
    <p:sldId id="278" r:id="rId4"/>
    <p:sldId id="280" r:id="rId5"/>
    <p:sldId id="258" r:id="rId6"/>
    <p:sldId id="261" r:id="rId7"/>
    <p:sldId id="263" r:id="rId8"/>
    <p:sldId id="264" r:id="rId9"/>
    <p:sldId id="265" r:id="rId10"/>
    <p:sldId id="281" r:id="rId11"/>
    <p:sldId id="282" r:id="rId12"/>
    <p:sldId id="266" r:id="rId13"/>
    <p:sldId id="267" r:id="rId14"/>
    <p:sldId id="269" r:id="rId15"/>
    <p:sldId id="270" r:id="rId16"/>
    <p:sldId id="273" r:id="rId1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BE1"/>
    <a:srgbClr val="E8F8B6"/>
    <a:srgbClr val="F0F7C5"/>
    <a:srgbClr val="E3F09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B434F41-B6B5-4579-88C9-800C3886A793}" type="datetimeFigureOut">
              <a:rPr lang="fr-FR"/>
              <a:pPr>
                <a:defRPr/>
              </a:pPr>
              <a:t>16/03/2011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A0E9A94-A896-47B5-9516-823C78F4435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264F9EF-4A47-4DA5-B898-BE6D79DCF92A}" type="datetimeFigureOut">
              <a:rPr lang="fr-FR"/>
              <a:pPr>
                <a:defRPr/>
              </a:pPr>
              <a:t>16/03/2011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F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AA40068-DC6F-4E47-B571-F36859CED4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A7818A-1FEA-4E88-88F0-1A8B7B0F33F4}" type="slidenum">
              <a:rPr lang="fr-FR" smtClean="0"/>
              <a:pPr/>
              <a:t>1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cteur droit 12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5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C68F1-02E0-414F-9133-57D47AF9A957}" type="datetimeFigureOut">
              <a:rPr lang="fr-FR"/>
              <a:pPr>
                <a:defRPr/>
              </a:pPr>
              <a:t>16/03/2011</a:t>
            </a:fld>
            <a:endParaRPr lang="fr-BE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1AD27-7C2B-46C9-98E5-BE1930A04DAA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C8CD-05AC-4D2B-8986-EEF95C444702}" type="datetimeFigureOut">
              <a:rPr lang="fr-FR"/>
              <a:pPr>
                <a:defRPr/>
              </a:pPr>
              <a:t>16/03/2011</a:t>
            </a:fld>
            <a:endParaRPr lang="fr-BE"/>
          </a:p>
        </p:txBody>
      </p:sp>
      <p:sp>
        <p:nvSpPr>
          <p:cNvPr id="5" name="Espace réservé du pied de pag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3C672-9F82-4A28-B604-06D439FA0C9B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35389-47A2-408C-8319-A28170B1029E}" type="datetimeFigureOut">
              <a:rPr lang="fr-FR"/>
              <a:pPr>
                <a:defRPr/>
              </a:pPr>
              <a:t>16/03/2011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081E8-72E1-4E53-AE8E-8E539FCB0B1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contenu">
    <p:bg>
      <p:bgPr>
        <a:solidFill>
          <a:srgbClr val="F7FBE1">
            <a:alpha val="9411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>
          <a:xfrm>
            <a:off x="1027113" y="6207125"/>
            <a:ext cx="7000875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/>
              <a:t>2</a:t>
            </a:r>
            <a:r>
              <a:rPr lang="en-US" sz="1200" i="1" baseline="30000" dirty="0"/>
              <a:t>ième </a:t>
            </a:r>
            <a:r>
              <a:rPr lang="en-US" sz="1200" i="1" dirty="0" err="1"/>
              <a:t>Conférence</a:t>
            </a:r>
            <a:r>
              <a:rPr lang="en-US" sz="1200" i="1" dirty="0"/>
              <a:t> de </a:t>
            </a:r>
            <a:r>
              <a:rPr lang="en-US" sz="1200" i="1" dirty="0" err="1"/>
              <a:t>l’Association</a:t>
            </a:r>
            <a:r>
              <a:rPr lang="en-US" sz="1200" i="1" dirty="0"/>
              <a:t> </a:t>
            </a:r>
            <a:r>
              <a:rPr lang="en-US" sz="1200" i="1" dirty="0" err="1"/>
              <a:t>Africaine</a:t>
            </a:r>
            <a:r>
              <a:rPr lang="en-US" sz="1200" i="1" dirty="0"/>
              <a:t> </a:t>
            </a:r>
            <a:r>
              <a:rPr lang="en-US" sz="1200" i="1" dirty="0" err="1"/>
              <a:t>d’Economie</a:t>
            </a:r>
            <a:r>
              <a:rPr lang="en-US" sz="1200" i="1" dirty="0"/>
              <a:t> et de </a:t>
            </a:r>
            <a:r>
              <a:rPr lang="en-US" sz="1200" i="1" dirty="0" err="1"/>
              <a:t>Politique</a:t>
            </a:r>
            <a:r>
              <a:rPr lang="en-US" sz="1200" i="1" dirty="0"/>
              <a:t> de la santé (AfHEA)</a:t>
            </a:r>
            <a:br>
              <a:rPr lang="en-US" sz="1200" i="1" dirty="0"/>
            </a:br>
            <a:r>
              <a:rPr lang="en-US" sz="1200" i="1" dirty="0" err="1"/>
              <a:t>Saly</a:t>
            </a:r>
            <a:r>
              <a:rPr lang="en-US" sz="1200" i="1" dirty="0"/>
              <a:t> – Sénégal, 15 - 17 Mars 2011</a:t>
            </a:r>
            <a:endParaRPr lang="fr-BE" sz="1200" i="1" dirty="0"/>
          </a:p>
        </p:txBody>
      </p:sp>
      <p:pic>
        <p:nvPicPr>
          <p:cNvPr id="5" name="Picture 2" descr="A-02JPE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6057900"/>
            <a:ext cx="79216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Cliquez pour modifier les styles du texte du masque</a:t>
            </a:r>
          </a:p>
          <a:p>
            <a:pPr lvl="1"/>
            <a:r>
              <a:rPr lang="en-US" noProof="0" smtClean="0"/>
              <a:t>Deuxième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  <a:endParaRPr lang="en-US" noProof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6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F3E5D-3AB8-406D-99CB-AD3553184AF8}" type="datetimeFigureOut">
              <a:rPr lang="fr-FR"/>
              <a:pPr>
                <a:defRPr/>
              </a:pPr>
              <a:t>16/03/2011</a:t>
            </a:fld>
            <a:endParaRPr lang="fr-BE"/>
          </a:p>
        </p:txBody>
      </p:sp>
      <p:sp>
        <p:nvSpPr>
          <p:cNvPr id="7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3AF9-AFED-4003-A7A7-7D724925B0EC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cteur droit 12"/>
          <p:cNvSpPr>
            <a:spLocks noChangeShapeType="1"/>
          </p:cNvSpPr>
          <p:nvPr userDrawn="1"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1027113" y="6207125"/>
            <a:ext cx="700087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>
                <a:latin typeface="+mn-lt"/>
                <a:cs typeface="+mn-cs"/>
              </a:rPr>
              <a:t>2</a:t>
            </a:r>
            <a:r>
              <a:rPr lang="en-US" sz="1200" i="1" baseline="30000" dirty="0">
                <a:latin typeface="+mn-lt"/>
                <a:cs typeface="+mn-cs"/>
              </a:rPr>
              <a:t>ième </a:t>
            </a:r>
            <a:r>
              <a:rPr lang="en-US" sz="1200" i="1" dirty="0" err="1">
                <a:latin typeface="+mn-lt"/>
                <a:cs typeface="+mn-cs"/>
              </a:rPr>
              <a:t>Conférence</a:t>
            </a:r>
            <a:r>
              <a:rPr lang="en-US" sz="1200" i="1" dirty="0">
                <a:latin typeface="+mn-lt"/>
                <a:cs typeface="+mn-cs"/>
              </a:rPr>
              <a:t> de </a:t>
            </a:r>
            <a:r>
              <a:rPr lang="en-US" sz="1200" i="1" dirty="0" err="1">
                <a:latin typeface="+mn-lt"/>
                <a:cs typeface="+mn-cs"/>
              </a:rPr>
              <a:t>l’Association</a:t>
            </a:r>
            <a:r>
              <a:rPr lang="en-US" sz="1200" i="1" dirty="0">
                <a:latin typeface="+mn-lt"/>
                <a:cs typeface="+mn-cs"/>
              </a:rPr>
              <a:t> </a:t>
            </a:r>
            <a:r>
              <a:rPr lang="en-US" sz="1200" i="1" dirty="0" err="1">
                <a:latin typeface="+mn-lt"/>
                <a:cs typeface="+mn-cs"/>
              </a:rPr>
              <a:t>Africaine</a:t>
            </a:r>
            <a:r>
              <a:rPr lang="en-US" sz="1200" i="1" dirty="0">
                <a:latin typeface="+mn-lt"/>
                <a:cs typeface="+mn-cs"/>
              </a:rPr>
              <a:t> </a:t>
            </a:r>
            <a:r>
              <a:rPr lang="en-US" sz="1200" i="1" dirty="0" err="1">
                <a:latin typeface="+mn-lt"/>
                <a:cs typeface="+mn-cs"/>
              </a:rPr>
              <a:t>d’Economie</a:t>
            </a:r>
            <a:r>
              <a:rPr lang="en-US" sz="1200" i="1" dirty="0">
                <a:latin typeface="+mn-lt"/>
                <a:cs typeface="+mn-cs"/>
              </a:rPr>
              <a:t> et de </a:t>
            </a:r>
            <a:r>
              <a:rPr lang="en-US" sz="1200" i="1" dirty="0" err="1">
                <a:latin typeface="+mn-lt"/>
                <a:cs typeface="+mn-cs"/>
              </a:rPr>
              <a:t>Politique</a:t>
            </a:r>
            <a:r>
              <a:rPr lang="en-US" sz="1200" i="1" dirty="0">
                <a:latin typeface="+mn-lt"/>
                <a:cs typeface="+mn-cs"/>
              </a:rPr>
              <a:t> de la santé (AfHEA)</a:t>
            </a:r>
            <a:br>
              <a:rPr lang="en-US" sz="1200" i="1" dirty="0">
                <a:latin typeface="+mn-lt"/>
                <a:cs typeface="+mn-cs"/>
              </a:rPr>
            </a:br>
            <a:r>
              <a:rPr lang="en-US" sz="1200" i="1" dirty="0" err="1">
                <a:latin typeface="+mn-lt"/>
                <a:cs typeface="+mn-cs"/>
              </a:rPr>
              <a:t>Saly</a:t>
            </a:r>
            <a:r>
              <a:rPr lang="en-US" sz="1200" i="1" dirty="0">
                <a:latin typeface="+mn-lt"/>
                <a:cs typeface="+mn-cs"/>
              </a:rPr>
              <a:t> – Sénégal, 15 - 17 Mars 2011</a:t>
            </a:r>
            <a:endParaRPr lang="fr-BE" sz="1200" i="1" dirty="0">
              <a:latin typeface="+mn-lt"/>
              <a:cs typeface="+mn-cs"/>
            </a:endParaRPr>
          </a:p>
        </p:txBody>
      </p:sp>
      <p:pic>
        <p:nvPicPr>
          <p:cNvPr id="7" name="Picture 2" descr="A-02JPE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6057900"/>
            <a:ext cx="79216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 cap="none" baseline="0">
                <a:effectLst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2FA1D-732C-4DAB-AA8C-9CEFD2392496}" type="datetimeFigureOut">
              <a:rPr lang="fr-FR"/>
              <a:pPr>
                <a:defRPr/>
              </a:pPr>
              <a:t>16/03/2011</a:t>
            </a:fld>
            <a:endParaRPr lang="fr-BE"/>
          </a:p>
        </p:txBody>
      </p:sp>
      <p:sp>
        <p:nvSpPr>
          <p:cNvPr id="10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1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B900E-C9CD-405D-8747-EF5F737882F8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18693-337D-40AC-90BF-9BF8AC666614}" type="datetimeFigureOut">
              <a:rPr lang="fr-FR"/>
              <a:pPr>
                <a:defRPr/>
              </a:pPr>
              <a:t>16/03/2011</a:t>
            </a:fld>
            <a:endParaRPr lang="fr-BE"/>
          </a:p>
        </p:txBody>
      </p:sp>
      <p:sp>
        <p:nvSpPr>
          <p:cNvPr id="6" name="Espace réservé du pied de pag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D187-A74E-4313-B4F0-EFC1D582A9A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8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CFDEF-11FD-4456-86FF-7250F85AD301}" type="datetimeFigureOut">
              <a:rPr lang="fr-FR"/>
              <a:pPr>
                <a:defRPr/>
              </a:pPr>
              <a:t>16/03/2011</a:t>
            </a:fld>
            <a:endParaRPr lang="fr-BE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DFE7B-2444-4126-AB88-C3130C81D634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81BE8-FC8A-4288-B983-F7FBCCCD6B06}" type="datetimeFigureOut">
              <a:rPr lang="fr-FR"/>
              <a:pPr>
                <a:defRPr/>
              </a:pPr>
              <a:t>16/03/2011</a:t>
            </a:fld>
            <a:endParaRPr lang="fr-BE"/>
          </a:p>
        </p:txBody>
      </p:sp>
      <p:sp>
        <p:nvSpPr>
          <p:cNvPr id="4" name="Espace réservé du pied de pag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51412-1B84-4D6F-8738-9609130D12EE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D0353-B51C-46D2-99D1-B1A5CC6FE8ED}" type="datetimeFigureOut">
              <a:rPr lang="fr-FR"/>
              <a:pPr>
                <a:defRPr/>
              </a:pPr>
              <a:t>16/03/2011</a:t>
            </a:fld>
            <a:endParaRPr lang="fr-BE"/>
          </a:p>
        </p:txBody>
      </p:sp>
      <p:sp>
        <p:nvSpPr>
          <p:cNvPr id="3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4826E-4A30-4D2E-8071-2431EF69DEF6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C1FF7-D1DB-49B9-BD81-FC279F99D9FC}" type="datetimeFigureOut">
              <a:rPr lang="fr-FR"/>
              <a:pPr>
                <a:defRPr/>
              </a:pPr>
              <a:t>16/03/2011</a:t>
            </a:fld>
            <a:endParaRPr lang="fr-BE"/>
          </a:p>
        </p:txBody>
      </p:sp>
      <p:sp>
        <p:nvSpPr>
          <p:cNvPr id="7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15E80-1F23-4EE9-ACAC-ECDE59B42EF4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4C0AB-C9BC-4C20-837A-2BD086907020}" type="datetimeFigureOut">
              <a:rPr lang="fr-FR"/>
              <a:pPr>
                <a:defRPr/>
              </a:pPr>
              <a:t>16/03/2011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D526A-4371-43F9-8633-84708F1E10A3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B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Espace réservé du texte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661F3-B8B6-4F62-8454-070A94CF44E0}" type="datetimeFigureOut">
              <a:rPr lang="fr-FR"/>
              <a:pPr>
                <a:defRPr/>
              </a:pPr>
              <a:t>16/03/2011</a:t>
            </a:fld>
            <a:endParaRPr lang="fr-BE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2F91C0-06D3-4B07-89ED-1DC36C9196A3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4"/>
          <p:cNvSpPr>
            <a:spLocks noGrp="1"/>
          </p:cNvSpPr>
          <p:nvPr>
            <p:ph type="title"/>
          </p:nvPr>
        </p:nvSpPr>
        <p:spPr bwMode="auto">
          <a:xfrm>
            <a:off x="179388" y="1700213"/>
            <a:ext cx="8686800" cy="11858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fr-BE" sz="3200" smtClean="0"/>
              <a:t>THE SUDDEN REMOVAL OF USER FEES: THE PERSPECTIVE OF A FRONTLINE MANAGER IN BURUNDI</a:t>
            </a:r>
            <a:br>
              <a:rPr lang="fr-BE" sz="3200" smtClean="0"/>
            </a:br>
            <a:r>
              <a:rPr lang="fr-BE" sz="3200" smtClean="0"/>
              <a:t/>
            </a:r>
            <a:br>
              <a:rPr lang="fr-BE" sz="3200" smtClean="0"/>
            </a:br>
            <a:r>
              <a:rPr lang="fr-BE" sz="2400" i="1" smtClean="0"/>
              <a:t>Manassé NIMPAGARITSE, MD, MPH</a:t>
            </a:r>
            <a:br>
              <a:rPr lang="fr-BE" sz="2400" i="1" smtClean="0"/>
            </a:br>
            <a:r>
              <a:rPr lang="fr-BE" sz="2400" i="1" smtClean="0"/>
              <a:t>Maria Paola Bertone, MSc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/>
          <a:lstStyle/>
          <a:p>
            <a:r>
              <a:rPr lang="fr-BE" dirty="0" smtClean="0"/>
              <a:t>Résultats: accouchements assistés</a:t>
            </a:r>
            <a:endParaRPr lang="fr-B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087016"/>
            <a:ext cx="7704856" cy="4790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Résultats: taux d’utilisation enfants &lt;5 ans</a:t>
            </a:r>
            <a:endParaRPr lang="fr-B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526" y="1628801"/>
            <a:ext cx="7748914" cy="3888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BE" cap="none" smtClean="0">
                <a:effectLst/>
              </a:rPr>
              <a:t>Discussion</a:t>
            </a:r>
            <a:endParaRPr lang="fr-FR" cap="none" smtClean="0">
              <a:effectLst/>
            </a:endParaRP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341438"/>
            <a:ext cx="8686800" cy="4525962"/>
          </a:xfrm>
        </p:spPr>
        <p:txBody>
          <a:bodyPr/>
          <a:lstStyle/>
          <a:p>
            <a:r>
              <a:rPr lang="fr-BE" b="1" dirty="0" smtClean="0">
                <a:solidFill>
                  <a:schemeClr val="accent1">
                    <a:lumMod val="75000"/>
                  </a:schemeClr>
                </a:solidFill>
              </a:rPr>
              <a:t>Mesure top-down </a:t>
            </a:r>
            <a:r>
              <a:rPr lang="fr-BE" dirty="0" smtClean="0"/>
              <a:t>sans aucune implication des techniciens et acteurs de mise en œuvre</a:t>
            </a:r>
          </a:p>
          <a:p>
            <a:pPr lvl="1"/>
            <a:r>
              <a:rPr lang="fr-BE" dirty="0" smtClean="0"/>
              <a:t>Manque de connaissance sur les modalités de mise en œuvre </a:t>
            </a:r>
          </a:p>
          <a:p>
            <a:pPr lvl="1"/>
            <a:r>
              <a:rPr lang="fr-BE" dirty="0" smtClean="0"/>
              <a:t>Manque de connaissance sur les données relatives à l’utilisation des services au NC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BE" cap="none" smtClean="0">
                <a:effectLst/>
              </a:rPr>
              <a:t>Discussion</a:t>
            </a:r>
            <a:endParaRPr lang="fr-FR" cap="none" smtClean="0">
              <a:effectLst/>
            </a:endParaRPr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341438"/>
            <a:ext cx="8686800" cy="4525962"/>
          </a:xfrm>
        </p:spPr>
        <p:txBody>
          <a:bodyPr/>
          <a:lstStyle/>
          <a:p>
            <a:r>
              <a:rPr lang="fr-BE" b="1" dirty="0" smtClean="0">
                <a:solidFill>
                  <a:schemeClr val="accent1">
                    <a:lumMod val="75000"/>
                  </a:schemeClr>
                </a:solidFill>
              </a:rPr>
              <a:t>Objectifs</a:t>
            </a:r>
            <a:r>
              <a:rPr lang="fr-BE" dirty="0" smtClean="0"/>
              <a:t> de la réforme non clairement définis au départ :</a:t>
            </a:r>
            <a:endParaRPr lang="fr-FR" dirty="0" smtClean="0"/>
          </a:p>
          <a:p>
            <a:pPr lvl="1"/>
            <a:r>
              <a:rPr lang="fr-BE" dirty="0" smtClean="0"/>
              <a:t>Quid des autres groupes vulnérables (indigents, handicapés, veuves,…)</a:t>
            </a:r>
          </a:p>
          <a:p>
            <a:pPr lvl="1"/>
            <a:r>
              <a:rPr lang="fr-BE" dirty="0" smtClean="0"/>
              <a:t>D’où discrètement incorporés dans les bénéficiaires</a:t>
            </a:r>
          </a:p>
          <a:p>
            <a:pPr lvl="1"/>
            <a:r>
              <a:rPr lang="fr-BE" dirty="0" smtClean="0"/>
              <a:t>Quid des autres barrières (transport, nourriture, accompagnants,…)?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BE" cap="none" smtClean="0">
                <a:effectLst/>
              </a:rPr>
              <a:t>Discussion</a:t>
            </a:r>
            <a:endParaRPr lang="fr-FR" cap="none" smtClean="0">
              <a:effectLst/>
            </a:endParaRPr>
          </a:p>
        </p:txBody>
      </p:sp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711350"/>
            <a:ext cx="86868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BE" sz="2800" dirty="0" smtClean="0"/>
              <a:t>Manque de </a:t>
            </a:r>
            <a:r>
              <a:rPr lang="fr-BE" sz="2800" b="1" dirty="0" smtClean="0">
                <a:solidFill>
                  <a:schemeClr val="accent1">
                    <a:lumMod val="75000"/>
                  </a:schemeClr>
                </a:solidFill>
              </a:rPr>
              <a:t>mesures claires de mise en œuvre</a:t>
            </a:r>
          </a:p>
          <a:p>
            <a:pPr lvl="1">
              <a:lnSpc>
                <a:spcPct val="80000"/>
              </a:lnSpc>
            </a:pPr>
            <a:r>
              <a:rPr lang="fr-BE" sz="2400" dirty="0" smtClean="0"/>
              <a:t>Difficultés d’opérer un choix face aux extrêmes des cibles (manque d’identifiants, enfants de plus de 5ans, femme enceinte, postnatale,…)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fr-BE" sz="1500" dirty="0" smtClean="0"/>
          </a:p>
          <a:p>
            <a:pPr>
              <a:lnSpc>
                <a:spcPct val="80000"/>
              </a:lnSpc>
            </a:pPr>
            <a:r>
              <a:rPr lang="fr-BE" sz="2800" dirty="0" smtClean="0"/>
              <a:t>Les conséquences de l’abolition des frais d’usagers sur la </a:t>
            </a:r>
            <a:r>
              <a:rPr lang="fr-BE" sz="2800" b="1" dirty="0" smtClean="0">
                <a:solidFill>
                  <a:schemeClr val="accent1">
                    <a:lumMod val="75000"/>
                  </a:schemeClr>
                </a:solidFill>
              </a:rPr>
              <a:t>situation financière des structures</a:t>
            </a:r>
          </a:p>
          <a:p>
            <a:pPr lvl="1">
              <a:lnSpc>
                <a:spcPct val="80000"/>
              </a:lnSpc>
            </a:pPr>
            <a:r>
              <a:rPr lang="fr-BE" sz="2400" dirty="0" smtClean="0"/>
              <a:t>Source importante de revenue des structures</a:t>
            </a:r>
          </a:p>
          <a:p>
            <a:pPr lvl="1">
              <a:lnSpc>
                <a:spcPct val="80000"/>
              </a:lnSpc>
            </a:pPr>
            <a:r>
              <a:rPr lang="fr-BE" sz="2400" dirty="0" smtClean="0"/>
              <a:t>D’où difficulté d’investissements, achats de médicaments,…démotivation du personnel</a:t>
            </a:r>
          </a:p>
          <a:p>
            <a:pPr lvl="1">
              <a:lnSpc>
                <a:spcPct val="80000"/>
              </a:lnSpc>
            </a:pPr>
            <a:r>
              <a:rPr lang="fr-BE" sz="2400" dirty="0" smtClean="0"/>
              <a:t>D’où mesure loin d’assurer l’accès aux soins</a:t>
            </a: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188640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BE" cap="none" dirty="0" smtClean="0">
                <a:effectLst/>
              </a:rPr>
              <a:t>Conclusions</a:t>
            </a:r>
            <a:endParaRPr lang="fr-FR" cap="none" dirty="0" smtClean="0">
              <a:effectLst/>
            </a:endParaRPr>
          </a:p>
        </p:txBody>
      </p:sp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124744"/>
            <a:ext cx="8686800" cy="4237583"/>
          </a:xfrm>
        </p:spPr>
        <p:txBody>
          <a:bodyPr/>
          <a:lstStyle/>
          <a:p>
            <a:r>
              <a:rPr lang="fr-BE" sz="2600" dirty="0" smtClean="0"/>
              <a:t>Décision nécessaire pour réduire les inégalités d’accès aux soins</a:t>
            </a:r>
          </a:p>
          <a:p>
            <a:r>
              <a:rPr lang="fr-BE" sz="2600" dirty="0" smtClean="0"/>
              <a:t>Cependant la soudaineté de la mesure aura entrainé des conséquences sur tout le système de santé </a:t>
            </a:r>
          </a:p>
          <a:p>
            <a:r>
              <a:rPr lang="fr-BE" sz="2600" dirty="0" smtClean="0"/>
              <a:t>Les dysfonctionnements qui sont survenus en cours de mise en œuvre méritent des solutions appropriées</a:t>
            </a:r>
          </a:p>
          <a:p>
            <a:r>
              <a:rPr lang="fr-BE" sz="2600" dirty="0" smtClean="0"/>
              <a:t>L’expérience burundaise apporte des leçons qui peuvent servir aux autres pays</a:t>
            </a:r>
            <a:endParaRPr lang="fr-FR" sz="2600" dirty="0" smtClean="0"/>
          </a:p>
          <a:p>
            <a:r>
              <a:rPr lang="fr-BE" sz="2600" dirty="0" smtClean="0"/>
              <a:t>L’implication des acteurs de terrain à toutes les phases de la réforme peut garantir un succès de la mesure</a:t>
            </a:r>
            <a:endParaRPr lang="fr-FR" sz="2600" dirty="0" smtClean="0"/>
          </a:p>
          <a:p>
            <a:endParaRPr lang="fr-F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2005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-3175"/>
            <a:ext cx="9144000" cy="6861175"/>
          </a:xfrm>
          <a:noFill/>
        </p:spPr>
      </p:pic>
      <p:sp>
        <p:nvSpPr>
          <p:cNvPr id="3" name="CasellaDiTesto 2"/>
          <p:cNvSpPr txBox="1"/>
          <p:nvPr/>
        </p:nvSpPr>
        <p:spPr>
          <a:xfrm>
            <a:off x="179512" y="188640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5000" b="1" dirty="0" err="1" smtClean="0">
                <a:solidFill>
                  <a:srgbClr val="FFFF00"/>
                </a:solidFill>
              </a:rPr>
              <a:t>Murakoze</a:t>
            </a:r>
            <a:endParaRPr lang="fr-BE" sz="5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Alma_Ata_Conference_Logoresiz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46038"/>
            <a:ext cx="2895600" cy="2047875"/>
          </a:xfrm>
          <a:prstGeom prst="rect">
            <a:avLst/>
          </a:prstGeom>
          <a:noFill/>
        </p:spPr>
      </p:pic>
      <p:pic>
        <p:nvPicPr>
          <p:cNvPr id="46083" name="Picture 3" descr="OMD_2-e388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545378"/>
            <a:ext cx="3384376" cy="355355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carte-burundi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266700"/>
            <a:ext cx="7416800" cy="6543675"/>
          </a:xfrm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Burundi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922338"/>
            <a:ext cx="9144000" cy="4981575"/>
          </a:xfrm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358775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BE" cap="none" dirty="0" smtClean="0">
                <a:effectLst/>
              </a:rPr>
              <a:t>Historique du Financement au Burundi</a:t>
            </a:r>
            <a:endParaRPr lang="fr-FR" cap="none" dirty="0" smtClean="0">
              <a:effectLst/>
            </a:endParaRP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>
          <a:xfrm>
            <a:off x="395535" y="1341438"/>
            <a:ext cx="8496945" cy="4525962"/>
          </a:xfrm>
        </p:spPr>
        <p:txBody>
          <a:bodyPr/>
          <a:lstStyle/>
          <a:p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Années 60</a:t>
            </a:r>
            <a:r>
              <a:rPr lang="fr-FR" sz="28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fr-FR" sz="2800" dirty="0" smtClean="0"/>
              <a:t>soins ‘gratuits’</a:t>
            </a:r>
          </a:p>
          <a:p>
            <a:endParaRPr lang="fr-FR" sz="600" dirty="0" smtClean="0"/>
          </a:p>
          <a:p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Années 70 et 80</a:t>
            </a:r>
            <a:r>
              <a:rPr lang="fr-FR" sz="2800" dirty="0" smtClean="0"/>
              <a:t>: crise économique </a:t>
            </a:r>
          </a:p>
          <a:p>
            <a:pPr lvl="1"/>
            <a:r>
              <a:rPr lang="fr-FR" sz="2400" dirty="0" smtClean="0"/>
              <a:t> introduction progressive du paiement direct pour les soins de santé(OOP)</a:t>
            </a:r>
          </a:p>
          <a:p>
            <a:pPr lvl="1"/>
            <a:r>
              <a:rPr lang="fr-FR" sz="2400" dirty="0" smtClean="0"/>
              <a:t>Politique pragmatique pour générer des ressources supplémentaires à des systèmes de santé sous financés</a:t>
            </a:r>
          </a:p>
          <a:p>
            <a:pPr lvl="1">
              <a:buNone/>
            </a:pPr>
            <a:endParaRPr lang="fr-FR" sz="600" dirty="0" smtClean="0"/>
          </a:p>
          <a:p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Années 80</a:t>
            </a:r>
            <a:r>
              <a:rPr lang="fr-FR" sz="2800" dirty="0" smtClean="0"/>
              <a:t>: généralisation progressive des paiements  directs dans les structures publiques</a:t>
            </a:r>
          </a:p>
          <a:p>
            <a:pPr>
              <a:buFont typeface="Wingdings 2" pitchFamily="18" charset="2"/>
              <a:buNone/>
            </a:pPr>
            <a:endParaRPr lang="fr-BE" sz="2800" dirty="0" smtClean="0"/>
          </a:p>
          <a:p>
            <a:pPr>
              <a:buFont typeface="Wingdings 2" pitchFamily="18" charset="2"/>
              <a:buNone/>
            </a:pPr>
            <a:endParaRPr lang="fr-FR" sz="2800" dirty="0" smtClean="0"/>
          </a:p>
          <a:p>
            <a:endParaRPr lang="fr-F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BE" cap="none" dirty="0" smtClean="0">
                <a:effectLst/>
              </a:rPr>
              <a:t>Historique du Financement au Burundi</a:t>
            </a:r>
            <a:endParaRPr lang="fr-FR" cap="none" dirty="0" smtClean="0">
              <a:effectLst/>
            </a:endParaRP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1987</a:t>
            </a:r>
            <a:r>
              <a:rPr lang="fr-FR" sz="2800" dirty="0" smtClean="0"/>
              <a:t>: institutionnalisation et légitimation progressive des paiements directs (l’Initiative de Bamako)  </a:t>
            </a:r>
          </a:p>
          <a:p>
            <a:endParaRPr lang="fr-BE" sz="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BE" sz="2800" b="1" dirty="0" smtClean="0">
                <a:solidFill>
                  <a:schemeClr val="accent1">
                    <a:lumMod val="75000"/>
                  </a:schemeClr>
                </a:solidFill>
              </a:rPr>
              <a:t>Mai 2006</a:t>
            </a:r>
            <a:r>
              <a:rPr lang="fr-BE" sz="2800" dirty="0" smtClean="0"/>
              <a:t>: Gratuité des accouchements et soins aux enfants de moins de cinq ans</a:t>
            </a:r>
          </a:p>
          <a:p>
            <a:pPr>
              <a:buNone/>
            </a:pPr>
            <a:endParaRPr lang="fr-BE" sz="600" dirty="0" smtClean="0"/>
          </a:p>
          <a:p>
            <a:r>
              <a:rPr lang="fr-BE" sz="2800" b="1" dirty="0" smtClean="0">
                <a:solidFill>
                  <a:schemeClr val="accent1">
                    <a:lumMod val="75000"/>
                  </a:schemeClr>
                </a:solidFill>
              </a:rPr>
              <a:t>Mars 2010</a:t>
            </a:r>
            <a:r>
              <a:rPr lang="fr-BE" sz="2800" dirty="0" smtClean="0"/>
              <a:t>: Extension du paquet gratuit aux                   pathologies liées à la grossesse</a:t>
            </a:r>
            <a:endParaRPr lang="fr-FR" sz="2800" dirty="0" smtClean="0"/>
          </a:p>
          <a:p>
            <a:pPr>
              <a:buFont typeface="Wingdings 2" pitchFamily="18" charset="2"/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cap="none" dirty="0" smtClean="0">
                <a:effectLst/>
              </a:rPr>
              <a:t>Vécu de la périphérie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BE" sz="2800" b="1" dirty="0" err="1" smtClean="0">
                <a:solidFill>
                  <a:schemeClr val="accent1">
                    <a:lumMod val="75000"/>
                  </a:schemeClr>
                </a:solidFill>
              </a:rPr>
              <a:t>Mi-Avril</a:t>
            </a:r>
            <a:r>
              <a:rPr lang="fr-BE" sz="2800" b="1" dirty="0" smtClean="0">
                <a:solidFill>
                  <a:schemeClr val="accent1">
                    <a:lumMod val="75000"/>
                  </a:schemeClr>
                </a:solidFill>
              </a:rPr>
              <a:t> 2006</a:t>
            </a:r>
            <a:r>
              <a:rPr lang="fr-BE" sz="2800" dirty="0" smtClean="0"/>
              <a:t>: Le MSP annonce la gratuité à ses cadres:</a:t>
            </a:r>
          </a:p>
          <a:p>
            <a:pPr lvl="1">
              <a:lnSpc>
                <a:spcPct val="90000"/>
              </a:lnSpc>
            </a:pPr>
            <a:r>
              <a:rPr lang="fr-BE" sz="2400" dirty="0" smtClean="0"/>
              <a:t>Pas d’instructions claires sur la mise en œuvre</a:t>
            </a:r>
          </a:p>
          <a:p>
            <a:pPr lvl="1">
              <a:lnSpc>
                <a:spcPct val="90000"/>
              </a:lnSpc>
            </a:pPr>
            <a:r>
              <a:rPr lang="fr-BE" sz="2400" dirty="0" smtClean="0"/>
              <a:t>Mais: contents de pouvoir libérer les insolvables détenus à les hôpitaux</a:t>
            </a:r>
          </a:p>
          <a:p>
            <a:pPr>
              <a:lnSpc>
                <a:spcPct val="90000"/>
              </a:lnSpc>
            </a:pPr>
            <a:endParaRPr lang="fr-BE" sz="2800" dirty="0" smtClean="0"/>
          </a:p>
          <a:p>
            <a:pPr>
              <a:lnSpc>
                <a:spcPct val="90000"/>
              </a:lnSpc>
            </a:pPr>
            <a:r>
              <a:rPr lang="fr-BE" sz="2800" dirty="0" smtClean="0"/>
              <a:t>Deux semaines plus tard: mesure officielle dans le discours de circonstance du Président de la République du </a:t>
            </a:r>
            <a:r>
              <a:rPr lang="fr-BE" sz="28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fr-BE" sz="2800" b="1" baseline="30000" dirty="0" smtClean="0">
                <a:solidFill>
                  <a:schemeClr val="accent1">
                    <a:lumMod val="75000"/>
                  </a:schemeClr>
                </a:solidFill>
              </a:rPr>
              <a:t>er</a:t>
            </a:r>
            <a:r>
              <a:rPr lang="fr-BE" sz="2800" b="1" dirty="0" smtClean="0">
                <a:solidFill>
                  <a:schemeClr val="accent1">
                    <a:lumMod val="75000"/>
                  </a:schemeClr>
                </a:solidFill>
              </a:rPr>
              <a:t> Mai</a:t>
            </a:r>
            <a:endParaRPr lang="fr-FR" sz="2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188640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cap="none" dirty="0" smtClean="0">
                <a:effectLst/>
              </a:rPr>
              <a:t>Vécu de la périphérie (2)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277688" y="1052736"/>
            <a:ext cx="8686800" cy="4896544"/>
          </a:xfrm>
        </p:spPr>
        <p:txBody>
          <a:bodyPr/>
          <a:lstStyle/>
          <a:p>
            <a:r>
              <a:rPr lang="fr-BE" sz="2500" b="1" dirty="0" smtClean="0">
                <a:solidFill>
                  <a:schemeClr val="accent1">
                    <a:lumMod val="75000"/>
                  </a:schemeClr>
                </a:solidFill>
              </a:rPr>
              <a:t>Surconsommations en médicaments </a:t>
            </a:r>
            <a:r>
              <a:rPr lang="fr-BE" sz="2500" dirty="0" smtClean="0"/>
              <a:t>alors que lenteur de remboursement </a:t>
            </a:r>
            <a:endParaRPr lang="fr-BE" sz="2500" dirty="0" smtClean="0">
              <a:sym typeface="Wingdings" pitchFamily="2" charset="2"/>
            </a:endParaRPr>
          </a:p>
          <a:p>
            <a:pPr lvl="1"/>
            <a:r>
              <a:rPr lang="fr-BE" sz="2100" dirty="0" smtClean="0"/>
              <a:t>Décision de ne plus délivrer les médicaments gratuitement aux enfants de moins de cinq ans en ambulatoire</a:t>
            </a:r>
          </a:p>
          <a:p>
            <a:pPr lvl="1"/>
            <a:r>
              <a:rPr lang="fr-BE" sz="2100" dirty="0" smtClean="0"/>
              <a:t>Intervention de certains donateurs comme DFID et ECHO en kit de médicaments</a:t>
            </a:r>
          </a:p>
          <a:p>
            <a:r>
              <a:rPr lang="fr-BE" sz="2400" dirty="0" smtClean="0"/>
              <a:t>Pas de possibilité de suivre le </a:t>
            </a:r>
            <a:r>
              <a:rPr lang="fr-BE" sz="2400" b="1" dirty="0" smtClean="0">
                <a:solidFill>
                  <a:schemeClr val="accent1">
                    <a:lumMod val="75000"/>
                  </a:schemeClr>
                </a:solidFill>
              </a:rPr>
              <a:t>Plan d’investissement </a:t>
            </a:r>
            <a:r>
              <a:rPr lang="fr-BE" sz="2400" dirty="0" smtClean="0"/>
              <a:t>de l’hôpital et d’acheter les </a:t>
            </a:r>
            <a:r>
              <a:rPr lang="fr-BE" sz="2400" b="1" dirty="0" smtClean="0">
                <a:solidFill>
                  <a:schemeClr val="accent1">
                    <a:lumMod val="75000"/>
                  </a:schemeClr>
                </a:solidFill>
              </a:rPr>
              <a:t>outils quotidiens </a:t>
            </a:r>
            <a:r>
              <a:rPr lang="fr-BE" sz="2400" dirty="0" smtClean="0"/>
              <a:t>pour la bonne gestion (matériel d’hygiène, papier, essence…)</a:t>
            </a:r>
          </a:p>
          <a:p>
            <a:endParaRPr lang="fr-BE" sz="600" dirty="0" smtClean="0"/>
          </a:p>
          <a:p>
            <a:r>
              <a:rPr lang="fr-BE" sz="2400" b="1" dirty="0" smtClean="0">
                <a:solidFill>
                  <a:schemeClr val="accent1">
                    <a:lumMod val="75000"/>
                  </a:schemeClr>
                </a:solidFill>
              </a:rPr>
              <a:t>Retards dans le remboursement </a:t>
            </a:r>
            <a:r>
              <a:rPr lang="fr-BE" sz="2400" dirty="0" smtClean="0"/>
              <a:t>de services prestés (basé sur un système des factures envoyées aux MSP)</a:t>
            </a:r>
          </a:p>
          <a:p>
            <a:pPr lvl="1"/>
            <a:r>
              <a:rPr lang="fr-BE" sz="2000" dirty="0" smtClean="0"/>
              <a:t>Dette du gouvernement vers l’hôpital (76 000 US$ en 2009)</a:t>
            </a:r>
          </a:p>
          <a:p>
            <a:endParaRPr lang="fr-BE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14536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BE" cap="none" dirty="0" smtClean="0">
                <a:effectLst/>
              </a:rPr>
              <a:t>Vécu de la périphérie (3)</a:t>
            </a:r>
            <a:endParaRPr lang="fr-FR" cap="none" dirty="0" smtClean="0">
              <a:effectLst/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124744"/>
            <a:ext cx="8686800" cy="4525962"/>
          </a:xfrm>
        </p:spPr>
        <p:txBody>
          <a:bodyPr/>
          <a:lstStyle/>
          <a:p>
            <a:r>
              <a:rPr lang="fr-BE" sz="2500" b="1" dirty="0" smtClean="0">
                <a:solidFill>
                  <a:schemeClr val="accent1">
                    <a:lumMod val="75000"/>
                  </a:schemeClr>
                </a:solidFill>
              </a:rPr>
              <a:t>Démotivation progressive du personnel</a:t>
            </a:r>
            <a:endParaRPr lang="fr-BE" sz="2500" dirty="0" smtClean="0"/>
          </a:p>
          <a:p>
            <a:pPr lvl="1"/>
            <a:r>
              <a:rPr lang="fr-BE" sz="2300" dirty="0" smtClean="0"/>
              <a:t>Tension entre le personnel et les usagers pour les identifiants</a:t>
            </a:r>
          </a:p>
          <a:p>
            <a:pPr lvl="1"/>
            <a:r>
              <a:rPr lang="fr-BE" sz="2300" dirty="0" smtClean="0"/>
              <a:t>Certains indigents déclarés comme bénéficiaires de la gratuité</a:t>
            </a:r>
          </a:p>
          <a:p>
            <a:pPr lvl="1">
              <a:buFontTx/>
              <a:buChar char="-"/>
            </a:pPr>
            <a:endParaRPr lang="fr-BE" sz="2100" dirty="0" smtClean="0"/>
          </a:p>
          <a:p>
            <a:r>
              <a:rPr lang="fr-BE" sz="2500" dirty="0" smtClean="0"/>
              <a:t>Dégradation de la </a:t>
            </a:r>
            <a:r>
              <a:rPr lang="fr-BE" sz="2500" b="1" dirty="0" smtClean="0">
                <a:solidFill>
                  <a:schemeClr val="accent1">
                    <a:lumMod val="75000"/>
                  </a:schemeClr>
                </a:solidFill>
              </a:rPr>
              <a:t>qualité </a:t>
            </a:r>
            <a:r>
              <a:rPr lang="fr-BE" sz="2500" dirty="0" smtClean="0"/>
              <a:t>de soins</a:t>
            </a:r>
            <a:r>
              <a:rPr lang="fr-BE" sz="2500" dirty="0" smtClean="0">
                <a:sym typeface="Wingdings" pitchFamily="2" charset="2"/>
              </a:rPr>
              <a:t> (</a:t>
            </a:r>
            <a:r>
              <a:rPr lang="fr-BE" sz="2500" dirty="0" smtClean="0"/>
              <a:t>rupture de stock, long temps d’attente, …)</a:t>
            </a:r>
          </a:p>
          <a:p>
            <a:pPr lvl="1"/>
            <a:r>
              <a:rPr lang="fr-BE" sz="2300" dirty="0" smtClean="0"/>
              <a:t>D’où ceux qui le peuvent se rabattent au secteur privé lucratif ou non lucratif </a:t>
            </a:r>
          </a:p>
          <a:p>
            <a:pPr lvl="1"/>
            <a:r>
              <a:rPr lang="fr-BE" sz="2300" dirty="0" smtClean="0"/>
              <a:t>Non respect de la pyramide sanitaire et accès directement aux hôpitaux.</a:t>
            </a:r>
            <a:endParaRPr lang="fr-FR" sz="2300" dirty="0" smtClean="0"/>
          </a:p>
          <a:p>
            <a:pPr>
              <a:buFontTx/>
              <a:buChar char="-"/>
            </a:pPr>
            <a:endParaRPr lang="fr-BE" dirty="0" smtClean="0"/>
          </a:p>
          <a:p>
            <a:pPr>
              <a:buFont typeface="Wingdings 2" pitchFamily="18" charset="2"/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724</TotalTime>
  <Words>580</Words>
  <Application>Microsoft Office PowerPoint</Application>
  <PresentationFormat>Affichage à l'écran (4:3)</PresentationFormat>
  <Paragraphs>66</Paragraphs>
  <Slides>16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Promenade</vt:lpstr>
      <vt:lpstr>THE SUDDEN REMOVAL OF USER FEES: THE PERSPECTIVE OF A FRONTLINE MANAGER IN BURUNDI  Manassé NIMPAGARITSE, MD, MPH Maria Paola Bertone, MSc</vt:lpstr>
      <vt:lpstr>Diapositive 2</vt:lpstr>
      <vt:lpstr>Diapositive 3</vt:lpstr>
      <vt:lpstr>Diapositive 4</vt:lpstr>
      <vt:lpstr>Historique du Financement au Burundi</vt:lpstr>
      <vt:lpstr>Historique du Financement au Burundi</vt:lpstr>
      <vt:lpstr>Vécu de la périphérie</vt:lpstr>
      <vt:lpstr>Vécu de la périphérie (2)</vt:lpstr>
      <vt:lpstr>Vécu de la périphérie (3)</vt:lpstr>
      <vt:lpstr>Résultats: accouchements assistés</vt:lpstr>
      <vt:lpstr>Résultats: taux d’utilisation enfants &lt;5 ans</vt:lpstr>
      <vt:lpstr>Discussion</vt:lpstr>
      <vt:lpstr>Discussion</vt:lpstr>
      <vt:lpstr>Discussion</vt:lpstr>
      <vt:lpstr>Conclusions</vt:lpstr>
      <vt:lpstr>Diapositive 16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Pascal Ndiaye</dc:creator>
  <cp:lastModifiedBy>pcdesaturn</cp:lastModifiedBy>
  <cp:revision>25</cp:revision>
  <dcterms:created xsi:type="dcterms:W3CDTF">2009-03-04T16:11:58Z</dcterms:created>
  <dcterms:modified xsi:type="dcterms:W3CDTF">2011-03-17T03:51:40Z</dcterms:modified>
</cp:coreProperties>
</file>