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0" r:id="rId2"/>
    <p:sldId id="273" r:id="rId3"/>
    <p:sldId id="276" r:id="rId4"/>
    <p:sldId id="274" r:id="rId5"/>
    <p:sldId id="272"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taguba\Documents\conference\Afhe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taguba\Documents\conference\Afhe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taguba\Documents\conference\Afhe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taguba\Documents\conference\Afhe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taguba\Documents\conference\Afhe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Sheet3!$B$6</c:f>
              <c:strCache>
                <c:ptCount val="1"/>
                <c:pt idx="0">
                  <c:v>Concentration index</c:v>
                </c:pt>
              </c:strCache>
            </c:strRef>
          </c:tx>
          <c:spPr>
            <a:solidFill>
              <a:schemeClr val="accent6">
                <a:lumMod val="75000"/>
              </a:schemeClr>
            </a:solidFill>
          </c:spPr>
          <c:invertIfNegative val="0"/>
          <c:errBars>
            <c:errBarType val="both"/>
            <c:errValType val="cust"/>
            <c:noEndCap val="0"/>
            <c:plus>
              <c:numRef>
                <c:f>Sheet3!$C$8:$H$8</c:f>
                <c:numCache>
                  <c:formatCode>General</c:formatCode>
                  <c:ptCount val="6"/>
                  <c:pt idx="0">
                    <c:v>-0.29585099999999998</c:v>
                  </c:pt>
                  <c:pt idx="1">
                    <c:v>-0.146981</c:v>
                  </c:pt>
                  <c:pt idx="2">
                    <c:v>-0.200628</c:v>
                  </c:pt>
                  <c:pt idx="3">
                    <c:v>-0.15540100000000001</c:v>
                  </c:pt>
                  <c:pt idx="4">
                    <c:v>-0.1871806</c:v>
                  </c:pt>
                </c:numCache>
              </c:numRef>
            </c:plus>
            <c:minus>
              <c:numRef>
                <c:f>Sheet3!$C$9:$G$9</c:f>
                <c:numCache>
                  <c:formatCode>General</c:formatCode>
                  <c:ptCount val="5"/>
                  <c:pt idx="0">
                    <c:v>-0.29585099999999998</c:v>
                  </c:pt>
                  <c:pt idx="1">
                    <c:v>-0.146981</c:v>
                  </c:pt>
                  <c:pt idx="2">
                    <c:v>-0.200628</c:v>
                  </c:pt>
                  <c:pt idx="3">
                    <c:v>-0.15540100000000001</c:v>
                  </c:pt>
                  <c:pt idx="4">
                    <c:v>-0.1871806</c:v>
                  </c:pt>
                </c:numCache>
              </c:numRef>
            </c:minus>
          </c:errBars>
          <c:cat>
            <c:strRef>
              <c:f>Sheet3!$C$5:$G$5</c:f>
              <c:strCache>
                <c:ptCount val="5"/>
                <c:pt idx="0">
                  <c:v>Birth not attended by health worker</c:v>
                </c:pt>
                <c:pt idx="1">
                  <c:v>Not immunised (BCG)</c:v>
                </c:pt>
                <c:pt idx="2">
                  <c:v>Not immunised (HEP-B3)</c:v>
                </c:pt>
                <c:pt idx="3">
                  <c:v>Not immunised (DPT)</c:v>
                </c:pt>
                <c:pt idx="4">
                  <c:v>Not immunised (Polio)</c:v>
                </c:pt>
              </c:strCache>
            </c:strRef>
          </c:cat>
          <c:val>
            <c:numRef>
              <c:f>Sheet3!$C$6:$G$6</c:f>
              <c:numCache>
                <c:formatCode>General</c:formatCode>
                <c:ptCount val="5"/>
                <c:pt idx="0">
                  <c:v>-0.52043890000000004</c:v>
                </c:pt>
                <c:pt idx="1">
                  <c:v>-0.23724609999999999</c:v>
                </c:pt>
                <c:pt idx="2">
                  <c:v>-0.30387730000000002</c:v>
                </c:pt>
                <c:pt idx="3">
                  <c:v>-0.33993970000000001</c:v>
                </c:pt>
                <c:pt idx="4">
                  <c:v>-0.34596959999999999</c:v>
                </c:pt>
              </c:numCache>
            </c:numRef>
          </c:val>
        </c:ser>
        <c:dLbls>
          <c:showLegendKey val="0"/>
          <c:showVal val="0"/>
          <c:showCatName val="0"/>
          <c:showSerName val="0"/>
          <c:showPercent val="0"/>
          <c:showBubbleSize val="0"/>
        </c:dLbls>
        <c:gapWidth val="90"/>
        <c:overlap val="-3"/>
        <c:axId val="26773376"/>
        <c:axId val="26774912"/>
      </c:barChart>
      <c:catAx>
        <c:axId val="26773376"/>
        <c:scaling>
          <c:orientation val="minMax"/>
        </c:scaling>
        <c:delete val="0"/>
        <c:axPos val="b"/>
        <c:majorTickMark val="in"/>
        <c:minorTickMark val="none"/>
        <c:tickLblPos val="high"/>
        <c:txPr>
          <a:bodyPr/>
          <a:lstStyle/>
          <a:p>
            <a:pPr>
              <a:defRPr sz="1400"/>
            </a:pPr>
            <a:endParaRPr lang="en-US"/>
          </a:p>
        </c:txPr>
        <c:crossAx val="26774912"/>
        <c:crosses val="autoZero"/>
        <c:auto val="1"/>
        <c:lblAlgn val="ctr"/>
        <c:lblOffset val="100"/>
        <c:noMultiLvlLbl val="0"/>
      </c:catAx>
      <c:valAx>
        <c:axId val="26774912"/>
        <c:scaling>
          <c:orientation val="minMax"/>
        </c:scaling>
        <c:delete val="0"/>
        <c:axPos val="l"/>
        <c:majorGridlines>
          <c:spPr>
            <a:ln>
              <a:noFill/>
            </a:ln>
          </c:spPr>
        </c:majorGridlines>
        <c:title>
          <c:tx>
            <c:rich>
              <a:bodyPr rot="-5400000" vert="horz"/>
              <a:lstStyle/>
              <a:p>
                <a:pPr>
                  <a:defRPr sz="1600"/>
                </a:pPr>
                <a:r>
                  <a:rPr lang="en-US" sz="1600"/>
                  <a:t>Concentration index</a:t>
                </a:r>
              </a:p>
            </c:rich>
          </c:tx>
          <c:layout/>
          <c:overlay val="0"/>
        </c:title>
        <c:numFmt formatCode="General" sourceLinked="1"/>
        <c:majorTickMark val="out"/>
        <c:minorTickMark val="none"/>
        <c:tickLblPos val="nextTo"/>
        <c:txPr>
          <a:bodyPr/>
          <a:lstStyle/>
          <a:p>
            <a:pPr>
              <a:defRPr sz="1400"/>
            </a:pPr>
            <a:endParaRPr lang="en-US"/>
          </a:p>
        </c:txPr>
        <c:crossAx val="26773376"/>
        <c:crosses val="autoZero"/>
        <c:crossBetween val="between"/>
      </c:valAx>
    </c:plotArea>
    <c:plotVisOnly val="1"/>
    <c:dispBlanksAs val="gap"/>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Sheet3!$H$6</c:f>
              <c:strCache>
                <c:ptCount val="1"/>
                <c:pt idx="0">
                  <c:v>Concentration index</c:v>
                </c:pt>
              </c:strCache>
            </c:strRef>
          </c:tx>
          <c:spPr>
            <a:solidFill>
              <a:schemeClr val="bg2">
                <a:lumMod val="50000"/>
              </a:schemeClr>
            </a:solidFill>
          </c:spPr>
          <c:invertIfNegative val="0"/>
          <c:errBars>
            <c:errBarType val="both"/>
            <c:errValType val="cust"/>
            <c:noEndCap val="0"/>
            <c:plus>
              <c:numRef>
                <c:f>Sheet3!$I$8:$K$8</c:f>
                <c:numCache>
                  <c:formatCode>General</c:formatCode>
                  <c:ptCount val="3"/>
                  <c:pt idx="0">
                    <c:v>-0.1343974</c:v>
                  </c:pt>
                  <c:pt idx="1">
                    <c:v>-8.6843600000000007E-2</c:v>
                  </c:pt>
                  <c:pt idx="2">
                    <c:v>-0.20361199999999999</c:v>
                  </c:pt>
                </c:numCache>
              </c:numRef>
            </c:plus>
            <c:minus>
              <c:numRef>
                <c:f>Sheet3!$I$9:$K$9</c:f>
                <c:numCache>
                  <c:formatCode>General</c:formatCode>
                  <c:ptCount val="3"/>
                  <c:pt idx="0">
                    <c:v>-0.1343974</c:v>
                  </c:pt>
                  <c:pt idx="1">
                    <c:v>-8.6843600000000007E-2</c:v>
                  </c:pt>
                  <c:pt idx="2">
                    <c:v>-0.20361199999999999</c:v>
                  </c:pt>
                </c:numCache>
              </c:numRef>
            </c:minus>
            <c:spPr>
              <a:noFill/>
              <a:ln w="9525" cap="flat" cmpd="sng" algn="ctr">
                <a:solidFill>
                  <a:schemeClr val="dk1">
                    <a:shade val="95000"/>
                    <a:satMod val="105000"/>
                  </a:schemeClr>
                </a:solidFill>
                <a:prstDash val="solid"/>
              </a:ln>
              <a:effectLst/>
            </c:spPr>
          </c:errBars>
          <c:cat>
            <c:strRef>
              <c:f>Sheet3!$I$5:$K$5</c:f>
              <c:strCache>
                <c:ptCount val="3"/>
                <c:pt idx="0">
                  <c:v>Health worker density</c:v>
                </c:pt>
                <c:pt idx="1">
                  <c:v>Physician density</c:v>
                </c:pt>
                <c:pt idx="2">
                  <c:v>Nurses density</c:v>
                </c:pt>
              </c:strCache>
            </c:strRef>
          </c:cat>
          <c:val>
            <c:numRef>
              <c:f>Sheet3!$I$6:$K$6</c:f>
              <c:numCache>
                <c:formatCode>General</c:formatCode>
                <c:ptCount val="3"/>
                <c:pt idx="0">
                  <c:v>0.28257559999999998</c:v>
                </c:pt>
                <c:pt idx="1">
                  <c:v>0.42771350000000002</c:v>
                </c:pt>
                <c:pt idx="2">
                  <c:v>0.39643210000000001</c:v>
                </c:pt>
              </c:numCache>
            </c:numRef>
          </c:val>
        </c:ser>
        <c:dLbls>
          <c:showLegendKey val="0"/>
          <c:showVal val="0"/>
          <c:showCatName val="0"/>
          <c:showSerName val="0"/>
          <c:showPercent val="0"/>
          <c:showBubbleSize val="0"/>
        </c:dLbls>
        <c:gapWidth val="100"/>
        <c:axId val="66890752"/>
        <c:axId val="66892544"/>
      </c:barChart>
      <c:catAx>
        <c:axId val="66890752"/>
        <c:scaling>
          <c:orientation val="minMax"/>
        </c:scaling>
        <c:delete val="0"/>
        <c:axPos val="b"/>
        <c:majorTickMark val="out"/>
        <c:minorTickMark val="none"/>
        <c:tickLblPos val="nextTo"/>
        <c:crossAx val="66892544"/>
        <c:crosses val="autoZero"/>
        <c:auto val="1"/>
        <c:lblAlgn val="ctr"/>
        <c:lblOffset val="100"/>
        <c:noMultiLvlLbl val="0"/>
      </c:catAx>
      <c:valAx>
        <c:axId val="66892544"/>
        <c:scaling>
          <c:orientation val="minMax"/>
        </c:scaling>
        <c:delete val="0"/>
        <c:axPos val="l"/>
        <c:majorGridlines>
          <c:spPr>
            <a:ln w="3175">
              <a:noFill/>
              <a:prstDash val="sysDash"/>
            </a:ln>
          </c:spPr>
        </c:majorGridlines>
        <c:title>
          <c:tx>
            <c:rich>
              <a:bodyPr rot="-5400000" vert="horz"/>
              <a:lstStyle/>
              <a:p>
                <a:pPr>
                  <a:defRPr/>
                </a:pPr>
                <a:r>
                  <a:rPr lang="en-US"/>
                  <a:t>Concentration index</a:t>
                </a:r>
              </a:p>
            </c:rich>
          </c:tx>
          <c:layout/>
          <c:overlay val="0"/>
        </c:title>
        <c:numFmt formatCode="General" sourceLinked="1"/>
        <c:majorTickMark val="out"/>
        <c:minorTickMark val="none"/>
        <c:tickLblPos val="nextTo"/>
        <c:crossAx val="66890752"/>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Sheet3!$L$6</c:f>
              <c:strCache>
                <c:ptCount val="1"/>
                <c:pt idx="0">
                  <c:v>Concentration index</c:v>
                </c:pt>
              </c:strCache>
            </c:strRef>
          </c:tx>
          <c:spPr>
            <a:solidFill>
              <a:schemeClr val="accent2">
                <a:lumMod val="75000"/>
              </a:schemeClr>
            </a:solidFill>
          </c:spPr>
          <c:invertIfNegative val="0"/>
          <c:errBars>
            <c:errBarType val="both"/>
            <c:errValType val="cust"/>
            <c:noEndCap val="0"/>
            <c:plus>
              <c:numRef>
                <c:f>Sheet3!$M$8:$Q$8</c:f>
                <c:numCache>
                  <c:formatCode>General</c:formatCode>
                  <c:ptCount val="5"/>
                  <c:pt idx="0">
                    <c:v>-9.8327399999999995E-2</c:v>
                  </c:pt>
                  <c:pt idx="1">
                    <c:v>-6.6608200000000006E-2</c:v>
                  </c:pt>
                  <c:pt idx="2">
                    <c:v>-0.12190239999999999</c:v>
                  </c:pt>
                  <c:pt idx="3">
                    <c:v>-0.30682759999999998</c:v>
                  </c:pt>
                  <c:pt idx="4">
                    <c:v>-0.3184632</c:v>
                  </c:pt>
                </c:numCache>
              </c:numRef>
            </c:plus>
            <c:minus>
              <c:numRef>
                <c:f>Sheet3!$M$9:$Q$9</c:f>
                <c:numCache>
                  <c:formatCode>General</c:formatCode>
                  <c:ptCount val="5"/>
                  <c:pt idx="0">
                    <c:v>-9.8327399999999995E-2</c:v>
                  </c:pt>
                  <c:pt idx="1">
                    <c:v>-6.6608200000000006E-2</c:v>
                  </c:pt>
                  <c:pt idx="2">
                    <c:v>-0.12190239999999999</c:v>
                  </c:pt>
                  <c:pt idx="3">
                    <c:v>-0.30682759999999998</c:v>
                  </c:pt>
                  <c:pt idx="4">
                    <c:v>-0.3184632</c:v>
                  </c:pt>
                </c:numCache>
              </c:numRef>
            </c:minus>
          </c:errBars>
          <c:cat>
            <c:strRef>
              <c:f>Sheet3!$M$5:$Q$5</c:f>
              <c:strCache>
                <c:ptCount val="5"/>
                <c:pt idx="0">
                  <c:v>TB prevalence</c:v>
                </c:pt>
                <c:pt idx="1">
                  <c:v>Diabetes</c:v>
                </c:pt>
                <c:pt idx="2">
                  <c:v>Measles</c:v>
                </c:pt>
                <c:pt idx="3">
                  <c:v>HIV female</c:v>
                </c:pt>
                <c:pt idx="4">
                  <c:v>HIV prevalence</c:v>
                </c:pt>
              </c:strCache>
            </c:strRef>
          </c:cat>
          <c:val>
            <c:numRef>
              <c:f>Sheet3!$M$6:$Q$6</c:f>
              <c:numCache>
                <c:formatCode>General</c:formatCode>
                <c:ptCount val="5"/>
                <c:pt idx="0">
                  <c:v>-0.42157080000000002</c:v>
                </c:pt>
                <c:pt idx="1">
                  <c:v>5.79099E-2</c:v>
                </c:pt>
                <c:pt idx="2">
                  <c:v>-0.29256700000000002</c:v>
                </c:pt>
                <c:pt idx="3">
                  <c:v>-0.16137170000000001</c:v>
                </c:pt>
                <c:pt idx="4">
                  <c:v>-0.17755609999999999</c:v>
                </c:pt>
              </c:numCache>
            </c:numRef>
          </c:val>
        </c:ser>
        <c:dLbls>
          <c:showLegendKey val="0"/>
          <c:showVal val="0"/>
          <c:showCatName val="0"/>
          <c:showSerName val="0"/>
          <c:showPercent val="0"/>
          <c:showBubbleSize val="0"/>
        </c:dLbls>
        <c:gapWidth val="80"/>
        <c:axId val="72969600"/>
        <c:axId val="72971392"/>
      </c:barChart>
      <c:catAx>
        <c:axId val="72969600"/>
        <c:scaling>
          <c:orientation val="minMax"/>
        </c:scaling>
        <c:delete val="0"/>
        <c:axPos val="b"/>
        <c:majorTickMark val="out"/>
        <c:minorTickMark val="none"/>
        <c:tickLblPos val="high"/>
        <c:crossAx val="72971392"/>
        <c:crosses val="autoZero"/>
        <c:auto val="1"/>
        <c:lblAlgn val="ctr"/>
        <c:lblOffset val="100"/>
        <c:noMultiLvlLbl val="0"/>
      </c:catAx>
      <c:valAx>
        <c:axId val="72971392"/>
        <c:scaling>
          <c:orientation val="minMax"/>
        </c:scaling>
        <c:delete val="0"/>
        <c:axPos val="l"/>
        <c:majorGridlines/>
        <c:title>
          <c:tx>
            <c:rich>
              <a:bodyPr rot="-5400000" vert="horz"/>
              <a:lstStyle/>
              <a:p>
                <a:pPr>
                  <a:defRPr/>
                </a:pPr>
                <a:r>
                  <a:rPr lang="en-US"/>
                  <a:t>Concentration index</a:t>
                </a:r>
              </a:p>
            </c:rich>
          </c:tx>
          <c:layout/>
          <c:overlay val="0"/>
        </c:title>
        <c:numFmt formatCode="General" sourceLinked="1"/>
        <c:majorTickMark val="out"/>
        <c:minorTickMark val="none"/>
        <c:tickLblPos val="nextTo"/>
        <c:crossAx val="72969600"/>
        <c:crosses val="autoZero"/>
        <c:crossBetween val="between"/>
      </c:valAx>
    </c:plotArea>
    <c:plotVisOnly val="1"/>
    <c:dispBlanksAs val="gap"/>
    <c:showDLblsOverMax val="0"/>
  </c:chart>
  <c:txPr>
    <a:bodyPr/>
    <a:lstStyle/>
    <a:p>
      <a:pPr>
        <a:defRPr sz="15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Sheet3!$R$6</c:f>
              <c:strCache>
                <c:ptCount val="1"/>
                <c:pt idx="0">
                  <c:v>Concentration index</c:v>
                </c:pt>
              </c:strCache>
            </c:strRef>
          </c:tx>
          <c:spPr>
            <a:solidFill>
              <a:srgbClr val="00B050"/>
            </a:solidFill>
          </c:spPr>
          <c:invertIfNegative val="0"/>
          <c:errBars>
            <c:errBarType val="both"/>
            <c:errValType val="cust"/>
            <c:noEndCap val="0"/>
            <c:plus>
              <c:numRef>
                <c:f>Sheet3!$S$8:$Y$8</c:f>
                <c:numCache>
                  <c:formatCode>General</c:formatCode>
                  <c:ptCount val="7"/>
                  <c:pt idx="0">
                    <c:v>-8.7853399999999998E-2</c:v>
                  </c:pt>
                  <c:pt idx="1">
                    <c:v>-7.1389400000000006E-2</c:v>
                  </c:pt>
                  <c:pt idx="2">
                    <c:v>-7.3844599999999996E-2</c:v>
                  </c:pt>
                  <c:pt idx="3">
                    <c:v>-5.5641599999999999E-2</c:v>
                  </c:pt>
                  <c:pt idx="4">
                    <c:v>-8.05284E-2</c:v>
                  </c:pt>
                  <c:pt idx="5">
                    <c:v>-4.03472E-2</c:v>
                  </c:pt>
                  <c:pt idx="6">
                    <c:v>-0.40820719999999999</c:v>
                  </c:pt>
                </c:numCache>
              </c:numRef>
            </c:plus>
            <c:minus>
              <c:numRef>
                <c:f>Sheet3!$S$9:$Y$9</c:f>
                <c:numCache>
                  <c:formatCode>General</c:formatCode>
                  <c:ptCount val="7"/>
                  <c:pt idx="0">
                    <c:v>-8.7853399999999998E-2</c:v>
                  </c:pt>
                  <c:pt idx="1">
                    <c:v>-7.1389400000000006E-2</c:v>
                  </c:pt>
                  <c:pt idx="2">
                    <c:v>-7.3844599999999996E-2</c:v>
                  </c:pt>
                  <c:pt idx="3">
                    <c:v>-5.5641599999999999E-2</c:v>
                  </c:pt>
                  <c:pt idx="4">
                    <c:v>-8.05284E-2</c:v>
                  </c:pt>
                  <c:pt idx="5">
                    <c:v>-4.03472E-2</c:v>
                  </c:pt>
                  <c:pt idx="6">
                    <c:v>-0.40820719999999999</c:v>
                  </c:pt>
                </c:numCache>
              </c:numRef>
            </c:minus>
          </c:errBars>
          <c:cat>
            <c:strRef>
              <c:f>Sheet3!$S$5:$Y$5</c:f>
              <c:strCache>
                <c:ptCount val="7"/>
                <c:pt idx="0">
                  <c:v>Infant mortality</c:v>
                </c:pt>
                <c:pt idx="1">
                  <c:v>Underweight</c:v>
                </c:pt>
                <c:pt idx="2">
                  <c:v>Undernourishment</c:v>
                </c:pt>
                <c:pt idx="3">
                  <c:v>Overweight (M)</c:v>
                </c:pt>
                <c:pt idx="4">
                  <c:v>Overweight (F)</c:v>
                </c:pt>
                <c:pt idx="5">
                  <c:v>Stunting</c:v>
                </c:pt>
                <c:pt idx="6">
                  <c:v>Maternal mortality</c:v>
                </c:pt>
              </c:strCache>
            </c:strRef>
          </c:cat>
          <c:val>
            <c:numRef>
              <c:f>Sheet3!$S$6:$Y$6</c:f>
              <c:numCache>
                <c:formatCode>General</c:formatCode>
                <c:ptCount val="7"/>
                <c:pt idx="0">
                  <c:v>-0.3771003</c:v>
                </c:pt>
                <c:pt idx="1">
                  <c:v>-0.3159807</c:v>
                </c:pt>
                <c:pt idx="2">
                  <c:v>-0.33974500000000002</c:v>
                </c:pt>
                <c:pt idx="3">
                  <c:v>0.28563929999999998</c:v>
                </c:pt>
                <c:pt idx="4">
                  <c:v>0.23970949999999999</c:v>
                </c:pt>
                <c:pt idx="5">
                  <c:v>-0.18431990000000001</c:v>
                </c:pt>
                <c:pt idx="6">
                  <c:v>-0.47709580000000001</c:v>
                </c:pt>
              </c:numCache>
            </c:numRef>
          </c:val>
        </c:ser>
        <c:dLbls>
          <c:showLegendKey val="0"/>
          <c:showVal val="0"/>
          <c:showCatName val="0"/>
          <c:showSerName val="0"/>
          <c:showPercent val="0"/>
          <c:showBubbleSize val="0"/>
        </c:dLbls>
        <c:gapWidth val="70"/>
        <c:axId val="72994176"/>
        <c:axId val="78341248"/>
      </c:barChart>
      <c:catAx>
        <c:axId val="72994176"/>
        <c:scaling>
          <c:orientation val="minMax"/>
        </c:scaling>
        <c:delete val="0"/>
        <c:axPos val="b"/>
        <c:majorTickMark val="out"/>
        <c:minorTickMark val="none"/>
        <c:tickLblPos val="low"/>
        <c:txPr>
          <a:bodyPr rot="0" vert="horz"/>
          <a:lstStyle/>
          <a:p>
            <a:pPr>
              <a:defRPr sz="100"/>
            </a:pPr>
            <a:endParaRPr lang="en-US"/>
          </a:p>
        </c:txPr>
        <c:crossAx val="78341248"/>
        <c:crosses val="autoZero"/>
        <c:auto val="1"/>
        <c:lblAlgn val="ctr"/>
        <c:lblOffset val="100"/>
        <c:noMultiLvlLbl val="0"/>
      </c:catAx>
      <c:valAx>
        <c:axId val="78341248"/>
        <c:scaling>
          <c:orientation val="minMax"/>
        </c:scaling>
        <c:delete val="0"/>
        <c:axPos val="l"/>
        <c:majorGridlines>
          <c:spPr>
            <a:ln>
              <a:noFill/>
            </a:ln>
          </c:spPr>
        </c:majorGridlines>
        <c:title>
          <c:tx>
            <c:rich>
              <a:bodyPr rot="-5400000" vert="horz"/>
              <a:lstStyle/>
              <a:p>
                <a:pPr>
                  <a:defRPr/>
                </a:pPr>
                <a:r>
                  <a:rPr lang="en-US"/>
                  <a:t>Concentration index</a:t>
                </a:r>
              </a:p>
            </c:rich>
          </c:tx>
          <c:layout/>
          <c:overlay val="0"/>
        </c:title>
        <c:numFmt formatCode="General" sourceLinked="1"/>
        <c:majorTickMark val="out"/>
        <c:minorTickMark val="none"/>
        <c:tickLblPos val="nextTo"/>
        <c:crossAx val="72994176"/>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Z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Sheet3!$Z$6</c:f>
              <c:strCache>
                <c:ptCount val="1"/>
                <c:pt idx="0">
                  <c:v>Concentration index</c:v>
                </c:pt>
              </c:strCache>
            </c:strRef>
          </c:tx>
          <c:spPr>
            <a:solidFill>
              <a:schemeClr val="accent6">
                <a:lumMod val="75000"/>
              </a:schemeClr>
            </a:solidFill>
          </c:spPr>
          <c:invertIfNegative val="0"/>
          <c:errBars>
            <c:errBarType val="both"/>
            <c:errValType val="cust"/>
            <c:noEndCap val="0"/>
            <c:plus>
              <c:numRef>
                <c:f>Sheet3!$AA$8:$AD$8</c:f>
                <c:numCache>
                  <c:formatCode>General</c:formatCode>
                  <c:ptCount val="4"/>
                  <c:pt idx="0">
                    <c:v>-0.12990579999999999</c:v>
                  </c:pt>
                  <c:pt idx="1">
                    <c:v>-2.3787200000000001E-2</c:v>
                  </c:pt>
                  <c:pt idx="2">
                    <c:v>-0.10550320000000001</c:v>
                  </c:pt>
                  <c:pt idx="3">
                    <c:v>-4.6620599999999998E-2</c:v>
                  </c:pt>
                </c:numCache>
              </c:numRef>
            </c:plus>
            <c:minus>
              <c:numRef>
                <c:f>Sheet3!$AA$9:$AD$9</c:f>
                <c:numCache>
                  <c:formatCode>General</c:formatCode>
                  <c:ptCount val="4"/>
                  <c:pt idx="0">
                    <c:v>-0.12990579999999999</c:v>
                  </c:pt>
                  <c:pt idx="1">
                    <c:v>-2.3787200000000001E-2</c:v>
                  </c:pt>
                  <c:pt idx="2">
                    <c:v>-0.10550320000000001</c:v>
                  </c:pt>
                  <c:pt idx="3">
                    <c:v>-4.6620599999999998E-2</c:v>
                  </c:pt>
                </c:numCache>
              </c:numRef>
            </c:minus>
          </c:errBars>
          <c:cat>
            <c:strRef>
              <c:f>Sheet3!$AA$5:$AD$5</c:f>
              <c:strCache>
                <c:ptCount val="4"/>
                <c:pt idx="0">
                  <c:v>Death due to TB</c:v>
                </c:pt>
                <c:pt idx="1">
                  <c:v>Death due to non-communicable diseases</c:v>
                </c:pt>
                <c:pt idx="2">
                  <c:v>Death due to communicable diseases</c:v>
                </c:pt>
                <c:pt idx="3">
                  <c:v>Death due to injury</c:v>
                </c:pt>
              </c:strCache>
            </c:strRef>
          </c:cat>
          <c:val>
            <c:numRef>
              <c:f>Sheet3!$AA$6:$AD$6</c:f>
              <c:numCache>
                <c:formatCode>General</c:formatCode>
                <c:ptCount val="4"/>
                <c:pt idx="0">
                  <c:v>-0.37194169999999999</c:v>
                </c:pt>
                <c:pt idx="1">
                  <c:v>0.153118</c:v>
                </c:pt>
                <c:pt idx="2">
                  <c:v>-0.35567670000000001</c:v>
                </c:pt>
                <c:pt idx="3">
                  <c:v>-1.0067E-2</c:v>
                </c:pt>
              </c:numCache>
            </c:numRef>
          </c:val>
        </c:ser>
        <c:dLbls>
          <c:showLegendKey val="0"/>
          <c:showVal val="0"/>
          <c:showCatName val="0"/>
          <c:showSerName val="0"/>
          <c:showPercent val="0"/>
          <c:showBubbleSize val="0"/>
        </c:dLbls>
        <c:gapWidth val="80"/>
        <c:axId val="78652928"/>
        <c:axId val="78654464"/>
      </c:barChart>
      <c:catAx>
        <c:axId val="78652928"/>
        <c:scaling>
          <c:orientation val="minMax"/>
        </c:scaling>
        <c:delete val="0"/>
        <c:axPos val="b"/>
        <c:majorTickMark val="out"/>
        <c:minorTickMark val="none"/>
        <c:tickLblPos val="low"/>
        <c:crossAx val="78654464"/>
        <c:crosses val="autoZero"/>
        <c:auto val="1"/>
        <c:lblAlgn val="ctr"/>
        <c:lblOffset val="100"/>
        <c:noMultiLvlLbl val="0"/>
      </c:catAx>
      <c:valAx>
        <c:axId val="78654464"/>
        <c:scaling>
          <c:orientation val="minMax"/>
        </c:scaling>
        <c:delete val="0"/>
        <c:axPos val="l"/>
        <c:majorGridlines>
          <c:spPr>
            <a:ln>
              <a:noFill/>
            </a:ln>
          </c:spPr>
        </c:majorGridlines>
        <c:title>
          <c:tx>
            <c:rich>
              <a:bodyPr rot="-5400000" vert="horz"/>
              <a:lstStyle/>
              <a:p>
                <a:pPr>
                  <a:defRPr/>
                </a:pPr>
                <a:r>
                  <a:rPr lang="en-US"/>
                  <a:t>Concentration index</a:t>
                </a:r>
              </a:p>
            </c:rich>
          </c:tx>
          <c:layout/>
          <c:overlay val="0"/>
        </c:title>
        <c:numFmt formatCode="General" sourceLinked="1"/>
        <c:majorTickMark val="out"/>
        <c:minorTickMark val="none"/>
        <c:tickLblPos val="nextTo"/>
        <c:crossAx val="78652928"/>
        <c:crosses val="autoZero"/>
        <c:crossBetween val="between"/>
      </c:valAx>
    </c:plotArea>
    <c:plotVisOnly val="1"/>
    <c:dispBlanksAs val="gap"/>
    <c:showDLblsOverMax val="0"/>
  </c:chart>
  <c:txPr>
    <a:bodyPr/>
    <a:lstStyle/>
    <a:p>
      <a:pPr>
        <a:defRPr sz="14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84AAB8-45A8-4D50-B187-32486944920C}" type="datetimeFigureOut">
              <a:rPr lang="en-ZA" smtClean="0"/>
              <a:t>2011/03/15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41E4E8-D1DB-4B46-8805-8D59E4C08794}" type="slidenum">
              <a:rPr lang="en-ZA" smtClean="0"/>
              <a:t>‹#›</a:t>
            </a:fld>
            <a:endParaRPr lang="en-ZA"/>
          </a:p>
        </p:txBody>
      </p:sp>
    </p:spTree>
    <p:extLst>
      <p:ext uri="{BB962C8B-B14F-4D97-AF65-F5344CB8AC3E}">
        <p14:creationId xmlns:p14="http://schemas.microsoft.com/office/powerpoint/2010/main" val="3305029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465A492-4759-4D2B-BF71-C18CC1716579}" type="slidenum">
              <a:rPr lang="en-GB"/>
              <a:pPr fontAlgn="base">
                <a:spcBef>
                  <a:spcPct val="0"/>
                </a:spcBef>
                <a:spcAft>
                  <a:spcPct val="0"/>
                </a:spcAft>
              </a:pPr>
              <a:t>1</a:t>
            </a:fld>
            <a:endParaRPr lang="en-GB"/>
          </a:p>
        </p:txBody>
      </p:sp>
      <p:sp>
        <p:nvSpPr>
          <p:cNvPr id="163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35CCD7DF-A253-45EA-81A0-8E08EE09886C}" type="datetimeFigureOut">
              <a:rPr lang="en-ZA" smtClean="0"/>
              <a:t>2011/03/15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2758570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5CCD7DF-A253-45EA-81A0-8E08EE09886C}" type="datetimeFigureOut">
              <a:rPr lang="en-ZA" smtClean="0"/>
              <a:t>2011/03/15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876621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5CCD7DF-A253-45EA-81A0-8E08EE09886C}" type="datetimeFigureOut">
              <a:rPr lang="en-ZA" smtClean="0"/>
              <a:t>2011/03/15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22616750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Custom Layout">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1066800" cy="1524000"/>
          </a:xfrm>
          <a:prstGeom prst="rect">
            <a:avLst/>
          </a:prstGeom>
          <a:solidFill>
            <a:srgbClr val="7B9AAD"/>
          </a:solidFill>
          <a:ln w="9525">
            <a:solidFill>
              <a:schemeClr val="tx1"/>
            </a:solidFill>
            <a:miter lim="800000"/>
            <a:headEnd/>
            <a:tailEn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6"/>
          <p:cNvSpPr>
            <a:spLocks noChangeArrowheads="1"/>
          </p:cNvSpPr>
          <p:nvPr/>
        </p:nvSpPr>
        <p:spPr bwMode="auto">
          <a:xfrm rot="10800000" flipH="1">
            <a:off x="0" y="765175"/>
            <a:ext cx="1066800" cy="6092825"/>
          </a:xfrm>
          <a:prstGeom prst="rect">
            <a:avLst/>
          </a:prstGeom>
          <a:solidFill>
            <a:srgbClr val="7B9AAD"/>
          </a:solidFill>
          <a:ln w="9525">
            <a:solidFill>
              <a:schemeClr val="tx1"/>
            </a:solidFill>
            <a:miter lim="800000"/>
            <a:headEnd/>
            <a:tailEnd/>
          </a:ln>
          <a:effectLst/>
        </p:spPr>
        <p:txBody>
          <a:bodyPr vert="eaVert" wrap="none" anchor="ctr"/>
          <a:lstStyle/>
          <a:p>
            <a:pPr algn="ctr" fontAlgn="auto">
              <a:spcBef>
                <a:spcPts val="0"/>
              </a:spcBef>
              <a:spcAft>
                <a:spcPts val="0"/>
              </a:spcAft>
              <a:defRPr/>
            </a:pPr>
            <a:r>
              <a:rPr lang="en-US" b="1" dirty="0">
                <a:solidFill>
                  <a:schemeClr val="bg1"/>
                </a:solidFill>
                <a:latin typeface="+mn-lt"/>
                <a:cs typeface="+mn-cs"/>
              </a:rPr>
              <a:t>Health Economics Unit, University of Cape Town</a:t>
            </a:r>
          </a:p>
          <a:p>
            <a:pPr algn="ctr" fontAlgn="auto">
              <a:spcBef>
                <a:spcPts val="0"/>
              </a:spcBef>
              <a:spcAft>
                <a:spcPts val="0"/>
              </a:spcAft>
              <a:defRPr/>
            </a:pPr>
            <a:r>
              <a:rPr lang="en-US" b="1" dirty="0">
                <a:solidFill>
                  <a:schemeClr val="bg1"/>
                </a:solidFill>
                <a:latin typeface="+mn-lt"/>
                <a:cs typeface="+mn-cs"/>
              </a:rPr>
              <a:t>South Africa</a:t>
            </a:r>
          </a:p>
        </p:txBody>
      </p:sp>
      <p:pic>
        <p:nvPicPr>
          <p:cNvPr id="6" name="Picture 11" descr="HEU logo 2010"/>
          <p:cNvPicPr>
            <a:picLocks noChangeAspect="1" noChangeArrowheads="1"/>
          </p:cNvPicPr>
          <p:nvPr/>
        </p:nvPicPr>
        <p:blipFill>
          <a:blip r:embed="rId2" cstate="print">
            <a:extLst>
              <a:ext uri="{28A0092B-C50C-407E-A947-70E740481C1C}">
                <a14:useLocalDpi xmlns:a14="http://schemas.microsoft.com/office/drawing/2010/main" val="0"/>
              </a:ext>
            </a:extLst>
          </a:blip>
          <a:srcRect l="11842" t="17668" r="14227" b="18083"/>
          <a:stretch>
            <a:fillRect/>
          </a:stretch>
        </p:blipFill>
        <p:spPr bwMode="auto">
          <a:xfrm>
            <a:off x="0" y="7938"/>
            <a:ext cx="1060450" cy="75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66800" y="228600"/>
            <a:ext cx="7620000" cy="1189038"/>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1066800" y="1524000"/>
            <a:ext cx="74676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2"/>
          <p:cNvSpPr>
            <a:spLocks noGrp="1"/>
          </p:cNvSpPr>
          <p:nvPr>
            <p:ph type="dt" sz="half" idx="14"/>
          </p:nvPr>
        </p:nvSpPr>
        <p:spPr>
          <a:xfrm>
            <a:off x="1066800" y="6324600"/>
            <a:ext cx="1524000" cy="396875"/>
          </a:xfrm>
        </p:spPr>
        <p:txBody>
          <a:bodyPr/>
          <a:lstStyle>
            <a:lvl1pPr>
              <a:defRPr/>
            </a:lvl1pPr>
          </a:lstStyle>
          <a:p>
            <a:pPr>
              <a:defRPr/>
            </a:pPr>
            <a:fld id="{85887428-5CC1-464B-AF24-7420475B1BB5}" type="datetimeFigureOut">
              <a:rPr lang="en-US"/>
              <a:pPr>
                <a:defRPr/>
              </a:pPr>
              <a:t>3/15/2011</a:t>
            </a:fld>
            <a:endParaRPr lang="en-GB"/>
          </a:p>
        </p:txBody>
      </p:sp>
      <p:sp>
        <p:nvSpPr>
          <p:cNvPr id="8" name="Footer Placeholder 3"/>
          <p:cNvSpPr>
            <a:spLocks noGrp="1"/>
          </p:cNvSpPr>
          <p:nvPr>
            <p:ph type="ftr" sz="quarter" idx="15"/>
          </p:nvPr>
        </p:nvSpPr>
        <p:spPr/>
        <p:txBody>
          <a:bodyPr/>
          <a:lstStyle>
            <a:lvl1pPr>
              <a:defRPr/>
            </a:lvl1pPr>
          </a:lstStyle>
          <a:p>
            <a:pPr>
              <a:defRPr/>
            </a:pPr>
            <a:endParaRPr lang="en-GB"/>
          </a:p>
        </p:txBody>
      </p:sp>
      <p:sp>
        <p:nvSpPr>
          <p:cNvPr id="9" name="Slide Number Placeholder 4"/>
          <p:cNvSpPr>
            <a:spLocks noGrp="1"/>
          </p:cNvSpPr>
          <p:nvPr>
            <p:ph type="sldNum" sz="quarter" idx="16"/>
          </p:nvPr>
        </p:nvSpPr>
        <p:spPr/>
        <p:txBody>
          <a:bodyPr/>
          <a:lstStyle>
            <a:lvl1pPr>
              <a:defRPr/>
            </a:lvl1pPr>
          </a:lstStyle>
          <a:p>
            <a:pPr>
              <a:defRPr/>
            </a:pPr>
            <a:fld id="{F7F4F9AB-14A5-4CA8-906E-9D0D0AF88136}" type="slidenum">
              <a:rPr lang="en-GB"/>
              <a:pPr>
                <a:defRPr/>
              </a:pPr>
              <a:t>‹#›</a:t>
            </a:fld>
            <a:endParaRPr lang="en-GB"/>
          </a:p>
        </p:txBody>
      </p:sp>
    </p:spTree>
    <p:extLst>
      <p:ext uri="{BB962C8B-B14F-4D97-AF65-F5344CB8AC3E}">
        <p14:creationId xmlns:p14="http://schemas.microsoft.com/office/powerpoint/2010/main" val="2167152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5CCD7DF-A253-45EA-81A0-8E08EE09886C}" type="datetimeFigureOut">
              <a:rPr lang="en-ZA" smtClean="0"/>
              <a:t>2011/03/15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1341341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CCD7DF-A253-45EA-81A0-8E08EE09886C}" type="datetimeFigureOut">
              <a:rPr lang="en-ZA" smtClean="0"/>
              <a:t>2011/03/15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165223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35CCD7DF-A253-45EA-81A0-8E08EE09886C}" type="datetimeFigureOut">
              <a:rPr lang="en-ZA" smtClean="0"/>
              <a:t>2011/03/15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4160532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35CCD7DF-A253-45EA-81A0-8E08EE09886C}" type="datetimeFigureOut">
              <a:rPr lang="en-ZA" smtClean="0"/>
              <a:t>2011/03/15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839911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5CCD7DF-A253-45EA-81A0-8E08EE09886C}" type="datetimeFigureOut">
              <a:rPr lang="en-ZA" smtClean="0"/>
              <a:t>2011/03/15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2438952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CD7DF-A253-45EA-81A0-8E08EE09886C}" type="datetimeFigureOut">
              <a:rPr lang="en-ZA" smtClean="0"/>
              <a:t>2011/03/15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917386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CD7DF-A253-45EA-81A0-8E08EE09886C}" type="datetimeFigureOut">
              <a:rPr lang="en-ZA" smtClean="0"/>
              <a:t>2011/03/15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2912318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CD7DF-A253-45EA-81A0-8E08EE09886C}" type="datetimeFigureOut">
              <a:rPr lang="en-ZA" smtClean="0"/>
              <a:t>2011/03/15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15E4B14-5947-4848-8431-555131DE12CC}" type="slidenum">
              <a:rPr lang="en-ZA" smtClean="0"/>
              <a:t>‹#›</a:t>
            </a:fld>
            <a:endParaRPr lang="en-ZA"/>
          </a:p>
        </p:txBody>
      </p:sp>
    </p:spTree>
    <p:extLst>
      <p:ext uri="{BB962C8B-B14F-4D97-AF65-F5344CB8AC3E}">
        <p14:creationId xmlns:p14="http://schemas.microsoft.com/office/powerpoint/2010/main" val="353754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CCD7DF-A253-45EA-81A0-8E08EE09886C}" type="datetimeFigureOut">
              <a:rPr lang="en-ZA" smtClean="0"/>
              <a:t>2011/03/15</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5E4B14-5947-4848-8431-555131DE12CC}" type="slidenum">
              <a:rPr lang="en-ZA" smtClean="0"/>
              <a:t>‹#›</a:t>
            </a:fld>
            <a:endParaRPr lang="en-ZA"/>
          </a:p>
        </p:txBody>
      </p:sp>
    </p:spTree>
    <p:extLst>
      <p:ext uri="{BB962C8B-B14F-4D97-AF65-F5344CB8AC3E}">
        <p14:creationId xmlns:p14="http://schemas.microsoft.com/office/powerpoint/2010/main" val="1585256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databank.worldbank.org/"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descr="UCT official logo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488" y="228600"/>
            <a:ext cx="1763712" cy="171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3" name="Picture 5" descr="HEU_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200025"/>
            <a:ext cx="1763713"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1285875" y="2068622"/>
            <a:ext cx="6929438" cy="1384995"/>
          </a:xfrm>
          <a:prstGeom prst="rect">
            <a:avLst/>
          </a:prstGeom>
          <a:noFill/>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ZA" sz="2800" b="1" dirty="0">
                <a:effectLst>
                  <a:outerShdw blurRad="38100" dist="38100" dir="2700000" algn="tl">
                    <a:srgbClr val="C0C0C0"/>
                  </a:outerShdw>
                </a:effectLst>
                <a:latin typeface="Euclid" pitchFamily="18" charset="0"/>
              </a:rPr>
              <a:t>Is universal health coverage an option for developing countries to bridge health</a:t>
            </a:r>
            <a:br>
              <a:rPr lang="en-ZA" sz="2800" b="1" dirty="0">
                <a:effectLst>
                  <a:outerShdw blurRad="38100" dist="38100" dir="2700000" algn="tl">
                    <a:srgbClr val="C0C0C0"/>
                  </a:outerShdw>
                </a:effectLst>
                <a:latin typeface="Euclid" pitchFamily="18" charset="0"/>
              </a:rPr>
            </a:br>
            <a:r>
              <a:rPr lang="en-ZA" sz="2800" b="1" dirty="0">
                <a:effectLst>
                  <a:outerShdw blurRad="38100" dist="38100" dir="2700000" algn="tl">
                    <a:srgbClr val="C0C0C0"/>
                  </a:outerShdw>
                </a:effectLst>
                <a:latin typeface="Euclid" pitchFamily="18" charset="0"/>
              </a:rPr>
              <a:t>inequalities</a:t>
            </a:r>
            <a:r>
              <a:rPr lang="en-ZA" sz="2800" b="1" dirty="0" smtClean="0">
                <a:effectLst>
                  <a:outerShdw blurRad="38100" dist="38100" dir="2700000" algn="tl">
                    <a:srgbClr val="C0C0C0"/>
                  </a:outerShdw>
                </a:effectLst>
                <a:latin typeface="Euclid" pitchFamily="18" charset="0"/>
              </a:rPr>
              <a:t>?</a:t>
            </a:r>
            <a:endParaRPr lang="en-ZA" sz="2800" b="1" dirty="0">
              <a:effectLst>
                <a:outerShdw blurRad="38100" dist="38100" dir="2700000" algn="tl">
                  <a:srgbClr val="C0C0C0"/>
                </a:outerShdw>
              </a:effectLst>
              <a:latin typeface="Euclid" pitchFamily="18" charset="0"/>
            </a:endParaRPr>
          </a:p>
        </p:txBody>
      </p:sp>
      <p:sp>
        <p:nvSpPr>
          <p:cNvPr id="9" name="Rectangle 3"/>
          <p:cNvSpPr>
            <a:spLocks noGrp="1" noChangeArrowheads="1"/>
          </p:cNvSpPr>
          <p:nvPr>
            <p:ph type="subTitle" idx="1"/>
          </p:nvPr>
        </p:nvSpPr>
        <p:spPr>
          <a:xfrm>
            <a:off x="1371600" y="4214813"/>
            <a:ext cx="6400800" cy="1752600"/>
          </a:xfrm>
        </p:spPr>
        <p:txBody>
          <a:bodyPr>
            <a:normAutofit fontScale="85000" lnSpcReduction="20000"/>
          </a:bodyPr>
          <a:lstStyle/>
          <a:p>
            <a:pPr>
              <a:lnSpc>
                <a:spcPct val="70000"/>
              </a:lnSpc>
            </a:pPr>
            <a:r>
              <a:rPr lang="en-US" sz="2700" b="1" dirty="0" smtClean="0">
                <a:solidFill>
                  <a:srgbClr val="898989"/>
                </a:solidFill>
                <a:effectLst>
                  <a:outerShdw blurRad="38100" dist="38100" dir="2700000" algn="tl">
                    <a:srgbClr val="C0C0C0"/>
                  </a:outerShdw>
                </a:effectLst>
                <a:latin typeface="Euclid" pitchFamily="18" charset="0"/>
              </a:rPr>
              <a:t>JE.</a:t>
            </a:r>
            <a:r>
              <a:rPr lang="en-US" sz="2700" dirty="0" smtClean="0">
                <a:solidFill>
                  <a:srgbClr val="898989"/>
                </a:solidFill>
                <a:effectLst>
                  <a:outerShdw blurRad="38100" dist="38100" dir="2700000" algn="tl">
                    <a:srgbClr val="C0C0C0"/>
                  </a:outerShdw>
                </a:effectLst>
                <a:latin typeface="Euclid" pitchFamily="18" charset="0"/>
              </a:rPr>
              <a:t> </a:t>
            </a:r>
            <a:r>
              <a:rPr lang="en-US" sz="2700" b="1" dirty="0" err="1" smtClean="0">
                <a:solidFill>
                  <a:srgbClr val="898989"/>
                </a:solidFill>
                <a:effectLst>
                  <a:outerShdw blurRad="38100" dist="38100" dir="2700000" algn="tl">
                    <a:srgbClr val="C0C0C0"/>
                  </a:outerShdw>
                </a:effectLst>
                <a:latin typeface="Euclid" pitchFamily="18" charset="0"/>
              </a:rPr>
              <a:t>Ataguba</a:t>
            </a:r>
            <a:endParaRPr lang="en-US" sz="2700" b="1" dirty="0" smtClean="0">
              <a:solidFill>
                <a:srgbClr val="898989"/>
              </a:solidFill>
              <a:effectLst>
                <a:outerShdw blurRad="38100" dist="38100" dir="2700000" algn="tl">
                  <a:srgbClr val="C0C0C0"/>
                </a:outerShdw>
              </a:effectLst>
              <a:latin typeface="Euclid" pitchFamily="18" charset="0"/>
            </a:endParaRPr>
          </a:p>
          <a:p>
            <a:pPr>
              <a:lnSpc>
                <a:spcPct val="70000"/>
              </a:lnSpc>
            </a:pPr>
            <a:endParaRPr lang="en-US" sz="2600" b="1" dirty="0" smtClean="0">
              <a:solidFill>
                <a:srgbClr val="898989"/>
              </a:solidFill>
              <a:effectLst>
                <a:outerShdw blurRad="38100" dist="38100" dir="2700000" algn="tl">
                  <a:srgbClr val="C0C0C0"/>
                </a:outerShdw>
              </a:effectLst>
              <a:latin typeface="Euclid" pitchFamily="18" charset="0"/>
            </a:endParaRPr>
          </a:p>
          <a:p>
            <a:pPr>
              <a:lnSpc>
                <a:spcPct val="70000"/>
              </a:lnSpc>
            </a:pPr>
            <a:r>
              <a:rPr lang="en-US" sz="2700" b="1" dirty="0" smtClean="0">
                <a:solidFill>
                  <a:srgbClr val="898989"/>
                </a:solidFill>
                <a:effectLst>
                  <a:outerShdw blurRad="38100" dist="38100" dir="2700000" algn="tl">
                    <a:srgbClr val="C0C0C0"/>
                  </a:outerShdw>
                </a:effectLst>
                <a:latin typeface="Euclid" pitchFamily="18" charset="0"/>
              </a:rPr>
              <a:t>J. </a:t>
            </a:r>
            <a:r>
              <a:rPr lang="en-US" sz="2700" b="1" dirty="0" err="1" smtClean="0">
                <a:solidFill>
                  <a:srgbClr val="898989"/>
                </a:solidFill>
                <a:effectLst>
                  <a:outerShdw blurRad="38100" dist="38100" dir="2700000" algn="tl">
                    <a:srgbClr val="C0C0C0"/>
                  </a:outerShdw>
                </a:effectLst>
                <a:latin typeface="Euclid" pitchFamily="18" charset="0"/>
              </a:rPr>
              <a:t>Akazili</a:t>
            </a:r>
            <a:endParaRPr lang="en-US" sz="2700" b="1" dirty="0" smtClean="0">
              <a:solidFill>
                <a:srgbClr val="898989"/>
              </a:solidFill>
              <a:effectLst>
                <a:outerShdw blurRad="38100" dist="38100" dir="2700000" algn="tl">
                  <a:srgbClr val="C0C0C0"/>
                </a:outerShdw>
              </a:effectLst>
              <a:latin typeface="Euclid" pitchFamily="18" charset="0"/>
            </a:endParaRPr>
          </a:p>
          <a:p>
            <a:pPr>
              <a:lnSpc>
                <a:spcPct val="70000"/>
              </a:lnSpc>
            </a:pPr>
            <a:endParaRPr lang="en-US" sz="2600" b="1" dirty="0" smtClean="0">
              <a:solidFill>
                <a:srgbClr val="898989"/>
              </a:solidFill>
              <a:effectLst>
                <a:outerShdw blurRad="38100" dist="38100" dir="2700000" algn="tl">
                  <a:srgbClr val="C0C0C0"/>
                </a:outerShdw>
              </a:effectLst>
              <a:latin typeface="Euclid" pitchFamily="18" charset="0"/>
            </a:endParaRPr>
          </a:p>
          <a:p>
            <a:pPr>
              <a:lnSpc>
                <a:spcPct val="70000"/>
              </a:lnSpc>
            </a:pPr>
            <a:endParaRPr lang="en-US" sz="1400" dirty="0" smtClean="0">
              <a:solidFill>
                <a:schemeClr val="tx1"/>
              </a:solidFill>
              <a:effectLst>
                <a:outerShdw blurRad="38100" dist="38100" dir="2700000" algn="tl">
                  <a:srgbClr val="C0C0C0"/>
                </a:outerShdw>
              </a:effectLst>
              <a:latin typeface="Euclid" pitchFamily="18" charset="0"/>
            </a:endParaRPr>
          </a:p>
          <a:p>
            <a:pPr algn="r">
              <a:lnSpc>
                <a:spcPct val="70000"/>
              </a:lnSpc>
            </a:pPr>
            <a:endParaRPr lang="en-US" sz="1400" dirty="0" smtClean="0">
              <a:solidFill>
                <a:schemeClr val="tx1"/>
              </a:solidFill>
              <a:effectLst>
                <a:outerShdw blurRad="38100" dist="38100" dir="2700000" algn="tl">
                  <a:srgbClr val="C0C0C0"/>
                </a:outerShdw>
              </a:effectLst>
              <a:latin typeface="Euclid" pitchFamily="18" charset="0"/>
            </a:endParaRPr>
          </a:p>
          <a:p>
            <a:pPr algn="r">
              <a:lnSpc>
                <a:spcPct val="70000"/>
              </a:lnSpc>
            </a:pPr>
            <a:endParaRPr lang="en-US" sz="1400" dirty="0" smtClean="0">
              <a:solidFill>
                <a:schemeClr val="tx1"/>
              </a:solidFill>
              <a:effectLst>
                <a:outerShdw blurRad="38100" dist="38100" dir="2700000" algn="tl">
                  <a:srgbClr val="C0C0C0"/>
                </a:outerShdw>
              </a:effectLst>
              <a:latin typeface="Euclid" pitchFamily="18" charset="0"/>
            </a:endParaRPr>
          </a:p>
          <a:p>
            <a:pPr algn="r">
              <a:lnSpc>
                <a:spcPct val="70000"/>
              </a:lnSpc>
            </a:pPr>
            <a:r>
              <a:rPr lang="en-US" sz="2100" dirty="0" smtClean="0">
                <a:solidFill>
                  <a:schemeClr val="tx1"/>
                </a:solidFill>
                <a:effectLst>
                  <a:outerShdw blurRad="38100" dist="38100" dir="2700000" algn="tl">
                    <a:srgbClr val="C0C0C0"/>
                  </a:outerShdw>
                </a:effectLst>
                <a:latin typeface="Euclid" pitchFamily="18" charset="0"/>
              </a:rPr>
              <a:t>March </a:t>
            </a:r>
            <a:r>
              <a:rPr lang="en-US" sz="2100" dirty="0" smtClean="0">
                <a:solidFill>
                  <a:schemeClr val="tx1"/>
                </a:solidFill>
                <a:effectLst>
                  <a:outerShdw blurRad="38100" dist="38100" dir="2700000" algn="tl">
                    <a:srgbClr val="C0C0C0"/>
                  </a:outerShdw>
                </a:effectLst>
                <a:latin typeface="Euclid" pitchFamily="18" charset="0"/>
              </a:rPr>
              <a:t>16, </a:t>
            </a:r>
            <a:r>
              <a:rPr lang="en-US" sz="2100" dirty="0" smtClean="0">
                <a:solidFill>
                  <a:schemeClr val="tx1"/>
                </a:solidFill>
                <a:effectLst>
                  <a:outerShdw blurRad="38100" dist="38100" dir="2700000" algn="tl">
                    <a:srgbClr val="C0C0C0"/>
                  </a:outerShdw>
                </a:effectLst>
                <a:latin typeface="Euclid" pitchFamily="18" charset="0"/>
              </a:rPr>
              <a:t>2011</a:t>
            </a:r>
          </a:p>
        </p:txBody>
      </p:sp>
    </p:spTree>
    <p:extLst>
      <p:ext uri="{BB962C8B-B14F-4D97-AF65-F5344CB8AC3E}">
        <p14:creationId xmlns:p14="http://schemas.microsoft.com/office/powerpoint/2010/main" val="109222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sz="3200" b="1" dirty="0">
                <a:latin typeface="Arial" pitchFamily="34" charset="0"/>
                <a:cs typeface="Arial" pitchFamily="34" charset="0"/>
              </a:rPr>
              <a:t>Population</a:t>
            </a:r>
            <a:r>
              <a:rPr lang="en-ZA" dirty="0" smtClean="0"/>
              <a:t> </a:t>
            </a:r>
            <a:r>
              <a:rPr lang="en-ZA" sz="3200" b="1" dirty="0">
                <a:latin typeface="Arial" pitchFamily="34" charset="0"/>
                <a:cs typeface="Arial" pitchFamily="34" charset="0"/>
              </a:rPr>
              <a:t>health variables</a:t>
            </a:r>
          </a:p>
        </p:txBody>
      </p:sp>
      <p:sp>
        <p:nvSpPr>
          <p:cNvPr id="3" name="Content Placeholder 2"/>
          <p:cNvSpPr>
            <a:spLocks noGrp="1"/>
          </p:cNvSpPr>
          <p:nvPr>
            <p:ph sz="quarter" idx="13"/>
          </p:nvPr>
        </p:nvSpPr>
        <p:spPr/>
        <p:txBody>
          <a:bodyPr/>
          <a:lstStyle/>
          <a:p>
            <a:pPr marL="0" indent="0">
              <a:buNone/>
            </a:pPr>
            <a:r>
              <a:rPr lang="en-ZA" sz="100" dirty="0" smtClean="0"/>
              <a:t>.</a:t>
            </a:r>
            <a:endParaRPr lang="en-ZA" dirty="0"/>
          </a:p>
        </p:txBody>
      </p:sp>
      <p:sp>
        <p:nvSpPr>
          <p:cNvPr id="4" name="Content Placeholder 2"/>
          <p:cNvSpPr txBox="1">
            <a:spLocks/>
          </p:cNvSpPr>
          <p:nvPr/>
        </p:nvSpPr>
        <p:spPr>
          <a:xfrm>
            <a:off x="1216059" y="1858199"/>
            <a:ext cx="7423785" cy="448398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00" smtClean="0"/>
              <a:t>.</a:t>
            </a:r>
            <a:endParaRPr lang="en-ZA" dirty="0"/>
          </a:p>
        </p:txBody>
      </p:sp>
      <p:graphicFrame>
        <p:nvGraphicFramePr>
          <p:cNvPr id="5" name="Chart 4"/>
          <p:cNvGraphicFramePr>
            <a:graphicFrameLocks/>
          </p:cNvGraphicFramePr>
          <p:nvPr>
            <p:extLst>
              <p:ext uri="{D42A27DB-BD31-4B8C-83A1-F6EECF244321}">
                <p14:modId xmlns:p14="http://schemas.microsoft.com/office/powerpoint/2010/main" val="3771807606"/>
              </p:ext>
            </p:extLst>
          </p:nvPr>
        </p:nvGraphicFramePr>
        <p:xfrm>
          <a:off x="1010379" y="1816224"/>
          <a:ext cx="7794866" cy="46371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887143" y="3608714"/>
            <a:ext cx="357265" cy="457383"/>
          </a:xfrm>
          <a:prstGeom prst="rect">
            <a:avLst/>
          </a:prstGeom>
          <a:noFill/>
        </p:spPr>
        <p:txBody>
          <a:bodyPr wrap="square" rtlCol="0">
            <a:spAutoFit/>
          </a:bodyPr>
          <a:lstStyle/>
          <a:p>
            <a:r>
              <a:rPr lang="en-ZA" sz="2400" b="1" dirty="0" smtClean="0"/>
              <a:t>D</a:t>
            </a:r>
            <a:endParaRPr lang="en-ZA" sz="2400" b="1" dirty="0"/>
          </a:p>
        </p:txBody>
      </p:sp>
      <p:sp>
        <p:nvSpPr>
          <p:cNvPr id="7" name="TextBox 6"/>
          <p:cNvSpPr txBox="1"/>
          <p:nvPr/>
        </p:nvSpPr>
        <p:spPr>
          <a:xfrm>
            <a:off x="7023047" y="3501008"/>
            <a:ext cx="357265" cy="457383"/>
          </a:xfrm>
          <a:prstGeom prst="rect">
            <a:avLst/>
          </a:prstGeom>
          <a:noFill/>
        </p:spPr>
        <p:txBody>
          <a:bodyPr wrap="square" rtlCol="0">
            <a:spAutoFit/>
          </a:bodyPr>
          <a:lstStyle/>
          <a:p>
            <a:r>
              <a:rPr lang="en-ZA" sz="2400" b="1" dirty="0" smtClean="0"/>
              <a:t>D</a:t>
            </a:r>
            <a:endParaRPr lang="en-ZA" sz="2400" b="1" dirty="0"/>
          </a:p>
        </p:txBody>
      </p:sp>
      <p:sp>
        <p:nvSpPr>
          <p:cNvPr id="8" name="TextBox 7"/>
          <p:cNvSpPr txBox="1"/>
          <p:nvPr/>
        </p:nvSpPr>
        <p:spPr>
          <a:xfrm>
            <a:off x="4095654" y="3645024"/>
            <a:ext cx="357265" cy="457383"/>
          </a:xfrm>
          <a:prstGeom prst="rect">
            <a:avLst/>
          </a:prstGeom>
          <a:noFill/>
        </p:spPr>
        <p:txBody>
          <a:bodyPr wrap="square" rtlCol="0">
            <a:spAutoFit/>
          </a:bodyPr>
          <a:lstStyle/>
          <a:p>
            <a:r>
              <a:rPr lang="en-ZA" sz="2400" b="1" dirty="0" smtClean="0"/>
              <a:t>D</a:t>
            </a:r>
            <a:endParaRPr lang="en-ZA" sz="2400" b="1" dirty="0"/>
          </a:p>
        </p:txBody>
      </p:sp>
      <p:sp>
        <p:nvSpPr>
          <p:cNvPr id="9" name="TextBox 8"/>
          <p:cNvSpPr txBox="1"/>
          <p:nvPr/>
        </p:nvSpPr>
        <p:spPr>
          <a:xfrm>
            <a:off x="2179148" y="3717032"/>
            <a:ext cx="357265" cy="457383"/>
          </a:xfrm>
          <a:prstGeom prst="rect">
            <a:avLst/>
          </a:prstGeom>
          <a:noFill/>
        </p:spPr>
        <p:txBody>
          <a:bodyPr wrap="square" rtlCol="0">
            <a:spAutoFit/>
          </a:bodyPr>
          <a:lstStyle/>
          <a:p>
            <a:r>
              <a:rPr lang="en-ZA" sz="2400" b="1" dirty="0" smtClean="0"/>
              <a:t>D</a:t>
            </a:r>
            <a:endParaRPr lang="en-ZA" sz="2400" b="1" dirty="0"/>
          </a:p>
        </p:txBody>
      </p:sp>
      <p:sp>
        <p:nvSpPr>
          <p:cNvPr id="10" name="TextBox 9"/>
          <p:cNvSpPr txBox="1"/>
          <p:nvPr/>
        </p:nvSpPr>
        <p:spPr>
          <a:xfrm>
            <a:off x="3162325" y="3670359"/>
            <a:ext cx="357265" cy="457383"/>
          </a:xfrm>
          <a:prstGeom prst="rect">
            <a:avLst/>
          </a:prstGeom>
          <a:noFill/>
        </p:spPr>
        <p:txBody>
          <a:bodyPr wrap="square" rtlCol="0">
            <a:spAutoFit/>
          </a:bodyPr>
          <a:lstStyle/>
          <a:p>
            <a:r>
              <a:rPr lang="en-ZA" sz="2400" b="1" dirty="0" smtClean="0"/>
              <a:t>D</a:t>
            </a:r>
            <a:endParaRPr lang="en-ZA" sz="2400" b="1" dirty="0"/>
          </a:p>
        </p:txBody>
      </p:sp>
      <p:sp>
        <p:nvSpPr>
          <p:cNvPr id="11" name="TextBox 10"/>
          <p:cNvSpPr txBox="1"/>
          <p:nvPr/>
        </p:nvSpPr>
        <p:spPr>
          <a:xfrm>
            <a:off x="4991057" y="3068960"/>
            <a:ext cx="634937" cy="461665"/>
          </a:xfrm>
          <a:prstGeom prst="rect">
            <a:avLst/>
          </a:prstGeom>
          <a:noFill/>
        </p:spPr>
        <p:txBody>
          <a:bodyPr wrap="square" rtlCol="0">
            <a:spAutoFit/>
          </a:bodyPr>
          <a:lstStyle/>
          <a:p>
            <a:r>
              <a:rPr lang="en-ZA" sz="2400" b="1" dirty="0" smtClean="0"/>
              <a:t>D2</a:t>
            </a:r>
            <a:endParaRPr lang="en-ZA" sz="2400" b="1" dirty="0"/>
          </a:p>
        </p:txBody>
      </p:sp>
      <p:sp>
        <p:nvSpPr>
          <p:cNvPr id="12" name="TextBox 11"/>
          <p:cNvSpPr txBox="1"/>
          <p:nvPr/>
        </p:nvSpPr>
        <p:spPr>
          <a:xfrm>
            <a:off x="5927161" y="3098577"/>
            <a:ext cx="661063" cy="461665"/>
          </a:xfrm>
          <a:prstGeom prst="rect">
            <a:avLst/>
          </a:prstGeom>
          <a:noFill/>
        </p:spPr>
        <p:txBody>
          <a:bodyPr wrap="square" rtlCol="0">
            <a:spAutoFit/>
          </a:bodyPr>
          <a:lstStyle/>
          <a:p>
            <a:r>
              <a:rPr lang="en-ZA" sz="2400" b="1" dirty="0" smtClean="0"/>
              <a:t>D2</a:t>
            </a:r>
            <a:endParaRPr lang="en-ZA" sz="2400" b="1" dirty="0"/>
          </a:p>
        </p:txBody>
      </p:sp>
      <p:sp>
        <p:nvSpPr>
          <p:cNvPr id="13" name="TextBox 12"/>
          <p:cNvSpPr txBox="1"/>
          <p:nvPr/>
        </p:nvSpPr>
        <p:spPr>
          <a:xfrm>
            <a:off x="2103348" y="1675473"/>
            <a:ext cx="400110" cy="1753527"/>
          </a:xfrm>
          <a:prstGeom prst="rect">
            <a:avLst/>
          </a:prstGeom>
          <a:noFill/>
        </p:spPr>
        <p:txBody>
          <a:bodyPr vert="vert270" wrap="square" rtlCol="0">
            <a:spAutoFit/>
          </a:bodyPr>
          <a:lstStyle/>
          <a:p>
            <a:r>
              <a:rPr lang="en-ZA" sz="1400" dirty="0" smtClean="0"/>
              <a:t>Infant  mortality</a:t>
            </a:r>
            <a:endParaRPr lang="en-ZA" sz="1400" dirty="0"/>
          </a:p>
        </p:txBody>
      </p:sp>
      <p:sp>
        <p:nvSpPr>
          <p:cNvPr id="14" name="TextBox 13"/>
          <p:cNvSpPr txBox="1"/>
          <p:nvPr/>
        </p:nvSpPr>
        <p:spPr>
          <a:xfrm>
            <a:off x="3059832" y="1628800"/>
            <a:ext cx="400110" cy="1753527"/>
          </a:xfrm>
          <a:prstGeom prst="rect">
            <a:avLst/>
          </a:prstGeom>
          <a:noFill/>
        </p:spPr>
        <p:txBody>
          <a:bodyPr vert="vert270" wrap="square" rtlCol="0">
            <a:spAutoFit/>
          </a:bodyPr>
          <a:lstStyle/>
          <a:p>
            <a:r>
              <a:rPr lang="en-ZA" sz="1400" dirty="0" smtClean="0"/>
              <a:t>Under-weight</a:t>
            </a:r>
            <a:endParaRPr lang="en-ZA" sz="1400" dirty="0"/>
          </a:p>
        </p:txBody>
      </p:sp>
      <p:sp>
        <p:nvSpPr>
          <p:cNvPr id="15" name="TextBox 14"/>
          <p:cNvSpPr txBox="1"/>
          <p:nvPr/>
        </p:nvSpPr>
        <p:spPr>
          <a:xfrm>
            <a:off x="4016316" y="1340768"/>
            <a:ext cx="400110" cy="2088232"/>
          </a:xfrm>
          <a:prstGeom prst="rect">
            <a:avLst/>
          </a:prstGeom>
          <a:noFill/>
        </p:spPr>
        <p:txBody>
          <a:bodyPr vert="vert270" wrap="square" rtlCol="0">
            <a:spAutoFit/>
          </a:bodyPr>
          <a:lstStyle/>
          <a:p>
            <a:r>
              <a:rPr lang="en-ZA" sz="1400" dirty="0" smtClean="0"/>
              <a:t>Undernourishment</a:t>
            </a:r>
            <a:endParaRPr lang="en-ZA" sz="1400" dirty="0"/>
          </a:p>
        </p:txBody>
      </p:sp>
      <p:sp>
        <p:nvSpPr>
          <p:cNvPr id="16" name="TextBox 15"/>
          <p:cNvSpPr txBox="1"/>
          <p:nvPr/>
        </p:nvSpPr>
        <p:spPr>
          <a:xfrm>
            <a:off x="5046439" y="3573016"/>
            <a:ext cx="400110" cy="1702857"/>
          </a:xfrm>
          <a:prstGeom prst="rect">
            <a:avLst/>
          </a:prstGeom>
          <a:noFill/>
        </p:spPr>
        <p:txBody>
          <a:bodyPr vert="vert270" wrap="square" rtlCol="0">
            <a:spAutoFit/>
          </a:bodyPr>
          <a:lstStyle/>
          <a:p>
            <a:r>
              <a:rPr lang="en-ZA" sz="1400" dirty="0" smtClean="0"/>
              <a:t>Overweight (male)</a:t>
            </a:r>
            <a:endParaRPr lang="en-ZA" sz="1400" dirty="0"/>
          </a:p>
        </p:txBody>
      </p:sp>
      <p:sp>
        <p:nvSpPr>
          <p:cNvPr id="17" name="TextBox 16"/>
          <p:cNvSpPr txBox="1"/>
          <p:nvPr/>
        </p:nvSpPr>
        <p:spPr>
          <a:xfrm>
            <a:off x="6044098" y="3645024"/>
            <a:ext cx="400110" cy="1595151"/>
          </a:xfrm>
          <a:prstGeom prst="rect">
            <a:avLst/>
          </a:prstGeom>
          <a:noFill/>
        </p:spPr>
        <p:txBody>
          <a:bodyPr vert="vert270" wrap="square" rtlCol="0">
            <a:spAutoFit/>
          </a:bodyPr>
          <a:lstStyle/>
          <a:p>
            <a:r>
              <a:rPr lang="en-ZA" sz="1400" dirty="0" smtClean="0"/>
              <a:t>Overweight (female)</a:t>
            </a:r>
            <a:endParaRPr lang="en-ZA" sz="1400" dirty="0"/>
          </a:p>
        </p:txBody>
      </p:sp>
      <p:sp>
        <p:nvSpPr>
          <p:cNvPr id="18" name="TextBox 17"/>
          <p:cNvSpPr txBox="1"/>
          <p:nvPr/>
        </p:nvSpPr>
        <p:spPr>
          <a:xfrm>
            <a:off x="6990655" y="1700808"/>
            <a:ext cx="400110" cy="1684374"/>
          </a:xfrm>
          <a:prstGeom prst="rect">
            <a:avLst/>
          </a:prstGeom>
          <a:noFill/>
        </p:spPr>
        <p:txBody>
          <a:bodyPr vert="vert270" wrap="square" rtlCol="0">
            <a:spAutoFit/>
          </a:bodyPr>
          <a:lstStyle/>
          <a:p>
            <a:r>
              <a:rPr lang="en-ZA" sz="1400" dirty="0" smtClean="0"/>
              <a:t>Stunting</a:t>
            </a:r>
            <a:endParaRPr lang="en-ZA" sz="1400" dirty="0"/>
          </a:p>
        </p:txBody>
      </p:sp>
      <p:sp>
        <p:nvSpPr>
          <p:cNvPr id="19" name="TextBox 18"/>
          <p:cNvSpPr txBox="1"/>
          <p:nvPr/>
        </p:nvSpPr>
        <p:spPr>
          <a:xfrm>
            <a:off x="7926759" y="1340768"/>
            <a:ext cx="400110" cy="2044414"/>
          </a:xfrm>
          <a:prstGeom prst="rect">
            <a:avLst/>
          </a:prstGeom>
          <a:noFill/>
        </p:spPr>
        <p:txBody>
          <a:bodyPr vert="vert270" wrap="square" rtlCol="0">
            <a:spAutoFit/>
          </a:bodyPr>
          <a:lstStyle/>
          <a:p>
            <a:r>
              <a:rPr lang="en-ZA" sz="1400" dirty="0" smtClean="0"/>
              <a:t>Maternal mortality</a:t>
            </a:r>
            <a:endParaRPr lang="en-ZA" sz="1400" dirty="0"/>
          </a:p>
        </p:txBody>
      </p:sp>
    </p:spTree>
    <p:extLst>
      <p:ext uri="{BB962C8B-B14F-4D97-AF65-F5344CB8AC3E}">
        <p14:creationId xmlns:p14="http://schemas.microsoft.com/office/powerpoint/2010/main" val="23732740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3200" b="1" dirty="0">
                <a:latin typeface="Arial" pitchFamily="34" charset="0"/>
                <a:cs typeface="Arial" pitchFamily="34" charset="0"/>
              </a:rPr>
              <a:t>Causes of death</a:t>
            </a:r>
          </a:p>
        </p:txBody>
      </p:sp>
      <p:sp>
        <p:nvSpPr>
          <p:cNvPr id="3" name="Content Placeholder 2"/>
          <p:cNvSpPr>
            <a:spLocks noGrp="1"/>
          </p:cNvSpPr>
          <p:nvPr>
            <p:ph sz="quarter" idx="13"/>
          </p:nvPr>
        </p:nvSpPr>
        <p:spPr/>
        <p:txBody>
          <a:bodyPr/>
          <a:lstStyle/>
          <a:p>
            <a:pPr marL="0" indent="0">
              <a:buNone/>
            </a:pPr>
            <a:r>
              <a:rPr lang="en-ZA" sz="100" dirty="0" smtClean="0"/>
              <a:t>.</a:t>
            </a:r>
            <a:endParaRPr lang="en-ZA" dirty="0"/>
          </a:p>
        </p:txBody>
      </p:sp>
      <p:sp>
        <p:nvSpPr>
          <p:cNvPr id="4" name="Content Placeholder 2"/>
          <p:cNvSpPr txBox="1">
            <a:spLocks/>
          </p:cNvSpPr>
          <p:nvPr/>
        </p:nvSpPr>
        <p:spPr>
          <a:xfrm>
            <a:off x="1105272" y="1737350"/>
            <a:ext cx="7442421" cy="438881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00" smtClean="0"/>
              <a:t>.</a:t>
            </a:r>
            <a:endParaRPr lang="en-ZA" dirty="0"/>
          </a:p>
        </p:txBody>
      </p:sp>
      <p:graphicFrame>
        <p:nvGraphicFramePr>
          <p:cNvPr id="5" name="Chart 4"/>
          <p:cNvGraphicFramePr>
            <a:graphicFrameLocks/>
          </p:cNvGraphicFramePr>
          <p:nvPr>
            <p:extLst>
              <p:ext uri="{D42A27DB-BD31-4B8C-83A1-F6EECF244321}">
                <p14:modId xmlns:p14="http://schemas.microsoft.com/office/powerpoint/2010/main" val="3004327477"/>
              </p:ext>
            </p:extLst>
          </p:nvPr>
        </p:nvGraphicFramePr>
        <p:xfrm>
          <a:off x="1115616" y="1772816"/>
          <a:ext cx="7488832"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5796136" y="3429000"/>
            <a:ext cx="358162" cy="461665"/>
          </a:xfrm>
          <a:prstGeom prst="rect">
            <a:avLst/>
          </a:prstGeom>
          <a:noFill/>
        </p:spPr>
        <p:txBody>
          <a:bodyPr wrap="square" rtlCol="0">
            <a:spAutoFit/>
          </a:bodyPr>
          <a:lstStyle/>
          <a:p>
            <a:r>
              <a:rPr lang="en-ZA" sz="2400" b="1" dirty="0" smtClean="0"/>
              <a:t>D</a:t>
            </a:r>
            <a:endParaRPr lang="en-ZA" sz="2400" b="1" dirty="0"/>
          </a:p>
        </p:txBody>
      </p:sp>
      <p:sp>
        <p:nvSpPr>
          <p:cNvPr id="7" name="TextBox 6"/>
          <p:cNvSpPr txBox="1"/>
          <p:nvPr/>
        </p:nvSpPr>
        <p:spPr>
          <a:xfrm>
            <a:off x="2555776" y="3429000"/>
            <a:ext cx="358162" cy="461665"/>
          </a:xfrm>
          <a:prstGeom prst="rect">
            <a:avLst/>
          </a:prstGeom>
          <a:noFill/>
        </p:spPr>
        <p:txBody>
          <a:bodyPr wrap="square" rtlCol="0">
            <a:spAutoFit/>
          </a:bodyPr>
          <a:lstStyle/>
          <a:p>
            <a:r>
              <a:rPr lang="en-ZA" sz="2400" b="1" dirty="0" smtClean="0"/>
              <a:t>D</a:t>
            </a:r>
            <a:endParaRPr lang="en-ZA" sz="2400" b="1" dirty="0"/>
          </a:p>
        </p:txBody>
      </p:sp>
      <p:sp>
        <p:nvSpPr>
          <p:cNvPr id="8" name="TextBox 7"/>
          <p:cNvSpPr txBox="1"/>
          <p:nvPr/>
        </p:nvSpPr>
        <p:spPr>
          <a:xfrm>
            <a:off x="4139952" y="2636912"/>
            <a:ext cx="669367" cy="461665"/>
          </a:xfrm>
          <a:prstGeom prst="rect">
            <a:avLst/>
          </a:prstGeom>
          <a:noFill/>
        </p:spPr>
        <p:txBody>
          <a:bodyPr wrap="square" rtlCol="0">
            <a:spAutoFit/>
          </a:bodyPr>
          <a:lstStyle/>
          <a:p>
            <a:r>
              <a:rPr lang="en-ZA" sz="2400" b="1" dirty="0" smtClean="0"/>
              <a:t>D2</a:t>
            </a:r>
            <a:endParaRPr lang="en-ZA" sz="2400" b="1" dirty="0"/>
          </a:p>
        </p:txBody>
      </p:sp>
    </p:spTree>
    <p:extLst>
      <p:ext uri="{BB962C8B-B14F-4D97-AF65-F5344CB8AC3E}">
        <p14:creationId xmlns:p14="http://schemas.microsoft.com/office/powerpoint/2010/main" val="40205822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3200" b="1" dirty="0">
                <a:latin typeface="Arial" pitchFamily="34" charset="0"/>
                <a:cs typeface="Arial" pitchFamily="34" charset="0"/>
              </a:rPr>
              <a:t>Results - Summary</a:t>
            </a:r>
          </a:p>
        </p:txBody>
      </p:sp>
      <p:sp>
        <p:nvSpPr>
          <p:cNvPr id="3" name="Content Placeholder 2"/>
          <p:cNvSpPr>
            <a:spLocks noGrp="1"/>
          </p:cNvSpPr>
          <p:nvPr>
            <p:ph sz="quarter" idx="13"/>
          </p:nvPr>
        </p:nvSpPr>
        <p:spPr/>
        <p:txBody>
          <a:bodyPr>
            <a:normAutofit fontScale="85000" lnSpcReduction="10000"/>
          </a:bodyPr>
          <a:lstStyle/>
          <a:p>
            <a:r>
              <a:rPr lang="en-ZA" dirty="0" smtClean="0"/>
              <a:t>Significant correlations exist</a:t>
            </a:r>
          </a:p>
          <a:p>
            <a:pPr lvl="1"/>
            <a:r>
              <a:rPr lang="en-ZA" dirty="0" smtClean="0"/>
              <a:t>the burden of ill-health, disease and deprivation is inversely related to a county’s per capita income</a:t>
            </a:r>
          </a:p>
          <a:p>
            <a:pPr lvl="1"/>
            <a:r>
              <a:rPr lang="en-ZA" dirty="0" smtClean="0"/>
              <a:t>poorer countries bear a greater burden of global disease particularly in communicable than NCDs</a:t>
            </a:r>
          </a:p>
          <a:p>
            <a:pPr lvl="1"/>
            <a:r>
              <a:rPr lang="en-ZA" dirty="0" smtClean="0"/>
              <a:t>Richer countries bear a greater burden of over-weight while poorer countries bear a greater burden of mal- and under-nutrition.</a:t>
            </a:r>
          </a:p>
          <a:p>
            <a:pPr lvl="2"/>
            <a:r>
              <a:rPr lang="en-ZA" dirty="0" smtClean="0"/>
              <a:t>Reflective of poverty versus affluence!</a:t>
            </a:r>
          </a:p>
          <a:p>
            <a:pPr lvl="1"/>
            <a:r>
              <a:rPr lang="en-ZA" dirty="0" err="1" smtClean="0"/>
              <a:t>Maldistribution</a:t>
            </a:r>
            <a:r>
              <a:rPr lang="en-ZA" dirty="0" smtClean="0"/>
              <a:t> of health care workers across countries</a:t>
            </a:r>
          </a:p>
          <a:p>
            <a:pPr lvl="2"/>
            <a:r>
              <a:rPr lang="en-ZA" dirty="0" smtClean="0"/>
              <a:t>More health care workers per capita in developed countries compared to poorer and developing countries.</a:t>
            </a:r>
          </a:p>
        </p:txBody>
      </p:sp>
    </p:spTree>
    <p:extLst>
      <p:ext uri="{BB962C8B-B14F-4D97-AF65-F5344CB8AC3E}">
        <p14:creationId xmlns:p14="http://schemas.microsoft.com/office/powerpoint/2010/main" val="3715663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3200" b="1" dirty="0" smtClean="0">
                <a:latin typeface="Arial" pitchFamily="34" charset="0"/>
                <a:cs typeface="Arial" pitchFamily="34" charset="0"/>
              </a:rPr>
              <a:t>Individual/health systems </a:t>
            </a:r>
            <a:r>
              <a:rPr lang="en-ZA" sz="3200" b="1" dirty="0">
                <a:latin typeface="Arial" pitchFamily="34" charset="0"/>
                <a:cs typeface="Arial" pitchFamily="34" charset="0"/>
              </a:rPr>
              <a:t>variables</a:t>
            </a:r>
          </a:p>
        </p:txBody>
      </p:sp>
      <p:sp>
        <p:nvSpPr>
          <p:cNvPr id="3" name="Content Placeholder 2"/>
          <p:cNvSpPr>
            <a:spLocks noGrp="1"/>
          </p:cNvSpPr>
          <p:nvPr>
            <p:ph sz="quarter" idx="13"/>
          </p:nvPr>
        </p:nvSpPr>
        <p:spPr/>
        <p:txBody>
          <a:bodyPr>
            <a:normAutofit fontScale="62500" lnSpcReduction="20000"/>
          </a:bodyPr>
          <a:lstStyle/>
          <a:p>
            <a:r>
              <a:rPr lang="en-ZA" dirty="0" smtClean="0"/>
              <a:t>Immunisation issues:</a:t>
            </a:r>
          </a:p>
          <a:p>
            <a:pPr lvl="1"/>
            <a:r>
              <a:rPr lang="en-ZA" dirty="0" smtClean="0"/>
              <a:t>Parents’ preference for “errors of omission” to “errors of commission” (Fredrickson et al., 2004)</a:t>
            </a:r>
          </a:p>
          <a:p>
            <a:pPr lvl="2"/>
            <a:r>
              <a:rPr lang="en-ZA" dirty="0" smtClean="0"/>
              <a:t>i.e. they are more inclined to accepting “natural” risks rather than “man-made” risks</a:t>
            </a:r>
          </a:p>
          <a:p>
            <a:pPr lvl="1"/>
            <a:r>
              <a:rPr lang="en-ZA" dirty="0" smtClean="0"/>
              <a:t>Compulsory vaccination is often viewed as an unnecessary infringement on individual rights of freedom (Ross &amp; </a:t>
            </a:r>
            <a:r>
              <a:rPr lang="en-ZA" dirty="0" err="1" smtClean="0"/>
              <a:t>Aspinwal</a:t>
            </a:r>
            <a:r>
              <a:rPr lang="en-ZA" dirty="0" smtClean="0"/>
              <a:t>, 1997)</a:t>
            </a:r>
          </a:p>
          <a:p>
            <a:pPr lvl="1"/>
            <a:r>
              <a:rPr lang="en-ZA" dirty="0" smtClean="0"/>
              <a:t>Religious/philosophical belief that the disease is not harmful</a:t>
            </a:r>
          </a:p>
          <a:p>
            <a:pPr lvl="1"/>
            <a:r>
              <a:rPr lang="en-ZA" dirty="0" smtClean="0"/>
              <a:t>Cultural and political reasons</a:t>
            </a:r>
          </a:p>
          <a:p>
            <a:pPr lvl="1"/>
            <a:r>
              <a:rPr lang="en-ZA" dirty="0" smtClean="0"/>
              <a:t>Misinformation and lack of information</a:t>
            </a:r>
          </a:p>
          <a:p>
            <a:pPr lvl="1"/>
            <a:endParaRPr lang="en-ZA" dirty="0" smtClean="0"/>
          </a:p>
          <a:p>
            <a:r>
              <a:rPr lang="en-ZA" dirty="0" smtClean="0"/>
              <a:t>Facility based delivery issues: - also similar</a:t>
            </a:r>
          </a:p>
          <a:p>
            <a:pPr lvl="1"/>
            <a:r>
              <a:rPr lang="en-ZA" dirty="0" smtClean="0"/>
              <a:t>Affordability??</a:t>
            </a:r>
          </a:p>
          <a:p>
            <a:endParaRPr lang="en-ZA" dirty="0" smtClean="0"/>
          </a:p>
          <a:p>
            <a:r>
              <a:rPr lang="en-ZA" dirty="0" smtClean="0"/>
              <a:t>What role is there for the government (and the health systems)?</a:t>
            </a:r>
          </a:p>
        </p:txBody>
      </p:sp>
    </p:spTree>
    <p:extLst>
      <p:ext uri="{BB962C8B-B14F-4D97-AF65-F5344CB8AC3E}">
        <p14:creationId xmlns:p14="http://schemas.microsoft.com/office/powerpoint/2010/main" val="21437721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3200" b="1" dirty="0">
                <a:latin typeface="Arial" pitchFamily="34" charset="0"/>
                <a:cs typeface="Arial" pitchFamily="34" charset="0"/>
              </a:rPr>
              <a:t>Public and population health variables</a:t>
            </a:r>
          </a:p>
        </p:txBody>
      </p:sp>
      <p:sp>
        <p:nvSpPr>
          <p:cNvPr id="3" name="Content Placeholder 2"/>
          <p:cNvSpPr>
            <a:spLocks noGrp="1"/>
          </p:cNvSpPr>
          <p:nvPr>
            <p:ph sz="quarter" idx="13"/>
          </p:nvPr>
        </p:nvSpPr>
        <p:spPr/>
        <p:txBody>
          <a:bodyPr>
            <a:normAutofit fontScale="85000" lnSpcReduction="20000"/>
          </a:bodyPr>
          <a:lstStyle/>
          <a:p>
            <a:r>
              <a:rPr lang="en-ZA" dirty="0" smtClean="0"/>
              <a:t>Two disease patterns </a:t>
            </a:r>
          </a:p>
          <a:p>
            <a:pPr lvl="1"/>
            <a:r>
              <a:rPr lang="en-ZA" dirty="0" smtClean="0"/>
              <a:t>the “diseases of poverty” (i.e. those that are concentrated among the poorer countries (</a:t>
            </a:r>
            <a:r>
              <a:rPr lang="en-GB" dirty="0" smtClean="0"/>
              <a:t>Lee</a:t>
            </a:r>
            <a:r>
              <a:rPr lang="en-GB" i="1" dirty="0" smtClean="0"/>
              <a:t> et al.</a:t>
            </a:r>
            <a:r>
              <a:rPr lang="en-GB" dirty="0" smtClean="0"/>
              <a:t>, 2002</a:t>
            </a:r>
            <a:r>
              <a:rPr lang="en-ZA" dirty="0" smtClean="0"/>
              <a:t>)</a:t>
            </a:r>
          </a:p>
          <a:p>
            <a:pPr lvl="1"/>
            <a:r>
              <a:rPr lang="en-ZA" dirty="0" smtClean="0"/>
              <a:t>The diseases of affluence or lifestyle (i.e. those that are concentrated amongst </a:t>
            </a:r>
            <a:r>
              <a:rPr lang="en-ZA" dirty="0" smtClean="0"/>
              <a:t>richer countries</a:t>
            </a:r>
            <a:r>
              <a:rPr lang="en-ZA" dirty="0" smtClean="0"/>
              <a:t>)</a:t>
            </a:r>
          </a:p>
          <a:p>
            <a:r>
              <a:rPr lang="en-ZA" dirty="0" smtClean="0"/>
              <a:t>Diseases of poverty are related to socio-economic factors </a:t>
            </a:r>
          </a:p>
          <a:p>
            <a:pPr lvl="1"/>
            <a:r>
              <a:rPr lang="en-ZA" dirty="0" smtClean="0"/>
              <a:t>Can be addressed through the social determinants of health</a:t>
            </a:r>
          </a:p>
          <a:p>
            <a:r>
              <a:rPr lang="en-ZA" dirty="0" smtClean="0"/>
              <a:t>Diseases of affluence are related to lifestyle </a:t>
            </a:r>
          </a:p>
          <a:p>
            <a:pPr lvl="1"/>
            <a:r>
              <a:rPr lang="en-ZA" dirty="0" smtClean="0"/>
              <a:t>need to address the major associated risk factors and change in life style</a:t>
            </a:r>
          </a:p>
          <a:p>
            <a:endParaRPr lang="en-ZA" dirty="0"/>
          </a:p>
        </p:txBody>
      </p:sp>
    </p:spTree>
    <p:extLst>
      <p:ext uri="{BB962C8B-B14F-4D97-AF65-F5344CB8AC3E}">
        <p14:creationId xmlns:p14="http://schemas.microsoft.com/office/powerpoint/2010/main" val="909509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3200" b="1" dirty="0">
                <a:latin typeface="Arial" pitchFamily="34" charset="0"/>
                <a:cs typeface="Arial" pitchFamily="34" charset="0"/>
              </a:rPr>
              <a:t>Public and population health variables</a:t>
            </a:r>
          </a:p>
        </p:txBody>
      </p:sp>
      <p:sp>
        <p:nvSpPr>
          <p:cNvPr id="3" name="Content Placeholder 2"/>
          <p:cNvSpPr>
            <a:spLocks noGrp="1"/>
          </p:cNvSpPr>
          <p:nvPr>
            <p:ph sz="quarter" idx="13"/>
          </p:nvPr>
        </p:nvSpPr>
        <p:spPr/>
        <p:txBody>
          <a:bodyPr>
            <a:normAutofit fontScale="70000" lnSpcReduction="20000"/>
          </a:bodyPr>
          <a:lstStyle/>
          <a:p>
            <a:r>
              <a:rPr lang="en-ZA" dirty="0" smtClean="0"/>
              <a:t>Major causes of death are correlated with a country’s income level</a:t>
            </a:r>
          </a:p>
          <a:p>
            <a:pPr lvl="1"/>
            <a:r>
              <a:rPr lang="en-ZA" dirty="0" smtClean="0"/>
              <a:t>Burden of communicable diseases higher in developing countries</a:t>
            </a:r>
          </a:p>
          <a:p>
            <a:pPr lvl="1"/>
            <a:r>
              <a:rPr lang="en-ZA" dirty="0" smtClean="0"/>
              <a:t>NCDs more among richer countries</a:t>
            </a:r>
          </a:p>
          <a:p>
            <a:pPr lvl="2"/>
            <a:r>
              <a:rPr lang="en-ZA" dirty="0" smtClean="0"/>
              <a:t>However by 2020, NCDs will be become implicated in seven out of every ten deaths in developing countries (WHO, 2002)</a:t>
            </a:r>
          </a:p>
          <a:p>
            <a:endParaRPr lang="en-ZA" dirty="0" smtClean="0"/>
          </a:p>
          <a:p>
            <a:r>
              <a:rPr lang="en-ZA" dirty="0" smtClean="0"/>
              <a:t>Major population health variables are correlated with a country’s level of income</a:t>
            </a:r>
          </a:p>
          <a:p>
            <a:pPr lvl="1"/>
            <a:r>
              <a:rPr lang="en-ZA" dirty="0" smtClean="0"/>
              <a:t>Richer countries – overweight</a:t>
            </a:r>
          </a:p>
          <a:p>
            <a:pPr lvl="1"/>
            <a:r>
              <a:rPr lang="en-ZA" dirty="0" smtClean="0"/>
              <a:t>Poorer countries –  malnutrition, stunting, undernourishment, etc.</a:t>
            </a:r>
          </a:p>
          <a:p>
            <a:endParaRPr lang="en-ZA" dirty="0" smtClean="0"/>
          </a:p>
          <a:p>
            <a:r>
              <a:rPr lang="en-ZA" dirty="0" smtClean="0"/>
              <a:t>Again these are linked to the wider social determinants of health </a:t>
            </a:r>
            <a:r>
              <a:rPr lang="en-ZA" dirty="0" smtClean="0"/>
              <a:t>issues and lack of adequate financial risk protection</a:t>
            </a:r>
            <a:endParaRPr lang="en-ZA" dirty="0" smtClean="0"/>
          </a:p>
          <a:p>
            <a:endParaRPr lang="en-ZA" dirty="0"/>
          </a:p>
        </p:txBody>
      </p:sp>
    </p:spTree>
    <p:extLst>
      <p:ext uri="{BB962C8B-B14F-4D97-AF65-F5344CB8AC3E}">
        <p14:creationId xmlns:p14="http://schemas.microsoft.com/office/powerpoint/2010/main" val="1415458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3200" b="1" dirty="0">
                <a:latin typeface="Arial" pitchFamily="34" charset="0"/>
                <a:cs typeface="Arial" pitchFamily="34" charset="0"/>
              </a:rPr>
              <a:t>Health </a:t>
            </a:r>
            <a:r>
              <a:rPr lang="en-ZA" sz="3200" b="1" dirty="0" smtClean="0">
                <a:latin typeface="Arial" pitchFamily="34" charset="0"/>
                <a:cs typeface="Arial" pitchFamily="34" charset="0"/>
              </a:rPr>
              <a:t>systems </a:t>
            </a:r>
            <a:r>
              <a:rPr lang="en-ZA" sz="3200" b="1" dirty="0">
                <a:latin typeface="Arial" pitchFamily="34" charset="0"/>
                <a:cs typeface="Arial" pitchFamily="34" charset="0"/>
              </a:rPr>
              <a:t>variables</a:t>
            </a:r>
          </a:p>
        </p:txBody>
      </p:sp>
      <p:sp>
        <p:nvSpPr>
          <p:cNvPr id="4" name="Content Placeholder 2"/>
          <p:cNvSpPr>
            <a:spLocks noGrp="1"/>
          </p:cNvSpPr>
          <p:nvPr>
            <p:ph idx="4294967295"/>
          </p:nvPr>
        </p:nvSpPr>
        <p:spPr>
          <a:xfrm>
            <a:off x="1177280" y="1711349"/>
            <a:ext cx="2746648" cy="4525963"/>
          </a:xfrm>
          <a:prstGeom prst="rect">
            <a:avLst/>
          </a:prstGeom>
        </p:spPr>
        <p:txBody>
          <a:bodyPr>
            <a:normAutofit/>
          </a:bodyPr>
          <a:lstStyle/>
          <a:p>
            <a:r>
              <a:rPr lang="en-ZA" sz="2800" dirty="0" smtClean="0"/>
              <a:t>Where are the health workforce concentrated?</a:t>
            </a:r>
          </a:p>
          <a:p>
            <a:endParaRPr lang="en-ZA" sz="2800" dirty="0" smtClean="0"/>
          </a:p>
          <a:p>
            <a:r>
              <a:rPr lang="en-ZA" sz="2800" dirty="0" smtClean="0"/>
              <a:t>Where do we have greater burden of diseases?</a:t>
            </a:r>
            <a:endParaRPr lang="en-ZA" sz="2800" dirty="0"/>
          </a:p>
        </p:txBody>
      </p:sp>
      <p:grpSp>
        <p:nvGrpSpPr>
          <p:cNvPr id="5" name="Group 4"/>
          <p:cNvGrpSpPr/>
          <p:nvPr/>
        </p:nvGrpSpPr>
        <p:grpSpPr>
          <a:xfrm>
            <a:off x="4211960" y="1543731"/>
            <a:ext cx="4320480" cy="4765589"/>
            <a:chOff x="3995936" y="1471721"/>
            <a:chExt cx="4320480" cy="4765589"/>
          </a:xfrm>
        </p:grpSpPr>
        <p:cxnSp>
          <p:nvCxnSpPr>
            <p:cNvPr id="6" name="Straight Connector 5"/>
            <p:cNvCxnSpPr/>
            <p:nvPr/>
          </p:nvCxnSpPr>
          <p:spPr>
            <a:xfrm flipV="1">
              <a:off x="6156176" y="3043982"/>
              <a:ext cx="1152127" cy="2282202"/>
            </a:xfrm>
            <a:prstGeom prst="line">
              <a:avLst/>
            </a:prstGeom>
          </p:spPr>
          <p:style>
            <a:lnRef idx="2">
              <a:schemeClr val="dk1"/>
            </a:lnRef>
            <a:fillRef idx="0">
              <a:schemeClr val="dk1"/>
            </a:fillRef>
            <a:effectRef idx="1">
              <a:schemeClr val="dk1"/>
            </a:effectRef>
            <a:fontRef idx="minor">
              <a:schemeClr val="tx1"/>
            </a:fontRef>
          </p:style>
        </p:cxnSp>
        <p:grpSp>
          <p:nvGrpSpPr>
            <p:cNvPr id="7" name="Group 6"/>
            <p:cNvGrpSpPr/>
            <p:nvPr/>
          </p:nvGrpSpPr>
          <p:grpSpPr>
            <a:xfrm>
              <a:off x="5148064" y="2132856"/>
              <a:ext cx="1008112" cy="4104454"/>
              <a:chOff x="6804248" y="1628800"/>
              <a:chExt cx="1800200" cy="4616896"/>
            </a:xfrm>
          </p:grpSpPr>
          <p:sp>
            <p:nvSpPr>
              <p:cNvPr id="15" name="Rectangle 14"/>
              <p:cNvSpPr/>
              <p:nvPr/>
            </p:nvSpPr>
            <p:spPr>
              <a:xfrm>
                <a:off x="6804248" y="1628800"/>
                <a:ext cx="1800200" cy="3592016"/>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Rectangle 15"/>
              <p:cNvSpPr/>
              <p:nvPr/>
            </p:nvSpPr>
            <p:spPr>
              <a:xfrm>
                <a:off x="6804248" y="5229200"/>
                <a:ext cx="1800200" cy="101649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8" name="Group 7"/>
            <p:cNvGrpSpPr/>
            <p:nvPr/>
          </p:nvGrpSpPr>
          <p:grpSpPr>
            <a:xfrm>
              <a:off x="7308304" y="2132856"/>
              <a:ext cx="1008112" cy="4104454"/>
              <a:chOff x="7308304" y="2132856"/>
              <a:chExt cx="1008112" cy="4104454"/>
            </a:xfrm>
          </p:grpSpPr>
          <p:sp>
            <p:nvSpPr>
              <p:cNvPr id="13" name="Rectangle 12"/>
              <p:cNvSpPr/>
              <p:nvPr/>
            </p:nvSpPr>
            <p:spPr>
              <a:xfrm rot="10800000">
                <a:off x="7308304" y="3043982"/>
                <a:ext cx="1008112" cy="319332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p:cNvSpPr/>
              <p:nvPr/>
            </p:nvSpPr>
            <p:spPr>
              <a:xfrm rot="10800000">
                <a:off x="7308304" y="2132856"/>
                <a:ext cx="1008112" cy="903672"/>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
          <p:nvSpPr>
            <p:cNvPr id="9" name="TextBox 8"/>
            <p:cNvSpPr txBox="1"/>
            <p:nvPr/>
          </p:nvSpPr>
          <p:spPr>
            <a:xfrm>
              <a:off x="7311488" y="1484784"/>
              <a:ext cx="972109" cy="648072"/>
            </a:xfrm>
            <a:prstGeom prst="rect">
              <a:avLst/>
            </a:prstGeom>
            <a:noFill/>
          </p:spPr>
          <p:txBody>
            <a:bodyPr wrap="square" rtlCol="0">
              <a:spAutoFit/>
            </a:bodyPr>
            <a:lstStyle/>
            <a:p>
              <a:pPr algn="ctr"/>
              <a:r>
                <a:rPr lang="en-ZA" dirty="0" smtClean="0"/>
                <a:t>Health workers</a:t>
              </a:r>
              <a:endParaRPr lang="en-ZA" dirty="0"/>
            </a:p>
          </p:txBody>
        </p:sp>
        <p:sp>
          <p:nvSpPr>
            <p:cNvPr id="10" name="TextBox 9"/>
            <p:cNvSpPr txBox="1"/>
            <p:nvPr/>
          </p:nvSpPr>
          <p:spPr>
            <a:xfrm>
              <a:off x="5076056" y="1471721"/>
              <a:ext cx="1080120" cy="648072"/>
            </a:xfrm>
            <a:prstGeom prst="rect">
              <a:avLst/>
            </a:prstGeom>
            <a:noFill/>
          </p:spPr>
          <p:txBody>
            <a:bodyPr wrap="square" rtlCol="0">
              <a:spAutoFit/>
            </a:bodyPr>
            <a:lstStyle/>
            <a:p>
              <a:pPr algn="ctr"/>
              <a:r>
                <a:rPr lang="en-ZA" dirty="0" smtClean="0"/>
                <a:t>Disease burden</a:t>
              </a:r>
              <a:endParaRPr lang="en-ZA" dirty="0"/>
            </a:p>
          </p:txBody>
        </p:sp>
        <p:sp>
          <p:nvSpPr>
            <p:cNvPr id="11" name="TextBox 10"/>
            <p:cNvSpPr txBox="1"/>
            <p:nvPr/>
          </p:nvSpPr>
          <p:spPr>
            <a:xfrm>
              <a:off x="4067944" y="3142709"/>
              <a:ext cx="1080120" cy="646331"/>
            </a:xfrm>
            <a:prstGeom prst="rect">
              <a:avLst/>
            </a:prstGeom>
            <a:noFill/>
          </p:spPr>
          <p:txBody>
            <a:bodyPr wrap="square" rtlCol="0">
              <a:spAutoFit/>
            </a:bodyPr>
            <a:lstStyle/>
            <a:p>
              <a:r>
                <a:rPr lang="en-ZA" dirty="0" smtClean="0"/>
                <a:t>Poorer countries</a:t>
              </a:r>
              <a:endParaRPr lang="en-ZA" dirty="0"/>
            </a:p>
          </p:txBody>
        </p:sp>
        <p:sp>
          <p:nvSpPr>
            <p:cNvPr id="12" name="TextBox 11"/>
            <p:cNvSpPr txBox="1"/>
            <p:nvPr/>
          </p:nvSpPr>
          <p:spPr>
            <a:xfrm>
              <a:off x="3995936" y="5472844"/>
              <a:ext cx="1080120" cy="646331"/>
            </a:xfrm>
            <a:prstGeom prst="rect">
              <a:avLst/>
            </a:prstGeom>
            <a:noFill/>
          </p:spPr>
          <p:txBody>
            <a:bodyPr wrap="square" rtlCol="0">
              <a:spAutoFit/>
            </a:bodyPr>
            <a:lstStyle/>
            <a:p>
              <a:r>
                <a:rPr lang="en-ZA" dirty="0" smtClean="0"/>
                <a:t>Richer countries</a:t>
              </a:r>
              <a:endParaRPr lang="en-ZA" dirty="0"/>
            </a:p>
          </p:txBody>
        </p:sp>
      </p:grpSp>
    </p:spTree>
    <p:extLst>
      <p:ext uri="{BB962C8B-B14F-4D97-AF65-F5344CB8AC3E}">
        <p14:creationId xmlns:p14="http://schemas.microsoft.com/office/powerpoint/2010/main" val="2557528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3200" b="1" dirty="0">
                <a:latin typeface="Arial" pitchFamily="34" charset="0"/>
                <a:cs typeface="Arial" pitchFamily="34" charset="0"/>
              </a:rPr>
              <a:t>Any role for universal coverage?</a:t>
            </a:r>
          </a:p>
        </p:txBody>
      </p:sp>
      <p:sp>
        <p:nvSpPr>
          <p:cNvPr id="3" name="Content Placeholder 2"/>
          <p:cNvSpPr>
            <a:spLocks noGrp="1"/>
          </p:cNvSpPr>
          <p:nvPr>
            <p:ph sz="quarter" idx="13"/>
          </p:nvPr>
        </p:nvSpPr>
        <p:spPr/>
        <p:txBody>
          <a:bodyPr>
            <a:normAutofit fontScale="70000" lnSpcReduction="20000"/>
          </a:bodyPr>
          <a:lstStyle/>
          <a:p>
            <a:r>
              <a:rPr lang="en-ZA" dirty="0" smtClean="0"/>
              <a:t>A well planned and initiated universal coverage system for poorer countries is very important</a:t>
            </a:r>
          </a:p>
          <a:p>
            <a:pPr lvl="1"/>
            <a:r>
              <a:rPr lang="en-ZA" dirty="0" smtClean="0"/>
              <a:t>It is likely to redress the health inequality across </a:t>
            </a:r>
            <a:r>
              <a:rPr lang="en-ZA" dirty="0" smtClean="0"/>
              <a:t>countries</a:t>
            </a:r>
          </a:p>
          <a:p>
            <a:pPr lvl="1"/>
            <a:endParaRPr lang="en-ZA" dirty="0" smtClean="0"/>
          </a:p>
          <a:p>
            <a:r>
              <a:rPr lang="en-ZA" dirty="0" smtClean="0"/>
              <a:t>However, it is more than just health and health care</a:t>
            </a:r>
            <a:r>
              <a:rPr lang="en-ZA" dirty="0" smtClean="0"/>
              <a:t>!</a:t>
            </a:r>
          </a:p>
          <a:p>
            <a:endParaRPr lang="en-ZA" dirty="0" smtClean="0"/>
          </a:p>
          <a:p>
            <a:r>
              <a:rPr lang="en-ZA" dirty="0" smtClean="0"/>
              <a:t>Improvements in other sectors that complement health are relevant</a:t>
            </a:r>
          </a:p>
          <a:p>
            <a:pPr lvl="1"/>
            <a:r>
              <a:rPr lang="en-ZA" dirty="0" smtClean="0"/>
              <a:t>E.g. case of immunisation </a:t>
            </a:r>
            <a:r>
              <a:rPr lang="en-ZA" dirty="0" smtClean="0"/>
              <a:t>coverage</a:t>
            </a:r>
          </a:p>
          <a:p>
            <a:pPr lvl="1"/>
            <a:endParaRPr lang="en-ZA" dirty="0" smtClean="0"/>
          </a:p>
          <a:p>
            <a:r>
              <a:rPr lang="en-ZA" dirty="0" smtClean="0"/>
              <a:t>The combination of strategies, within countries, that recognizes the wider sphere of </a:t>
            </a:r>
            <a:r>
              <a:rPr lang="en-ZA" i="1" dirty="0" smtClean="0"/>
              <a:t>social determinants of health</a:t>
            </a:r>
            <a:r>
              <a:rPr lang="en-ZA" dirty="0" smtClean="0"/>
              <a:t> is important in reducing cross country health </a:t>
            </a:r>
            <a:r>
              <a:rPr lang="en-ZA" dirty="0" smtClean="0"/>
              <a:t>inequalities</a:t>
            </a:r>
            <a:endParaRPr lang="en-ZA" dirty="0" smtClean="0"/>
          </a:p>
        </p:txBody>
      </p:sp>
    </p:spTree>
    <p:extLst>
      <p:ext uri="{BB962C8B-B14F-4D97-AF65-F5344CB8AC3E}">
        <p14:creationId xmlns:p14="http://schemas.microsoft.com/office/powerpoint/2010/main" val="2043268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sz="3200" b="1" dirty="0">
                <a:latin typeface="Arial" pitchFamily="34" charset="0"/>
                <a:cs typeface="Arial" pitchFamily="34" charset="0"/>
              </a:rPr>
              <a:t>Conclusion</a:t>
            </a:r>
          </a:p>
        </p:txBody>
      </p:sp>
      <p:sp>
        <p:nvSpPr>
          <p:cNvPr id="3" name="Content Placeholder 2"/>
          <p:cNvSpPr>
            <a:spLocks noGrp="1"/>
          </p:cNvSpPr>
          <p:nvPr>
            <p:ph sz="quarter" idx="13"/>
          </p:nvPr>
        </p:nvSpPr>
        <p:spPr/>
        <p:txBody>
          <a:bodyPr>
            <a:normAutofit fontScale="92500" lnSpcReduction="20000"/>
          </a:bodyPr>
          <a:lstStyle/>
          <a:p>
            <a:r>
              <a:rPr lang="en-ZA" dirty="0" smtClean="0"/>
              <a:t>To achieve universal coverage, and redress the existing health inequalities</a:t>
            </a:r>
          </a:p>
          <a:p>
            <a:pPr lvl="1"/>
            <a:r>
              <a:rPr lang="en-ZA" dirty="0" smtClean="0"/>
              <a:t>the preparedness of the public sector and public support are also very important</a:t>
            </a:r>
          </a:p>
          <a:p>
            <a:endParaRPr lang="en-ZA" dirty="0" smtClean="0"/>
          </a:p>
          <a:p>
            <a:r>
              <a:rPr lang="en-ZA" dirty="0" smtClean="0"/>
              <a:t>An integrated approach is needed</a:t>
            </a:r>
          </a:p>
          <a:p>
            <a:pPr lvl="1"/>
            <a:r>
              <a:rPr lang="en-ZA" dirty="0" smtClean="0"/>
              <a:t>drawing on the potential gains of universal coverage, health systems restructuring, public support and complemented with programmes that address social determinants of health is relevant in redressing existing inequalities across countries.</a:t>
            </a:r>
          </a:p>
        </p:txBody>
      </p:sp>
    </p:spTree>
    <p:extLst>
      <p:ext uri="{BB962C8B-B14F-4D97-AF65-F5344CB8AC3E}">
        <p14:creationId xmlns:p14="http://schemas.microsoft.com/office/powerpoint/2010/main" val="1334609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sz="quarter" idx="13"/>
          </p:nvPr>
        </p:nvSpPr>
        <p:spPr/>
        <p:txBody>
          <a:bodyPr/>
          <a:lstStyle/>
          <a:p>
            <a:pPr marL="0" indent="0">
              <a:buNone/>
            </a:pPr>
            <a:endParaRPr lang="en-ZA" dirty="0" smtClean="0"/>
          </a:p>
          <a:p>
            <a:pPr marL="0" indent="0">
              <a:buNone/>
            </a:pPr>
            <a:endParaRPr lang="en-ZA" dirty="0"/>
          </a:p>
          <a:p>
            <a:pPr marL="0" indent="0" algn="ctr">
              <a:buNone/>
            </a:pPr>
            <a:r>
              <a:rPr lang="en-ZA" sz="5400" i="1" dirty="0" smtClean="0">
                <a:latin typeface="Garamond" pitchFamily="18" charset="0"/>
              </a:rPr>
              <a:t>Thank you for your attention</a:t>
            </a:r>
          </a:p>
        </p:txBody>
      </p:sp>
    </p:spTree>
    <p:extLst>
      <p:ext uri="{BB962C8B-B14F-4D97-AF65-F5344CB8AC3E}">
        <p14:creationId xmlns:p14="http://schemas.microsoft.com/office/powerpoint/2010/main" val="2712909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p:cNvSpPr>
          <p:nvPr>
            <p:ph type="title" idx="4294967295"/>
          </p:nvPr>
        </p:nvSpPr>
        <p:spPr>
          <a:xfrm>
            <a:off x="1042988" y="274638"/>
            <a:ext cx="7643812" cy="1143000"/>
          </a:xfrm>
        </p:spPr>
        <p:txBody>
          <a:bodyPr>
            <a:normAutofit/>
          </a:bodyPr>
          <a:lstStyle/>
          <a:p>
            <a:pPr algn="l"/>
            <a:r>
              <a:rPr lang="en-ZA" sz="3200" b="1" dirty="0" smtClean="0">
                <a:latin typeface="Arial" pitchFamily="34" charset="0"/>
                <a:cs typeface="Arial" pitchFamily="34" charset="0"/>
              </a:rPr>
              <a:t>Introduction</a:t>
            </a:r>
            <a:endParaRPr lang="en-GB" sz="3200" b="1" dirty="0" smtClean="0">
              <a:latin typeface="Arial" pitchFamily="34" charset="0"/>
              <a:cs typeface="Arial" pitchFamily="34" charset="0"/>
            </a:endParaRPr>
          </a:p>
        </p:txBody>
      </p:sp>
      <p:sp>
        <p:nvSpPr>
          <p:cNvPr id="196611" name="Rectangle 3"/>
          <p:cNvSpPr>
            <a:spLocks noGrp="1"/>
          </p:cNvSpPr>
          <p:nvPr>
            <p:ph type="body" idx="4294967295"/>
          </p:nvPr>
        </p:nvSpPr>
        <p:spPr>
          <a:xfrm>
            <a:off x="1042988" y="1600200"/>
            <a:ext cx="7643812" cy="4781550"/>
          </a:xfrm>
        </p:spPr>
        <p:txBody>
          <a:bodyPr>
            <a:normAutofit/>
          </a:bodyPr>
          <a:lstStyle/>
          <a:p>
            <a:r>
              <a:rPr lang="en-ZA" dirty="0" smtClean="0"/>
              <a:t>Within countries, the poor and lower socio-economic groups (SEGs) are notable to bear a greater burden of disease </a:t>
            </a:r>
          </a:p>
          <a:p>
            <a:pPr lvl="1"/>
            <a:r>
              <a:rPr lang="en-ZA" dirty="0" smtClean="0"/>
              <a:t>more from communicable diseases</a:t>
            </a:r>
          </a:p>
          <a:p>
            <a:pPr lvl="1"/>
            <a:endParaRPr lang="en-ZA" dirty="0" smtClean="0"/>
          </a:p>
          <a:p>
            <a:r>
              <a:rPr lang="en-ZA" dirty="0" smtClean="0"/>
              <a:t>To what extent is this reflected across countries?</a:t>
            </a:r>
          </a:p>
          <a:p>
            <a:pPr>
              <a:lnSpc>
                <a:spcPct val="90000"/>
              </a:lnSpc>
            </a:pPr>
            <a:endParaRPr lang="en-GB" dirty="0" smtClean="0">
              <a:latin typeface="Euclid" pitchFamily="18" charset="0"/>
            </a:endParaRPr>
          </a:p>
        </p:txBody>
      </p:sp>
    </p:spTree>
    <p:extLst>
      <p:ext uri="{BB962C8B-B14F-4D97-AF65-F5344CB8AC3E}">
        <p14:creationId xmlns:p14="http://schemas.microsoft.com/office/powerpoint/2010/main" val="1562168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sz="3200" b="1" dirty="0">
                <a:latin typeface="Arial" pitchFamily="34" charset="0"/>
                <a:cs typeface="Arial" pitchFamily="34" charset="0"/>
              </a:rPr>
              <a:t>Objectives</a:t>
            </a:r>
          </a:p>
        </p:txBody>
      </p:sp>
      <p:sp>
        <p:nvSpPr>
          <p:cNvPr id="3" name="Content Placeholder 2"/>
          <p:cNvSpPr>
            <a:spLocks noGrp="1"/>
          </p:cNvSpPr>
          <p:nvPr>
            <p:ph sz="quarter" idx="13"/>
          </p:nvPr>
        </p:nvSpPr>
        <p:spPr/>
        <p:txBody>
          <a:bodyPr/>
          <a:lstStyle/>
          <a:p>
            <a:r>
              <a:rPr lang="en-ZA" dirty="0"/>
              <a:t>This paper conducts a cross-country analysis to examine </a:t>
            </a:r>
            <a:r>
              <a:rPr lang="en-ZA" dirty="0" smtClean="0"/>
              <a:t>the extent </a:t>
            </a:r>
            <a:r>
              <a:rPr lang="en-ZA" dirty="0"/>
              <a:t>of socio-economic related health </a:t>
            </a:r>
            <a:r>
              <a:rPr lang="en-ZA" dirty="0" smtClean="0"/>
              <a:t>inequalities</a:t>
            </a:r>
          </a:p>
          <a:p>
            <a:endParaRPr lang="en-ZA" dirty="0"/>
          </a:p>
          <a:p>
            <a:r>
              <a:rPr lang="en-ZA" dirty="0" smtClean="0"/>
              <a:t>In the light </a:t>
            </a:r>
            <a:r>
              <a:rPr lang="en-ZA" dirty="0"/>
              <a:t>of </a:t>
            </a:r>
            <a:r>
              <a:rPr lang="en-ZA" dirty="0" smtClean="0"/>
              <a:t>these explores </a:t>
            </a:r>
            <a:r>
              <a:rPr lang="en-ZA" dirty="0"/>
              <a:t>the importance of universal coverage in redressing health inequalities</a:t>
            </a:r>
          </a:p>
        </p:txBody>
      </p:sp>
    </p:spTree>
    <p:extLst>
      <p:ext uri="{BB962C8B-B14F-4D97-AF65-F5344CB8AC3E}">
        <p14:creationId xmlns:p14="http://schemas.microsoft.com/office/powerpoint/2010/main" val="1662186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p:cNvSpPr>
          <p:nvPr>
            <p:ph type="title" idx="4294967295"/>
          </p:nvPr>
        </p:nvSpPr>
        <p:spPr>
          <a:xfrm>
            <a:off x="1042988" y="274638"/>
            <a:ext cx="7643812" cy="1143000"/>
          </a:xfrm>
        </p:spPr>
        <p:txBody>
          <a:bodyPr>
            <a:normAutofit/>
          </a:bodyPr>
          <a:lstStyle/>
          <a:p>
            <a:pPr algn="l"/>
            <a:r>
              <a:rPr lang="en-ZA" sz="3200" b="1" dirty="0">
                <a:latin typeface="Arial" pitchFamily="34" charset="0"/>
                <a:cs typeface="Arial" pitchFamily="34" charset="0"/>
              </a:rPr>
              <a:t>Methods</a:t>
            </a:r>
            <a:endParaRPr lang="en-GB" sz="3200" b="1" dirty="0">
              <a:latin typeface="Arial" pitchFamily="34" charset="0"/>
              <a:cs typeface="Arial" pitchFamily="34" charset="0"/>
            </a:endParaRPr>
          </a:p>
        </p:txBody>
      </p:sp>
      <p:sp>
        <p:nvSpPr>
          <p:cNvPr id="196611" name="Rectangle 3"/>
          <p:cNvSpPr>
            <a:spLocks noGrp="1"/>
          </p:cNvSpPr>
          <p:nvPr>
            <p:ph type="body" idx="4294967295"/>
          </p:nvPr>
        </p:nvSpPr>
        <p:spPr>
          <a:xfrm>
            <a:off x="1042988" y="1600200"/>
            <a:ext cx="7777484" cy="4781550"/>
          </a:xfrm>
        </p:spPr>
        <p:txBody>
          <a:bodyPr>
            <a:normAutofit fontScale="85000" lnSpcReduction="20000"/>
          </a:bodyPr>
          <a:lstStyle/>
          <a:p>
            <a:r>
              <a:rPr lang="en-ZA" dirty="0" smtClean="0"/>
              <a:t>Secondary datasets</a:t>
            </a:r>
          </a:p>
          <a:p>
            <a:pPr lvl="1"/>
            <a:r>
              <a:rPr lang="en-ZA" dirty="0" smtClean="0"/>
              <a:t>World bank </a:t>
            </a:r>
            <a:r>
              <a:rPr lang="en-ZA" dirty="0" smtClean="0"/>
              <a:t>databank (</a:t>
            </a:r>
            <a:r>
              <a:rPr lang="en-ZA" dirty="0" smtClean="0">
                <a:hlinkClick r:id="rId2"/>
              </a:rPr>
              <a:t>http</a:t>
            </a:r>
            <a:r>
              <a:rPr lang="en-ZA" dirty="0" smtClean="0">
                <a:hlinkClick r:id="rId2"/>
              </a:rPr>
              <a:t>://databank.worldbank.org</a:t>
            </a:r>
            <a:r>
              <a:rPr lang="en-ZA" dirty="0" smtClean="0"/>
              <a:t>)</a:t>
            </a:r>
          </a:p>
          <a:p>
            <a:pPr lvl="1"/>
            <a:r>
              <a:rPr lang="en-ZA" dirty="0" smtClean="0"/>
              <a:t>Data at country level</a:t>
            </a:r>
          </a:p>
          <a:p>
            <a:pPr lvl="2"/>
            <a:r>
              <a:rPr lang="en-ZA" dirty="0"/>
              <a:t>H</a:t>
            </a:r>
            <a:r>
              <a:rPr lang="en-ZA" dirty="0" smtClean="0"/>
              <a:t>ealth </a:t>
            </a:r>
            <a:r>
              <a:rPr lang="en-ZA" dirty="0" smtClean="0"/>
              <a:t>system variables (health worker density), </a:t>
            </a:r>
          </a:p>
          <a:p>
            <a:pPr lvl="2"/>
            <a:r>
              <a:rPr lang="en-ZA" dirty="0"/>
              <a:t>P</a:t>
            </a:r>
            <a:r>
              <a:rPr lang="en-ZA" dirty="0" smtClean="0"/>
              <a:t>ublic </a:t>
            </a:r>
            <a:r>
              <a:rPr lang="en-ZA" dirty="0" smtClean="0"/>
              <a:t>health variables (Diabetes, HIV, TB, measles) </a:t>
            </a:r>
          </a:p>
          <a:p>
            <a:pPr lvl="2"/>
            <a:r>
              <a:rPr lang="en-ZA" dirty="0"/>
              <a:t>P</a:t>
            </a:r>
            <a:r>
              <a:rPr lang="en-ZA" dirty="0" smtClean="0"/>
              <a:t>opulation </a:t>
            </a:r>
            <a:r>
              <a:rPr lang="en-ZA" dirty="0" smtClean="0"/>
              <a:t>health variables (e.g. IMR, MMR, malnutrition undernourishment)</a:t>
            </a:r>
          </a:p>
          <a:p>
            <a:pPr lvl="2"/>
            <a:r>
              <a:rPr lang="en-ZA" dirty="0" smtClean="0"/>
              <a:t>Individual/health system variables (immunisation coverage, place of delivery)</a:t>
            </a:r>
          </a:p>
          <a:p>
            <a:pPr lvl="2"/>
            <a:r>
              <a:rPr lang="en-ZA" dirty="0" smtClean="0"/>
              <a:t>Cause of death (TB, Injury, communicable, and NCDs)</a:t>
            </a:r>
          </a:p>
          <a:p>
            <a:pPr lvl="1"/>
            <a:r>
              <a:rPr lang="en-ZA" dirty="0" smtClean="0"/>
              <a:t>Latest year for which reasonably large data points are available is used for each condition</a:t>
            </a:r>
            <a:endParaRPr lang="en-ZA" i="1" dirty="0" smtClean="0"/>
          </a:p>
          <a:p>
            <a:pPr lvl="1"/>
            <a:r>
              <a:rPr lang="en-ZA" dirty="0" smtClean="0"/>
              <a:t>Socioeconomic status (SES) of a country is measured as per capita </a:t>
            </a:r>
            <a:r>
              <a:rPr lang="en-ZA" i="1" dirty="0" smtClean="0"/>
              <a:t>GNP</a:t>
            </a:r>
          </a:p>
        </p:txBody>
      </p:sp>
    </p:spTree>
    <p:extLst>
      <p:ext uri="{BB962C8B-B14F-4D97-AF65-F5344CB8AC3E}">
        <p14:creationId xmlns:p14="http://schemas.microsoft.com/office/powerpoint/2010/main" val="1989108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p:cNvSpPr>
          <p:nvPr>
            <p:ph type="title" idx="4294967295"/>
          </p:nvPr>
        </p:nvSpPr>
        <p:spPr>
          <a:xfrm>
            <a:off x="1042988" y="274638"/>
            <a:ext cx="7643812" cy="1143000"/>
          </a:xfrm>
        </p:spPr>
        <p:txBody>
          <a:bodyPr>
            <a:normAutofit/>
          </a:bodyPr>
          <a:lstStyle/>
          <a:p>
            <a:pPr algn="l"/>
            <a:r>
              <a:rPr lang="en-ZA" sz="3200" b="1" dirty="0">
                <a:latin typeface="Arial" pitchFamily="34" charset="0"/>
                <a:cs typeface="Arial" pitchFamily="34" charset="0"/>
              </a:rPr>
              <a:t>Methods [2]</a:t>
            </a:r>
            <a:endParaRPr lang="en-GB" sz="3200" b="1" dirty="0">
              <a:latin typeface="Arial" pitchFamily="34" charset="0"/>
              <a:cs typeface="Arial" pitchFamily="34" charset="0"/>
            </a:endParaRPr>
          </a:p>
        </p:txBody>
      </p:sp>
      <p:sp>
        <p:nvSpPr>
          <p:cNvPr id="196611" name="Rectangle 3"/>
          <p:cNvSpPr>
            <a:spLocks noGrp="1"/>
          </p:cNvSpPr>
          <p:nvPr>
            <p:ph type="body" idx="4294967295"/>
          </p:nvPr>
        </p:nvSpPr>
        <p:spPr>
          <a:xfrm>
            <a:off x="1042988" y="1600200"/>
            <a:ext cx="7643812" cy="4781550"/>
          </a:xfrm>
        </p:spPr>
        <p:txBody>
          <a:bodyPr>
            <a:normAutofit lnSpcReduction="10000"/>
          </a:bodyPr>
          <a:lstStyle/>
          <a:p>
            <a:r>
              <a:rPr lang="en-ZA" sz="2400" dirty="0" smtClean="0"/>
              <a:t>Analytical method</a:t>
            </a:r>
          </a:p>
          <a:p>
            <a:pPr lvl="1"/>
            <a:r>
              <a:rPr lang="en-ZA" sz="2000" dirty="0" smtClean="0"/>
              <a:t>Concentration indices (and curves)</a:t>
            </a:r>
          </a:p>
          <a:p>
            <a:pPr lvl="1"/>
            <a:r>
              <a:rPr lang="en-ZA" sz="2000" dirty="0" smtClean="0"/>
              <a:t>Dominance tests </a:t>
            </a:r>
          </a:p>
          <a:p>
            <a:pPr lvl="1">
              <a:lnSpc>
                <a:spcPct val="90000"/>
              </a:lnSpc>
            </a:pPr>
            <a:endParaRPr lang="en-ZA" sz="1200" dirty="0" smtClean="0">
              <a:latin typeface="Euclid" pitchFamily="18" charset="0"/>
            </a:endParaRPr>
          </a:p>
          <a:p>
            <a:pPr>
              <a:lnSpc>
                <a:spcPct val="90000"/>
              </a:lnSpc>
            </a:pPr>
            <a:r>
              <a:rPr lang="en-ZA" sz="2400" dirty="0"/>
              <a:t>The concentration index theoretically lies between –1 and +1</a:t>
            </a:r>
          </a:p>
          <a:p>
            <a:pPr lvl="1">
              <a:lnSpc>
                <a:spcPct val="90000"/>
              </a:lnSpc>
            </a:pPr>
            <a:r>
              <a:rPr lang="en-GB" sz="2000" dirty="0"/>
              <a:t>(CI = </a:t>
            </a:r>
            <a:r>
              <a:rPr lang="en-ZA" sz="2000" dirty="0"/>
              <a:t>–1</a:t>
            </a:r>
            <a:r>
              <a:rPr lang="en-GB" sz="2000" dirty="0"/>
              <a:t>) when all the population’s ill-health or disability is concentrated in the hands of the most disadvantaged person</a:t>
            </a:r>
          </a:p>
          <a:p>
            <a:pPr lvl="3">
              <a:lnSpc>
                <a:spcPct val="90000"/>
              </a:lnSpc>
            </a:pPr>
            <a:endParaRPr lang="en-GB" sz="1600" dirty="0"/>
          </a:p>
          <a:p>
            <a:pPr lvl="1">
              <a:lnSpc>
                <a:spcPct val="90000"/>
              </a:lnSpc>
            </a:pPr>
            <a:r>
              <a:rPr lang="en-GB" sz="2000" dirty="0"/>
              <a:t>(CI = +1) when all the population’s ill-health or disability is concentrated in the hands of the least disadvantaged person</a:t>
            </a:r>
          </a:p>
          <a:p>
            <a:pPr lvl="2">
              <a:lnSpc>
                <a:spcPct val="90000"/>
              </a:lnSpc>
            </a:pPr>
            <a:endParaRPr lang="en-ZA" sz="2000" dirty="0"/>
          </a:p>
          <a:p>
            <a:pPr>
              <a:lnSpc>
                <a:spcPct val="90000"/>
              </a:lnSpc>
            </a:pPr>
            <a:r>
              <a:rPr lang="en-ZA" sz="2400" dirty="0"/>
              <a:t>Generally,</a:t>
            </a:r>
          </a:p>
          <a:p>
            <a:pPr lvl="1">
              <a:lnSpc>
                <a:spcPct val="90000"/>
              </a:lnSpc>
            </a:pPr>
            <a:r>
              <a:rPr lang="en-GB" sz="2000" dirty="0"/>
              <a:t>A positive (negative) index signifies that the distribution of ill health is more among the richer (poorer) SES groups</a:t>
            </a:r>
          </a:p>
        </p:txBody>
      </p:sp>
    </p:spTree>
    <p:extLst>
      <p:ext uri="{BB962C8B-B14F-4D97-AF65-F5344CB8AC3E}">
        <p14:creationId xmlns:p14="http://schemas.microsoft.com/office/powerpoint/2010/main" val="1562168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sz="quarter" idx="13"/>
          </p:nvPr>
        </p:nvSpPr>
        <p:spPr/>
        <p:txBody>
          <a:bodyPr>
            <a:normAutofit/>
          </a:bodyPr>
          <a:lstStyle/>
          <a:p>
            <a:pPr marL="0" indent="0" algn="ctr">
              <a:buNone/>
            </a:pPr>
            <a:endParaRPr lang="en-ZA" sz="6600" smtClean="0"/>
          </a:p>
          <a:p>
            <a:pPr marL="0" indent="0" algn="ctr">
              <a:buNone/>
            </a:pPr>
            <a:endParaRPr lang="en-ZA" sz="1800" dirty="0" smtClean="0"/>
          </a:p>
          <a:p>
            <a:pPr marL="0" indent="0" algn="ctr">
              <a:buNone/>
            </a:pPr>
            <a:r>
              <a:rPr lang="en-ZA" sz="5400" b="1" dirty="0" smtClean="0">
                <a:latin typeface="Arial" pitchFamily="34" charset="0"/>
                <a:cs typeface="Arial" pitchFamily="34" charset="0"/>
              </a:rPr>
              <a:t>Results</a:t>
            </a:r>
            <a:endParaRPr lang="en-ZA" sz="5400" b="1" dirty="0">
              <a:latin typeface="Arial" pitchFamily="34" charset="0"/>
              <a:cs typeface="Arial" pitchFamily="34" charset="0"/>
            </a:endParaRPr>
          </a:p>
        </p:txBody>
      </p:sp>
    </p:spTree>
    <p:extLst>
      <p:ext uri="{BB962C8B-B14F-4D97-AF65-F5344CB8AC3E}">
        <p14:creationId xmlns:p14="http://schemas.microsoft.com/office/powerpoint/2010/main" val="2430757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ZA" sz="3200" b="1" dirty="0">
                <a:latin typeface="Arial" pitchFamily="34" charset="0"/>
                <a:cs typeface="Arial" pitchFamily="34" charset="0"/>
              </a:rPr>
              <a:t>Individual/Health systems variables</a:t>
            </a:r>
          </a:p>
        </p:txBody>
      </p:sp>
      <p:sp>
        <p:nvSpPr>
          <p:cNvPr id="3" name="Content Placeholder 2"/>
          <p:cNvSpPr>
            <a:spLocks noGrp="1"/>
          </p:cNvSpPr>
          <p:nvPr>
            <p:ph sz="quarter" idx="13"/>
          </p:nvPr>
        </p:nvSpPr>
        <p:spPr/>
        <p:txBody>
          <a:bodyPr/>
          <a:lstStyle/>
          <a:p>
            <a:pPr marL="0" indent="0">
              <a:buNone/>
            </a:pPr>
            <a:r>
              <a:rPr lang="en-ZA" sz="800" dirty="0" smtClean="0"/>
              <a:t>.</a:t>
            </a:r>
            <a:endParaRPr lang="en-ZA" dirty="0"/>
          </a:p>
        </p:txBody>
      </p:sp>
      <p:sp>
        <p:nvSpPr>
          <p:cNvPr id="4" name="Content Placeholder 2"/>
          <p:cNvSpPr txBox="1">
            <a:spLocks/>
          </p:cNvSpPr>
          <p:nvPr/>
        </p:nvSpPr>
        <p:spPr>
          <a:xfrm>
            <a:off x="1221311" y="1802855"/>
            <a:ext cx="7743177" cy="432330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00" smtClean="0"/>
              <a:t>.</a:t>
            </a:r>
            <a:endParaRPr lang="en-ZA" dirty="0"/>
          </a:p>
        </p:txBody>
      </p:sp>
      <p:graphicFrame>
        <p:nvGraphicFramePr>
          <p:cNvPr id="5" name="Chart 4"/>
          <p:cNvGraphicFramePr>
            <a:graphicFrameLocks/>
          </p:cNvGraphicFramePr>
          <p:nvPr>
            <p:extLst>
              <p:ext uri="{D42A27DB-BD31-4B8C-83A1-F6EECF244321}">
                <p14:modId xmlns:p14="http://schemas.microsoft.com/office/powerpoint/2010/main" val="843121519"/>
              </p:ext>
            </p:extLst>
          </p:nvPr>
        </p:nvGraphicFramePr>
        <p:xfrm>
          <a:off x="1087639" y="1844824"/>
          <a:ext cx="7859216"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471173" y="2924944"/>
            <a:ext cx="372635" cy="461665"/>
          </a:xfrm>
          <a:prstGeom prst="rect">
            <a:avLst/>
          </a:prstGeom>
          <a:noFill/>
        </p:spPr>
        <p:txBody>
          <a:bodyPr wrap="square" rtlCol="0">
            <a:spAutoFit/>
          </a:bodyPr>
          <a:lstStyle/>
          <a:p>
            <a:r>
              <a:rPr lang="en-ZA" sz="2400" b="1" dirty="0" smtClean="0"/>
              <a:t>D</a:t>
            </a:r>
            <a:endParaRPr lang="en-ZA" sz="2400" b="1" dirty="0"/>
          </a:p>
        </p:txBody>
      </p:sp>
      <p:sp>
        <p:nvSpPr>
          <p:cNvPr id="7" name="TextBox 6"/>
          <p:cNvSpPr txBox="1"/>
          <p:nvPr/>
        </p:nvSpPr>
        <p:spPr>
          <a:xfrm>
            <a:off x="3695309" y="2705429"/>
            <a:ext cx="372635" cy="461665"/>
          </a:xfrm>
          <a:prstGeom prst="rect">
            <a:avLst/>
          </a:prstGeom>
          <a:noFill/>
        </p:spPr>
        <p:txBody>
          <a:bodyPr wrap="square" rtlCol="0">
            <a:spAutoFit/>
          </a:bodyPr>
          <a:lstStyle/>
          <a:p>
            <a:r>
              <a:rPr lang="en-ZA" sz="2400" b="1" dirty="0" smtClean="0"/>
              <a:t>D</a:t>
            </a:r>
            <a:endParaRPr lang="en-ZA" sz="2400" b="1" dirty="0"/>
          </a:p>
        </p:txBody>
      </p:sp>
      <p:sp>
        <p:nvSpPr>
          <p:cNvPr id="8" name="TextBox 7"/>
          <p:cNvSpPr txBox="1"/>
          <p:nvPr/>
        </p:nvSpPr>
        <p:spPr>
          <a:xfrm>
            <a:off x="5207477" y="2492896"/>
            <a:ext cx="372635" cy="461665"/>
          </a:xfrm>
          <a:prstGeom prst="rect">
            <a:avLst/>
          </a:prstGeom>
          <a:noFill/>
        </p:spPr>
        <p:txBody>
          <a:bodyPr wrap="square" rtlCol="0">
            <a:spAutoFit/>
          </a:bodyPr>
          <a:lstStyle/>
          <a:p>
            <a:r>
              <a:rPr lang="en-ZA" sz="2400" b="1" dirty="0" smtClean="0"/>
              <a:t>D</a:t>
            </a:r>
            <a:endParaRPr lang="en-ZA" sz="2400" b="1" dirty="0"/>
          </a:p>
        </p:txBody>
      </p:sp>
      <p:sp>
        <p:nvSpPr>
          <p:cNvPr id="9" name="TextBox 8"/>
          <p:cNvSpPr txBox="1"/>
          <p:nvPr/>
        </p:nvSpPr>
        <p:spPr>
          <a:xfrm>
            <a:off x="6575629" y="2636912"/>
            <a:ext cx="372635" cy="461665"/>
          </a:xfrm>
          <a:prstGeom prst="rect">
            <a:avLst/>
          </a:prstGeom>
          <a:noFill/>
        </p:spPr>
        <p:txBody>
          <a:bodyPr wrap="square" rtlCol="0">
            <a:spAutoFit/>
          </a:bodyPr>
          <a:lstStyle/>
          <a:p>
            <a:r>
              <a:rPr lang="en-ZA" sz="2400" b="1" dirty="0" smtClean="0"/>
              <a:t>D</a:t>
            </a:r>
            <a:endParaRPr lang="en-ZA" sz="2400" b="1" dirty="0"/>
          </a:p>
        </p:txBody>
      </p:sp>
      <p:sp>
        <p:nvSpPr>
          <p:cNvPr id="10" name="TextBox 9"/>
          <p:cNvSpPr txBox="1"/>
          <p:nvPr/>
        </p:nvSpPr>
        <p:spPr>
          <a:xfrm>
            <a:off x="7943781" y="2636912"/>
            <a:ext cx="372635" cy="461665"/>
          </a:xfrm>
          <a:prstGeom prst="rect">
            <a:avLst/>
          </a:prstGeom>
          <a:noFill/>
        </p:spPr>
        <p:txBody>
          <a:bodyPr wrap="square" rtlCol="0">
            <a:spAutoFit/>
          </a:bodyPr>
          <a:lstStyle/>
          <a:p>
            <a:r>
              <a:rPr lang="en-ZA" sz="2400" b="1" dirty="0" smtClean="0"/>
              <a:t>D</a:t>
            </a:r>
            <a:endParaRPr lang="en-ZA" sz="2400" b="1" dirty="0"/>
          </a:p>
        </p:txBody>
      </p:sp>
    </p:spTree>
    <p:extLst>
      <p:ext uri="{BB962C8B-B14F-4D97-AF65-F5344CB8AC3E}">
        <p14:creationId xmlns:p14="http://schemas.microsoft.com/office/powerpoint/2010/main" val="3583583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sz="3200" b="1" dirty="0">
                <a:latin typeface="Arial" pitchFamily="34" charset="0"/>
                <a:cs typeface="Arial" pitchFamily="34" charset="0"/>
              </a:rPr>
              <a:t>Health Systems variables</a:t>
            </a:r>
          </a:p>
        </p:txBody>
      </p:sp>
      <p:sp>
        <p:nvSpPr>
          <p:cNvPr id="3" name="Content Placeholder 2"/>
          <p:cNvSpPr>
            <a:spLocks noGrp="1"/>
          </p:cNvSpPr>
          <p:nvPr>
            <p:ph sz="quarter" idx="13"/>
          </p:nvPr>
        </p:nvSpPr>
        <p:spPr/>
        <p:txBody>
          <a:bodyPr/>
          <a:lstStyle/>
          <a:p>
            <a:pPr marL="0" indent="0">
              <a:buNone/>
            </a:pPr>
            <a:r>
              <a:rPr lang="en-ZA" sz="100" dirty="0" smtClean="0"/>
              <a:t>.</a:t>
            </a:r>
            <a:endParaRPr lang="en-ZA" dirty="0"/>
          </a:p>
        </p:txBody>
      </p:sp>
      <p:sp>
        <p:nvSpPr>
          <p:cNvPr id="4" name="Content Placeholder 2"/>
          <p:cNvSpPr txBox="1">
            <a:spLocks/>
          </p:cNvSpPr>
          <p:nvPr/>
        </p:nvSpPr>
        <p:spPr>
          <a:xfrm>
            <a:off x="1022920" y="1811957"/>
            <a:ext cx="7725544" cy="43533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00" smtClean="0"/>
              <a:t>.</a:t>
            </a:r>
            <a:endParaRPr lang="en-ZA" dirty="0"/>
          </a:p>
        </p:txBody>
      </p:sp>
      <p:graphicFrame>
        <p:nvGraphicFramePr>
          <p:cNvPr id="5" name="Chart 4"/>
          <p:cNvGraphicFramePr>
            <a:graphicFrameLocks/>
          </p:cNvGraphicFramePr>
          <p:nvPr>
            <p:extLst>
              <p:ext uri="{D42A27DB-BD31-4B8C-83A1-F6EECF244321}">
                <p14:modId xmlns:p14="http://schemas.microsoft.com/office/powerpoint/2010/main" val="484447064"/>
              </p:ext>
            </p:extLst>
          </p:nvPr>
        </p:nvGraphicFramePr>
        <p:xfrm>
          <a:off x="1033264" y="1766205"/>
          <a:ext cx="7638526" cy="429422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627784" y="5013176"/>
            <a:ext cx="605255" cy="461665"/>
          </a:xfrm>
          <a:prstGeom prst="rect">
            <a:avLst/>
          </a:prstGeom>
          <a:noFill/>
        </p:spPr>
        <p:txBody>
          <a:bodyPr wrap="square" rtlCol="0">
            <a:spAutoFit/>
          </a:bodyPr>
          <a:lstStyle/>
          <a:p>
            <a:r>
              <a:rPr lang="en-ZA" sz="2400" b="1" dirty="0" smtClean="0"/>
              <a:t>D2</a:t>
            </a:r>
            <a:endParaRPr lang="en-ZA" sz="2400" b="1" dirty="0"/>
          </a:p>
        </p:txBody>
      </p:sp>
      <p:sp>
        <p:nvSpPr>
          <p:cNvPr id="7" name="TextBox 6"/>
          <p:cNvSpPr txBox="1"/>
          <p:nvPr/>
        </p:nvSpPr>
        <p:spPr>
          <a:xfrm>
            <a:off x="4932040" y="5013176"/>
            <a:ext cx="631381" cy="461665"/>
          </a:xfrm>
          <a:prstGeom prst="rect">
            <a:avLst/>
          </a:prstGeom>
          <a:noFill/>
        </p:spPr>
        <p:txBody>
          <a:bodyPr wrap="square" rtlCol="0">
            <a:spAutoFit/>
          </a:bodyPr>
          <a:lstStyle/>
          <a:p>
            <a:r>
              <a:rPr lang="en-ZA" sz="2400" b="1" dirty="0" smtClean="0"/>
              <a:t>D2</a:t>
            </a:r>
            <a:endParaRPr lang="en-ZA" sz="2400" b="1" dirty="0"/>
          </a:p>
        </p:txBody>
      </p:sp>
      <p:sp>
        <p:nvSpPr>
          <p:cNvPr id="8" name="TextBox 7"/>
          <p:cNvSpPr txBox="1"/>
          <p:nvPr/>
        </p:nvSpPr>
        <p:spPr>
          <a:xfrm>
            <a:off x="7236296" y="5013176"/>
            <a:ext cx="605255" cy="461665"/>
          </a:xfrm>
          <a:prstGeom prst="rect">
            <a:avLst/>
          </a:prstGeom>
          <a:noFill/>
        </p:spPr>
        <p:txBody>
          <a:bodyPr wrap="square" rtlCol="0">
            <a:spAutoFit/>
          </a:bodyPr>
          <a:lstStyle/>
          <a:p>
            <a:r>
              <a:rPr lang="en-ZA" sz="2400" b="1" dirty="0" smtClean="0"/>
              <a:t>D2</a:t>
            </a:r>
            <a:endParaRPr lang="en-ZA" sz="2400" b="1" dirty="0"/>
          </a:p>
        </p:txBody>
      </p:sp>
    </p:spTree>
    <p:extLst>
      <p:ext uri="{BB962C8B-B14F-4D97-AF65-F5344CB8AC3E}">
        <p14:creationId xmlns:p14="http://schemas.microsoft.com/office/powerpoint/2010/main" val="2872851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sz="3200" b="1" dirty="0">
                <a:latin typeface="Arial" pitchFamily="34" charset="0"/>
                <a:cs typeface="Arial" pitchFamily="34" charset="0"/>
              </a:rPr>
              <a:t>Public</a:t>
            </a:r>
            <a:r>
              <a:rPr lang="en-ZA" dirty="0" smtClean="0"/>
              <a:t> </a:t>
            </a:r>
            <a:r>
              <a:rPr lang="en-ZA" sz="3200" b="1" dirty="0">
                <a:latin typeface="Arial" pitchFamily="34" charset="0"/>
                <a:cs typeface="Arial" pitchFamily="34" charset="0"/>
              </a:rPr>
              <a:t>health variables</a:t>
            </a:r>
          </a:p>
        </p:txBody>
      </p:sp>
      <p:sp>
        <p:nvSpPr>
          <p:cNvPr id="3" name="Content Placeholder 2"/>
          <p:cNvSpPr>
            <a:spLocks noGrp="1"/>
          </p:cNvSpPr>
          <p:nvPr>
            <p:ph sz="quarter" idx="13"/>
          </p:nvPr>
        </p:nvSpPr>
        <p:spPr/>
        <p:txBody>
          <a:bodyPr/>
          <a:lstStyle/>
          <a:p>
            <a:pPr marL="0" indent="0">
              <a:buNone/>
            </a:pPr>
            <a:r>
              <a:rPr lang="en-ZA" sz="100" dirty="0" smtClean="0"/>
              <a:t>.</a:t>
            </a:r>
            <a:endParaRPr lang="en-ZA" dirty="0"/>
          </a:p>
        </p:txBody>
      </p:sp>
      <p:sp>
        <p:nvSpPr>
          <p:cNvPr id="4" name="Content Placeholder 2"/>
          <p:cNvSpPr txBox="1">
            <a:spLocks/>
          </p:cNvSpPr>
          <p:nvPr/>
        </p:nvSpPr>
        <p:spPr>
          <a:xfrm>
            <a:off x="1047714" y="1772816"/>
            <a:ext cx="7571184" cy="435334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ZA" sz="100" smtClean="0"/>
              <a:t>.</a:t>
            </a:r>
            <a:endParaRPr lang="en-ZA" dirty="0"/>
          </a:p>
        </p:txBody>
      </p:sp>
      <p:graphicFrame>
        <p:nvGraphicFramePr>
          <p:cNvPr id="5" name="Chart 4"/>
          <p:cNvGraphicFramePr>
            <a:graphicFrameLocks/>
          </p:cNvGraphicFramePr>
          <p:nvPr>
            <p:extLst>
              <p:ext uri="{D42A27DB-BD31-4B8C-83A1-F6EECF244321}">
                <p14:modId xmlns:p14="http://schemas.microsoft.com/office/powerpoint/2010/main" val="3531245184"/>
              </p:ext>
            </p:extLst>
          </p:nvPr>
        </p:nvGraphicFramePr>
        <p:xfrm>
          <a:off x="1058058" y="1871080"/>
          <a:ext cx="7618398" cy="429422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407442" y="3921046"/>
            <a:ext cx="364358" cy="461665"/>
          </a:xfrm>
          <a:prstGeom prst="rect">
            <a:avLst/>
          </a:prstGeom>
          <a:noFill/>
        </p:spPr>
        <p:txBody>
          <a:bodyPr wrap="square" rtlCol="0">
            <a:spAutoFit/>
          </a:bodyPr>
          <a:lstStyle/>
          <a:p>
            <a:r>
              <a:rPr lang="en-ZA" sz="2400" b="1" dirty="0" smtClean="0"/>
              <a:t>D</a:t>
            </a:r>
            <a:endParaRPr lang="en-ZA" sz="2400" b="1" dirty="0"/>
          </a:p>
        </p:txBody>
      </p:sp>
      <p:sp>
        <p:nvSpPr>
          <p:cNvPr id="7" name="TextBox 6"/>
          <p:cNvSpPr txBox="1"/>
          <p:nvPr/>
        </p:nvSpPr>
        <p:spPr>
          <a:xfrm>
            <a:off x="5071738" y="3429000"/>
            <a:ext cx="364358" cy="461665"/>
          </a:xfrm>
          <a:prstGeom prst="rect">
            <a:avLst/>
          </a:prstGeom>
          <a:noFill/>
        </p:spPr>
        <p:txBody>
          <a:bodyPr wrap="square" rtlCol="0">
            <a:spAutoFit/>
          </a:bodyPr>
          <a:lstStyle/>
          <a:p>
            <a:r>
              <a:rPr lang="en-ZA" sz="2400" b="1" dirty="0" smtClean="0"/>
              <a:t>D</a:t>
            </a:r>
            <a:endParaRPr lang="en-ZA" sz="2400" b="1" dirty="0"/>
          </a:p>
        </p:txBody>
      </p:sp>
    </p:spTree>
    <p:extLst>
      <p:ext uri="{BB962C8B-B14F-4D97-AF65-F5344CB8AC3E}">
        <p14:creationId xmlns:p14="http://schemas.microsoft.com/office/powerpoint/2010/main" val="406351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3331</TotalTime>
  <Words>914</Words>
  <Application>Microsoft Office PowerPoint</Application>
  <PresentationFormat>On-screen Show (4:3)</PresentationFormat>
  <Paragraphs>159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Introduction</vt:lpstr>
      <vt:lpstr>Objectives</vt:lpstr>
      <vt:lpstr>Methods</vt:lpstr>
      <vt:lpstr>Methods [2]</vt:lpstr>
      <vt:lpstr>PowerPoint Presentation</vt:lpstr>
      <vt:lpstr>Individual/Health systems variables</vt:lpstr>
      <vt:lpstr>Health Systems variables</vt:lpstr>
      <vt:lpstr>Public health variables</vt:lpstr>
      <vt:lpstr>Population health variables</vt:lpstr>
      <vt:lpstr>Causes of death</vt:lpstr>
      <vt:lpstr>Results - Summary</vt:lpstr>
      <vt:lpstr>Individual/health systems variables</vt:lpstr>
      <vt:lpstr>Public and population health variables</vt:lpstr>
      <vt:lpstr>Public and population health variables</vt:lpstr>
      <vt:lpstr>Health systems variables</vt:lpstr>
      <vt:lpstr>Any role for universal coverage?</vt:lpstr>
      <vt:lpstr>Conclusion</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Ataguba</dc:creator>
  <cp:lastModifiedBy>Ataguba</cp:lastModifiedBy>
  <cp:revision>87</cp:revision>
  <dcterms:created xsi:type="dcterms:W3CDTF">2011-03-12T15:39:05Z</dcterms:created>
  <dcterms:modified xsi:type="dcterms:W3CDTF">2011-03-16T10:46:26Z</dcterms:modified>
</cp:coreProperties>
</file>