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81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05B45-15AB-4559-B0E1-4BC324D1C987}" type="datetimeFigureOut">
              <a:rPr lang="en-US" smtClean="0"/>
              <a:pPr/>
              <a:t>12-Mar-19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ADA-33C3-4C86-8504-0BB693AD8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229F-5126-4F24-B1E2-80BB369BF34A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A0CB-CFEE-447C-8A0A-1220801C4778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AE1-72BE-40F9-A49D-D3F93A35F790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4182-7345-4F8C-BDD8-336229148B9C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6830-7D2F-4039-A6BC-0DE623B46556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EA73-A366-485E-98D2-53DF45992DAB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84BC-8F7B-4467-9A4C-4C8C4B10AA3E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E423-03E4-4DE2-B991-B443A3715E31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206-6320-4BD3-9284-484C1ED07524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4E06-F0E0-473C-9097-7E51AF405EE7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5C51-09E5-4569-A2EB-0474E8B6A2C6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48C2-8CB4-41C8-AF90-4E6EB851E43E}" type="datetime1">
              <a:rPr lang="en-US" smtClean="0"/>
              <a:pPr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2FDB-8520-46CD-B50D-D49A8005B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600" b="1" dirty="0" smtClean="0">
                <a:latin typeface="+mj-lt"/>
              </a:rPr>
              <a:t>Economic Evaluation of a community delivered project for leprosy case detection in northern Nigeria: </a:t>
            </a:r>
            <a:br>
              <a:rPr lang="en-GB" sz="3600" b="1" dirty="0" smtClean="0">
                <a:latin typeface="+mj-lt"/>
              </a:rPr>
            </a:br>
            <a:r>
              <a:rPr lang="en-GB" sz="3600" b="1" dirty="0" smtClean="0">
                <a:latin typeface="+mj-lt"/>
              </a:rPr>
              <a:t>A Cost-Effectiveness Analysis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b="1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Dr Charles C Ezenduka</a:t>
            </a:r>
          </a:p>
          <a:p>
            <a:pPr algn="l"/>
            <a:r>
              <a:rPr lang="en-US" dirty="0" smtClean="0"/>
              <a:t>Dept. of health Admin &amp; Management</a:t>
            </a:r>
          </a:p>
          <a:p>
            <a:pPr algn="l"/>
            <a:r>
              <a:rPr lang="en-US" dirty="0" smtClean="0"/>
              <a:t>Fac. </a:t>
            </a:r>
            <a:r>
              <a:rPr lang="en-US" dirty="0" smtClean="0"/>
              <a:t>of Health Sciences &amp; Technology</a:t>
            </a:r>
          </a:p>
          <a:p>
            <a:pPr algn="l"/>
            <a:r>
              <a:rPr lang="en-US" dirty="0" smtClean="0"/>
              <a:t>College of Medicine</a:t>
            </a:r>
          </a:p>
          <a:p>
            <a:pPr algn="l"/>
            <a:r>
              <a:rPr lang="en-US" dirty="0" smtClean="0"/>
              <a:t>University of Nigeria Enugu Campus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roject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GB" sz="2500" dirty="0" smtClean="0"/>
              <a:t>Selection of leprosy endemic 18 LGAs in each state (Bauchi (5), Jigawa (8) and Kano (5)) 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Selection and mapping of 2 clusters/communities from each LGA (total of 36 clusters/communities)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Advocacy to and sensitization of community leaders 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Identification and selection of volunteers (5 from each cluster)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Training and orientation of volunteers (CLWs)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Identify and conduct screening tests on suspects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Incentives for suspects and CLWs (free drugs and allowances)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Provide supportive supervision for providers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Quarterly data reporting on the register with validation at intervals to ensure quality</a:t>
            </a:r>
          </a:p>
          <a:p>
            <a:pPr eaLnBrk="1" hangingPunct="1">
              <a:spcBef>
                <a:spcPts val="1200"/>
              </a:spcBef>
            </a:pPr>
            <a:r>
              <a:rPr lang="en-GB" sz="2500" dirty="0" smtClean="0"/>
              <a:t>Conduct quarterly review meetings with CLWs, GHCWs &amp; LGA TBLS </a:t>
            </a:r>
          </a:p>
          <a:p>
            <a:pPr eaLnBrk="1" hangingPunct="1">
              <a:spcBef>
                <a:spcPts val="1200"/>
              </a:spcBef>
            </a:pPr>
            <a:endParaRPr lang="en-GB" sz="25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identification and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Provider and patient/family perspective to guide data collection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Ingredient approach to be used to identify and measure all costs of providing services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Activity based data to complement ingredient approach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Bottom-up calculations to be used to measure economic costs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Top-down calculations to complement bottom-up approach if all information is not available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methods and data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2790823"/>
              </p:ext>
            </p:extLst>
          </p:nvPr>
        </p:nvGraphicFramePr>
        <p:xfrm>
          <a:off x="457200" y="1600200"/>
          <a:ext cx="7848599" cy="447308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616200"/>
                <a:gridCol w="2526916"/>
                <a:gridCol w="2705483"/>
              </a:tblGrid>
              <a:tr h="3727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/>
                        <a:t>Cost category </a:t>
                      </a:r>
                      <a:endParaRPr lang="en-US" sz="22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/>
                        <a:t>Calculation method</a:t>
                      </a:r>
                      <a:endParaRPr lang="en-US" sz="2200" b="1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/>
                        <a:t>Data source</a:t>
                      </a:r>
                      <a:endParaRPr lang="en-US" sz="22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Personnel 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Top down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Salary records (routine practice)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Training/workshop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Top down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Accounts records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Social mobilisation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Top down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Programme/Accounts records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Incentives 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Bottom up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Programme records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Transport 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Bottom up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Accounts records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Shared costs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Top down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Staff interviews/ programme records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27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Patients/family costs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/>
                        <a:t>Bottom-up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Questionnaire survey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30480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008751"/>
                </a:solidFill>
              </a:rPr>
              <a:t>RESULTS/FINDINGS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Leprosy Detection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1" y="1295401"/>
          <a:ext cx="8000998" cy="4648200"/>
        </p:xfrm>
        <a:graphic>
          <a:graphicData uri="http://schemas.openxmlformats.org/drawingml/2006/table">
            <a:tbl>
              <a:tblPr/>
              <a:tblGrid>
                <a:gridCol w="1112426"/>
                <a:gridCol w="970006"/>
                <a:gridCol w="970006"/>
                <a:gridCol w="554288"/>
                <a:gridCol w="762146"/>
                <a:gridCol w="762146"/>
                <a:gridCol w="762146"/>
                <a:gridCol w="625884"/>
                <a:gridCol w="625884"/>
                <a:gridCol w="856066"/>
              </a:tblGrid>
              <a:tr h="52865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ndara"/>
                          <a:ea typeface="Times New Roman"/>
                          <a:cs typeface="Times New Roman"/>
                        </a:rPr>
                        <a:t>Strategy/state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Enumeration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Examination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New cases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2017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Total cases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Total annual new cases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3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PB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MB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DG2 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Child cases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 Qtrs 2-3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Q1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RCD (5 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4 (5.8%)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Bauchi (5LGAs)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   4,745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4,535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8 (9%)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70 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Jigawa (8 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   4,464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4,013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28 (13.7%)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155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ndar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170 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ndara"/>
                          <a:ea typeface="Times New Roman"/>
                          <a:cs typeface="Times New Roman"/>
                        </a:rPr>
                        <a:t>Kano (5 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   5,068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           506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8(6.2%)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ndar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 107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3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Legacy Project (18 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        14,277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13,616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304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44 (11.8%)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29 (7.8%)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322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347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ndara"/>
                          <a:ea typeface="Times New Roman"/>
                          <a:cs typeface="Times New Roman"/>
                        </a:rPr>
                        <a:t>RCD IN STATES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Routine Bauchi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Routine Jigawa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5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Routine Kano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RCD in 18 LGAs)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ndar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129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Distribution of Cost </a:t>
            </a:r>
            <a:r>
              <a:rPr lang="en-US" sz="3600" dirty="0">
                <a:latin typeface="+mj-lt"/>
              </a:rPr>
              <a:t>P</a:t>
            </a:r>
            <a:r>
              <a:rPr lang="en-US" sz="3600" dirty="0" smtClean="0">
                <a:latin typeface="+mj-lt"/>
              </a:rPr>
              <a:t>er </a:t>
            </a:r>
            <a:r>
              <a:rPr lang="en-US" sz="3600" dirty="0">
                <a:latin typeface="+mj-lt"/>
              </a:rPr>
              <a:t>C</a:t>
            </a:r>
            <a:r>
              <a:rPr lang="en-US" sz="3600" dirty="0" smtClean="0">
                <a:latin typeface="+mj-lt"/>
              </a:rPr>
              <a:t>ase </a:t>
            </a:r>
            <a:r>
              <a:rPr lang="en-US" sz="3600" dirty="0">
                <a:latin typeface="+mj-lt"/>
              </a:rPr>
              <a:t>D</a:t>
            </a:r>
            <a:r>
              <a:rPr lang="en-US" sz="3600" dirty="0" smtClean="0">
                <a:latin typeface="+mj-lt"/>
              </a:rPr>
              <a:t>etected 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6375574"/>
              </p:ext>
            </p:extLst>
          </p:nvPr>
        </p:nvGraphicFramePr>
        <p:xfrm>
          <a:off x="609600" y="1143002"/>
          <a:ext cx="8229600" cy="4804766"/>
        </p:xfrm>
        <a:graphic>
          <a:graphicData uri="http://schemas.openxmlformats.org/drawingml/2006/table">
            <a:tbl>
              <a:tblPr/>
              <a:tblGrid>
                <a:gridCol w="2789694"/>
                <a:gridCol w="1325108"/>
                <a:gridCol w="1582615"/>
                <a:gridCol w="1345222"/>
                <a:gridCol w="1186961"/>
              </a:tblGrid>
              <a:tr h="40628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Times New Roman"/>
                          <a:cs typeface="Times New Roman"/>
                        </a:rPr>
                        <a:t>Detection method</a:t>
                      </a:r>
                      <a:endParaRPr lang="en-US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Times New Roman"/>
                          <a:cs typeface="Times New Roman"/>
                        </a:rPr>
                        <a:t>Leprosy Cases detected</a:t>
                      </a:r>
                      <a:endParaRPr lang="en-US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Times New Roman"/>
                          <a:cs typeface="Times New Roman"/>
                        </a:rPr>
                        <a:t>Annual Total costs</a:t>
                      </a:r>
                      <a:endParaRPr lang="en-US" sz="1600" i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Times New Roman"/>
                          <a:cs typeface="Times New Roman"/>
                        </a:rPr>
                        <a:t>(N)</a:t>
                      </a:r>
                      <a:endParaRPr lang="en-US" sz="1600" i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Times New Roman"/>
                          <a:cs typeface="Times New Roman"/>
                        </a:rPr>
                        <a:t>Cost per case detected</a:t>
                      </a:r>
                      <a:endParaRPr lang="en-US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+mn-lt"/>
                          <a:ea typeface="Times New Roman"/>
                          <a:cs typeface="Times New Roman"/>
                        </a:rPr>
                        <a:t>(Naira)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+mn-lt"/>
                          <a:ea typeface="Times New Roman"/>
                          <a:cs typeface="Times New Roman"/>
                        </a:rPr>
                        <a:t>(US$)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352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LEGACY Project </a:t>
                      </a:r>
                      <a:endParaRPr lang="en-US" sz="16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Total Project (18 LGAs)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347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17,268,016.16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49,763.74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142.18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Bauchi state (5 LGAs)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5,203,710.69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74,338.72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212.40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Jigawa state (8 LGAs)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170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7,005,018.45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41,205.99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117.73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Kano state  (5 LGAs)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5,059,287.02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47,383.06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Times New Roman"/>
                          <a:cs typeface="Times New Roman"/>
                        </a:rPr>
                        <a:t>135.09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5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ROUTINE CASE DETECTION (RCD) </a:t>
                      </a:r>
                      <a:endParaRPr lang="en-US" sz="16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Bauchi state  (5 LGAs)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5,129,967.12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155,453.55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Times New Roman"/>
                          <a:cs typeface="Times New Roman"/>
                        </a:rPr>
                        <a:t>444.15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Jigawa state (8 LGAs)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7,181,953.97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175,169.61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Times New Roman"/>
                          <a:cs typeface="Times New Roman"/>
                        </a:rPr>
                        <a:t>500.48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Kano state (5LGAs)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5,129,967.12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93,272.13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Times New Roman"/>
                          <a:cs typeface="Times New Roman"/>
                        </a:rPr>
                        <a:t>266.49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6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Routine method, RCD (18 LGAs)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129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18,467,881.64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143,161.87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Times New Roman"/>
                          <a:cs typeface="Times New Roman"/>
                        </a:rPr>
                        <a:t>941.85</a:t>
                      </a:r>
                    </a:p>
                  </a:txBody>
                  <a:tcPr marL="63702" marR="637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Cost-Effectiveness Results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6352623"/>
              </p:ext>
            </p:extLst>
          </p:nvPr>
        </p:nvGraphicFramePr>
        <p:xfrm>
          <a:off x="457200" y="1295400"/>
          <a:ext cx="8305801" cy="4419600"/>
        </p:xfrm>
        <a:graphic>
          <a:graphicData uri="http://schemas.openxmlformats.org/drawingml/2006/table">
            <a:tbl>
              <a:tblPr/>
              <a:tblGrid>
                <a:gridCol w="1803153"/>
                <a:gridCol w="1132518"/>
                <a:gridCol w="716017"/>
                <a:gridCol w="1360433"/>
                <a:gridCol w="1074027"/>
                <a:gridCol w="1046518"/>
                <a:gridCol w="1173135"/>
              </a:tblGrid>
              <a:tr h="298958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Detection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Method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Total Cost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Cases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ACER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+mn-lt"/>
                          <a:ea typeface="Times New Roman"/>
                          <a:cs typeface="Times New Roman"/>
                        </a:rPr>
                        <a:t>ICER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+mn-lt"/>
                          <a:ea typeface="Times New Roman"/>
                          <a:cs typeface="Times New Roman"/>
                        </a:rPr>
                        <a:t>Naira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(US$)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Naira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+mn-lt"/>
                          <a:ea typeface="Times New Roman"/>
                          <a:cs typeface="Times New Roman"/>
                        </a:rPr>
                        <a:t> (US$)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676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Legacy Overall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17,268,02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347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49 ,</a:t>
                      </a:r>
                      <a:r>
                        <a:rPr lang="en-US" sz="1800" b="1" i="0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763.7</a:t>
                      </a:r>
                      <a:endParaRPr lang="en-US" sz="1800" b="1" i="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142.18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-5,503.97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-15.73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972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Bauchi state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5,203,711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74,338.3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212.40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1,993.07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+mn-lt"/>
                          <a:ea typeface="Times New Roman"/>
                          <a:cs typeface="Times New Roman"/>
                        </a:rPr>
                        <a:t>5.69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855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  <a:cs typeface="Times New Roman"/>
                        </a:rPr>
                        <a:t>Jigawa state</a:t>
                      </a:r>
                      <a:endParaRPr lang="en-US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7,005,018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41,206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117.73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-1,371.59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-3.92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8779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Kano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state 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5,059,287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    47,283.1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135.09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-1,359.23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-3.88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Result of Sensitivity Analysis of Selected </a:t>
            </a:r>
            <a:r>
              <a:rPr lang="en-US" sz="2800" dirty="0">
                <a:latin typeface="+mj-lt"/>
              </a:rPr>
              <a:t>P</a:t>
            </a:r>
            <a:r>
              <a:rPr lang="en-US" sz="2800" dirty="0" smtClean="0">
                <a:latin typeface="+mj-lt"/>
              </a:rPr>
              <a:t>arameters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3808893"/>
              </p:ext>
            </p:extLst>
          </p:nvPr>
        </p:nvGraphicFramePr>
        <p:xfrm>
          <a:off x="609600" y="1066799"/>
          <a:ext cx="8153399" cy="4876800"/>
        </p:xfrm>
        <a:graphic>
          <a:graphicData uri="http://schemas.openxmlformats.org/drawingml/2006/table">
            <a:tbl>
              <a:tblPr/>
              <a:tblGrid>
                <a:gridCol w="1243739"/>
                <a:gridCol w="1105545"/>
                <a:gridCol w="1312836"/>
                <a:gridCol w="1174642"/>
                <a:gridCol w="1105545"/>
                <a:gridCol w="1149144"/>
                <a:gridCol w="1061948"/>
              </a:tblGrid>
              <a:tr h="632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Parameters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Scenarios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Change in </a:t>
                      </a:r>
                      <a:r>
                        <a:rPr lang="en-US" sz="1600" b="1" i="1" dirty="0" smtClean="0">
                          <a:latin typeface="Candara"/>
                          <a:ea typeface="Times New Roman"/>
                          <a:cs typeface="Times New Roman"/>
                        </a:rPr>
                        <a:t>Results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Legacy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ndara"/>
                          <a:ea typeface="Times New Roman"/>
                          <a:cs typeface="Times New Roman"/>
                        </a:rPr>
                        <a:t>Bauchi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ndara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ndara"/>
                          <a:ea typeface="Times New Roman"/>
                          <a:cs typeface="Times New Roman"/>
                        </a:rPr>
                        <a:t>Jigawa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ndara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Kano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ndara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i="1" dirty="0" smtClean="0">
                          <a:latin typeface="Candara"/>
                          <a:ea typeface="Times New Roman"/>
                          <a:cs typeface="Times New Roman"/>
                        </a:rPr>
                        <a:t>tate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30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Shared costs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60:40%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Program Cost (%)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-31.5%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-32.5%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-30.8%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-31.2%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27572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ICER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 (-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86.7)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$(-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125.2)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 (-51.7)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US$(-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89.6)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24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RCD cost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-25%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ICER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US$44.8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US$104.73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US$35.9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US$66.6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419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Case detection rate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50%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Program Cost (%)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91406"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ICER (%)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$-23(43)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$10(84)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4.5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19)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$-8.4 (112)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94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Meeting Costs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94656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-25%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Program Cost (%)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91406"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ICER (%)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ndara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Key Findings 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Overall</a:t>
            </a:r>
            <a:r>
              <a:rPr lang="en-US" sz="2400" dirty="0" smtClean="0"/>
              <a:t>, the project detected a total of 347 new leprosy cases in one year, at a total economic cost of </a:t>
            </a:r>
            <a:r>
              <a:rPr lang="en-US" sz="2400" dirty="0" smtClean="0">
                <a:solidFill>
                  <a:srgbClr val="0070C0"/>
                </a:solidFill>
              </a:rPr>
              <a:t>N17.3M</a:t>
            </a:r>
            <a:r>
              <a:rPr lang="en-US" sz="2400" dirty="0" smtClean="0"/>
              <a:t> (US$49,337)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at the rate of </a:t>
            </a:r>
            <a:r>
              <a:rPr lang="en-US" sz="2000" dirty="0" smtClean="0">
                <a:solidFill>
                  <a:srgbClr val="0070C0"/>
                </a:solidFill>
              </a:rPr>
              <a:t>N49,763.74</a:t>
            </a:r>
            <a:r>
              <a:rPr lang="en-US" sz="2000" dirty="0" smtClean="0"/>
              <a:t> (US$142) per new case detected</a:t>
            </a:r>
          </a:p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Cost-effectiveness results </a:t>
            </a:r>
            <a:r>
              <a:rPr lang="en-US" sz="2400" dirty="0" smtClean="0"/>
              <a:t>suggest the </a:t>
            </a:r>
            <a:r>
              <a:rPr lang="en-US" sz="2400" dirty="0" smtClean="0"/>
              <a:t>Legacy Project to be very cost-effective and cost saving compared to routine practice, representing a very </a:t>
            </a:r>
            <a:r>
              <a:rPr lang="en-US" sz="2400" dirty="0" smtClean="0"/>
              <a:t>good </a:t>
            </a:r>
            <a:r>
              <a:rPr lang="en-US" sz="2400" dirty="0" smtClean="0"/>
              <a:t>value for money </a:t>
            </a:r>
            <a:r>
              <a:rPr lang="en-US" sz="2400" dirty="0" smtClean="0"/>
              <a:t>in </a:t>
            </a:r>
            <a:r>
              <a:rPr lang="en-US" sz="2400" dirty="0" smtClean="0"/>
              <a:t>leprosy </a:t>
            </a:r>
            <a:r>
              <a:rPr lang="en-US" sz="2400" dirty="0" smtClean="0"/>
              <a:t>control</a:t>
            </a:r>
            <a:endParaRPr lang="en-US" sz="2400" dirty="0" smtClean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Efficiency of the strategy varies between states and communities depending on </a:t>
            </a:r>
            <a:r>
              <a:rPr lang="en-US" sz="2400" dirty="0" err="1" smtClean="0"/>
              <a:t>endemicity</a:t>
            </a:r>
            <a:r>
              <a:rPr lang="en-US" sz="2400" dirty="0" smtClean="0"/>
              <a:t> and more effective use of available resources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Key cost drivers include  routine project meeting expenses, social mobilization and training/workshop which were however lower compared to routine practice representing cost savings to the provider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Recommendations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Evidence suggest the need to combine the innovative method with similar community based </a:t>
            </a:r>
            <a:r>
              <a:rPr lang="en-US" sz="2400" dirty="0" smtClean="0"/>
              <a:t>programme </a:t>
            </a:r>
            <a:r>
              <a:rPr lang="en-US" sz="2400" dirty="0" smtClean="0"/>
              <a:t>such as Tuberculosis for enhanced success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Sustain and enhance </a:t>
            </a:r>
            <a:r>
              <a:rPr lang="en-US" sz="2400" b="1" dirty="0" smtClean="0">
                <a:solidFill>
                  <a:srgbClr val="0070C0"/>
                </a:solidFill>
              </a:rPr>
              <a:t>Incentive strategy</a:t>
            </a:r>
            <a:r>
              <a:rPr lang="en-US" sz="2400" dirty="0" smtClean="0"/>
              <a:t> with adequate funding and resource allocation given its greater impact on project outcome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Integrating </a:t>
            </a:r>
            <a:r>
              <a:rPr lang="en-US" sz="2400" dirty="0" smtClean="0"/>
              <a:t>the legacy strategy with routine practice would boost leprosy detection for enhanced management and control of the disease.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Scale-up of the legacy project to the national level 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/>
              <a:t>Adoption </a:t>
            </a:r>
            <a:r>
              <a:rPr lang="en-US" sz="2400" dirty="0" smtClean="0"/>
              <a:t>of the </a:t>
            </a:r>
            <a:r>
              <a:rPr lang="en-US" sz="2400" dirty="0" smtClean="0"/>
              <a:t>method </a:t>
            </a:r>
            <a:r>
              <a:rPr lang="en-US" sz="2400" dirty="0" smtClean="0"/>
              <a:t>by implementing agencies and other NGOs involved in leprosy control to sustain  leprosy control and elimination activities.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algn="l"/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Study aim and objectives </a:t>
            </a:r>
          </a:p>
          <a:p>
            <a:r>
              <a:rPr lang="en-US" dirty="0" smtClean="0"/>
              <a:t>Design and Approach 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Conclusion and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Conclusion 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8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From both providers’ and patient/family’s perspective, evidence suggest that the Leprosy Legacy Project is a very cost-effective and low cost strategy for leprosy case detection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Community involvement through their leaders and volunteers was a major contribution to the success, reducing cost while increasing mobilization for identifying suspects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This makes the project a very attractive approach to be adopted by policy makers (government, NGOs and donor agents) for improved leprosy case identification for enhanced elimination.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1295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6900" b="1" dirty="0" smtClean="0">
                <a:solidFill>
                  <a:srgbClr val="0087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6900" b="1" dirty="0">
              <a:solidFill>
                <a:srgbClr val="0087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4495799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1600" b="1" i="1" dirty="0" smtClean="0"/>
              <a:t>Ezenduka C </a:t>
            </a:r>
            <a:r>
              <a:rPr lang="en-US" sz="1600" b="1" i="1" dirty="0" err="1" smtClean="0"/>
              <a:t>C</a:t>
            </a:r>
            <a:r>
              <a:rPr lang="en-US" sz="1600" b="1" i="1" dirty="0" smtClean="0"/>
              <a:t>, </a:t>
            </a:r>
            <a:r>
              <a:rPr lang="en-US" sz="1600" i="1" dirty="0" smtClean="0"/>
              <a:t>Post E, Steven J, </a:t>
            </a:r>
            <a:r>
              <a:rPr lang="en-US" sz="1600" i="1" dirty="0" err="1" smtClean="0"/>
              <a:t>Suraj</a:t>
            </a:r>
            <a:r>
              <a:rPr lang="en-US" sz="1600" i="1" dirty="0" smtClean="0"/>
              <a:t> A, </a:t>
            </a:r>
            <a:r>
              <a:rPr lang="en-US" sz="1600" i="1" dirty="0" err="1" smtClean="0"/>
              <a:t>Namadi</a:t>
            </a:r>
            <a:r>
              <a:rPr lang="en-US" sz="1600" i="1" dirty="0" smtClean="0"/>
              <a:t> A, </a:t>
            </a:r>
            <a:r>
              <a:rPr lang="en-US" sz="1600" i="1" dirty="0" err="1" smtClean="0"/>
              <a:t>Onwujekwe</a:t>
            </a:r>
            <a:r>
              <a:rPr lang="en-US" sz="1600" i="1" dirty="0" smtClean="0"/>
              <a:t> O.2012.</a:t>
            </a:r>
            <a:r>
              <a:rPr lang="en-US" sz="1600" b="1" i="1" dirty="0" smtClean="0"/>
              <a:t> </a:t>
            </a:r>
            <a:r>
              <a:rPr lang="en-US" sz="1600" dirty="0" smtClean="0"/>
              <a:t>Cost-Effectiveness Analysis of leprosy case detection methods in North-Eastern Nigeria.</a:t>
            </a:r>
            <a:r>
              <a:rPr lang="en-GB" sz="1600" dirty="0" smtClean="0"/>
              <a:t> </a:t>
            </a:r>
            <a:r>
              <a:rPr lang="en-GB" sz="1600" dirty="0" err="1" smtClean="0"/>
              <a:t>PLoS</a:t>
            </a:r>
            <a:r>
              <a:rPr lang="en-GB" sz="1600" dirty="0" smtClean="0"/>
              <a:t> </a:t>
            </a:r>
            <a:r>
              <a:rPr lang="en-GB" sz="1600" dirty="0" err="1" smtClean="0"/>
              <a:t>Negl</a:t>
            </a:r>
            <a:r>
              <a:rPr lang="en-GB" sz="1600" dirty="0" smtClean="0"/>
              <a:t> </a:t>
            </a:r>
            <a:r>
              <a:rPr lang="en-GB" sz="1600" dirty="0" err="1" smtClean="0"/>
              <a:t>Trop</a:t>
            </a:r>
            <a:r>
              <a:rPr lang="en-GB" sz="1600" dirty="0" smtClean="0"/>
              <a:t> </a:t>
            </a:r>
            <a:r>
              <a:rPr lang="en-GB" sz="1600" dirty="0" err="1" smtClean="0"/>
              <a:t>Dis</a:t>
            </a:r>
            <a:r>
              <a:rPr lang="en-GB" sz="1600" dirty="0" smtClean="0"/>
              <a:t> 6(9): e1818. doi:10.1371/journal.pntd.0001818.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7E8D-1586-41B5-B7C9-F16337D786E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Background/Rational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Rate of reduction of leprosy prevalence in Nigeria is poor, in spite of efforts with current strategy  (</a:t>
            </a:r>
            <a:r>
              <a:rPr lang="en-GB" sz="2800" dirty="0" smtClean="0">
                <a:solidFill>
                  <a:srgbClr val="0070C0"/>
                </a:solidFill>
              </a:rPr>
              <a:t>NLR, LTR, ILEP &amp; NTBLCP)</a:t>
            </a:r>
            <a:endParaRPr lang="en-GB" sz="2800" dirty="0" smtClean="0"/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Case finding is one of the core activities in leprosy control and elimination</a:t>
            </a:r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Current routine strategy is characterized by poor </a:t>
            </a:r>
            <a:r>
              <a:rPr lang="en-GB" sz="2800" dirty="0"/>
              <a:t>case </a:t>
            </a:r>
            <a:r>
              <a:rPr lang="en-GB" sz="2800" dirty="0" smtClean="0"/>
              <a:t>detection and high cost of  services in the face of dwindling resources  </a:t>
            </a:r>
            <a:endParaRPr lang="en-GB" sz="2800" dirty="0"/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Innovative strategy beyond routine practice urgently needed to enhance early identification to improve efficiency in leprosy control</a:t>
            </a:r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Innovative strategy very necessary to enhance reduced cost per case to demonstrate efficiency in resource management and convince funders for more support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/>
              <a:t>Hence the development of the Leprosy Legacy Project </a:t>
            </a:r>
            <a:endParaRPr lang="en-US" sz="2800" dirty="0"/>
          </a:p>
          <a:p>
            <a:pPr>
              <a:spcBef>
                <a:spcPts val="1200"/>
              </a:spcBef>
              <a:defRPr/>
            </a:pP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Leprosy Legacy Project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/>
              <a:t>Developed by NLR in transition to LTR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 response to the need for innovative strategy, for early case identification and control of leprosy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Reduce the cost of case detection and control in the face of dwindling resources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Enhance efficiency of leprosy case detection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Halt the spread of leprosy disease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Boost leprosy disease control and elimination 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 Piloted in </a:t>
            </a:r>
            <a:r>
              <a:rPr lang="en-US" sz="2200" dirty="0" err="1" smtClean="0"/>
              <a:t>Jigawa</a:t>
            </a:r>
            <a:r>
              <a:rPr lang="en-US" sz="2200" dirty="0" smtClean="0"/>
              <a:t> state in 2015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Expanded to </a:t>
            </a:r>
            <a:r>
              <a:rPr lang="en-US" sz="2200" dirty="0" err="1" smtClean="0"/>
              <a:t>Bauchi</a:t>
            </a:r>
            <a:r>
              <a:rPr lang="en-US" sz="2200" dirty="0" smtClean="0"/>
              <a:t> and Kano in 2017</a:t>
            </a:r>
          </a:p>
          <a:p>
            <a:pPr>
              <a:spcBef>
                <a:spcPts val="600"/>
              </a:spcBef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and objectives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To </a:t>
            </a:r>
            <a:r>
              <a:rPr lang="en-US" sz="2800" dirty="0"/>
              <a:t>evaluate the operational cost-effectiveness of the </a:t>
            </a:r>
            <a:r>
              <a:rPr lang="en-US" sz="2800" dirty="0" smtClean="0"/>
              <a:t>Leprosy Legacy Project for leprosy </a:t>
            </a:r>
            <a:r>
              <a:rPr lang="en-US" sz="2800" dirty="0"/>
              <a:t>case </a:t>
            </a:r>
            <a:r>
              <a:rPr lang="en-US" sz="2800" dirty="0" smtClean="0"/>
              <a:t>detection, in </a:t>
            </a:r>
            <a:r>
              <a:rPr lang="en-US" sz="2800" dirty="0"/>
              <a:t>three northern states of Nigeria (Bauchi, Jigawa and Kano</a:t>
            </a:r>
            <a:r>
              <a:rPr lang="en-US" sz="2800" dirty="0" smtClean="0"/>
              <a:t>).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To </a:t>
            </a:r>
            <a:r>
              <a:rPr lang="en-US" sz="2400" dirty="0"/>
              <a:t>determine its efficiency compared with routine passive method and document information for </a:t>
            </a:r>
            <a:r>
              <a:rPr lang="en-US" sz="2400" dirty="0" smtClean="0"/>
              <a:t>policy.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objectives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/>
              <a:t>To determine the costs per case detected through the  community delivered cluster strategy compared to routine passive services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/>
              <a:t>Determine </a:t>
            </a:r>
            <a:r>
              <a:rPr lang="en-US" sz="2400" dirty="0"/>
              <a:t>the cost drivers and how these impact on the unit cost per case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Determine how cost per case detected would be contained or minimized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To determine whether it would  be more economic and feasible to combine the cluster case detection strategy and other communicable diseases such as </a:t>
            </a:r>
            <a:r>
              <a:rPr lang="en-US" sz="2400" dirty="0" smtClean="0"/>
              <a:t>TB </a:t>
            </a:r>
            <a:r>
              <a:rPr lang="en-US" sz="2400" dirty="0"/>
              <a:t>into leprosy case </a:t>
            </a:r>
            <a:r>
              <a:rPr lang="en-US" sz="2400" dirty="0" smtClean="0"/>
              <a:t>detection </a:t>
            </a:r>
            <a:endParaRPr lang="en-US" sz="2400" dirty="0"/>
          </a:p>
          <a:p>
            <a:pPr lvl="0">
              <a:spcBef>
                <a:spcPts val="600"/>
              </a:spcBef>
            </a:pPr>
            <a:r>
              <a:rPr lang="en-US" sz="2400" dirty="0" smtClean="0"/>
              <a:t>Make recommendations </a:t>
            </a:r>
            <a:r>
              <a:rPr lang="en-US" sz="2400" dirty="0"/>
              <a:t>for improving leprosy case detection in the selected areas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Identification and measurement of the costs and effects of the detection method based on standard approach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Comparator based on the passive case detection method used in routine practice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Effectiveness was measured in terms of new leprosy cases detected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Outcome expressed as cost per case detected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Incremental approach using the baseline PCD was used to measure additional cost per case detected as </a:t>
            </a:r>
            <a:r>
              <a:rPr lang="en-GB" sz="2400" b="1" dirty="0" smtClean="0"/>
              <a:t>incremental cost-effectiveness ratio (ICER)</a:t>
            </a:r>
            <a:endParaRPr lang="en-GB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&amp;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2FDB-8520-46CD-B50D-D49A8005B1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Study area/setting</a:t>
            </a:r>
            <a:r>
              <a:rPr lang="en-GB" sz="2400" dirty="0" smtClean="0"/>
              <a:t>: endemic communities in </a:t>
            </a:r>
            <a:r>
              <a:rPr lang="en-GB" sz="2400" dirty="0" err="1" smtClean="0"/>
              <a:t>Bauchi</a:t>
            </a:r>
            <a:r>
              <a:rPr lang="en-GB" sz="2400" dirty="0" smtClean="0"/>
              <a:t>, </a:t>
            </a:r>
            <a:r>
              <a:rPr lang="en-GB" sz="2400" dirty="0" err="1" smtClean="0"/>
              <a:t>Jigawa</a:t>
            </a:r>
            <a:r>
              <a:rPr lang="en-GB" sz="2400" dirty="0" smtClean="0"/>
              <a:t> and Kano states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GB" sz="2400" b="1" dirty="0" smtClean="0"/>
              <a:t>Study design</a:t>
            </a:r>
            <a:r>
              <a:rPr lang="en-GB" sz="2400" dirty="0" smtClean="0"/>
              <a:t>: Cross-sectional, retrospective study from routine practice setting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Study type</a:t>
            </a:r>
            <a:r>
              <a:rPr lang="en-GB" sz="2400" dirty="0" smtClean="0"/>
              <a:t>: Cost-effectiveness Analysis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Sample size/technique</a:t>
            </a:r>
            <a:r>
              <a:rPr lang="en-GB" sz="2400" dirty="0" smtClean="0"/>
              <a:t>: </a:t>
            </a:r>
            <a:r>
              <a:rPr lang="en-GB" sz="2400" dirty="0"/>
              <a:t>P</a:t>
            </a:r>
            <a:r>
              <a:rPr lang="en-GB" sz="2400" dirty="0" smtClean="0"/>
              <a:t>urposive sampling of  all the endemic areas in 18 LGAs and 36 communities from the 3 states (Bauchi 5 LGAs, Jigawa 5 LGAs, and Kano 8LGAs)  where the project was implemented.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Study perspective</a:t>
            </a:r>
            <a:r>
              <a:rPr lang="en-GB" sz="2400" dirty="0" smtClean="0"/>
              <a:t>: Provider and Patient/Family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Data sources</a:t>
            </a:r>
            <a:r>
              <a:rPr lang="en-GB" sz="2400" dirty="0" smtClean="0"/>
              <a:t>: Primary data from routine practice records; secondary data from NTLBCP, 2015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Outcome measure</a:t>
            </a:r>
            <a:r>
              <a:rPr lang="en-GB" sz="2400" dirty="0" smtClean="0"/>
              <a:t>: Cost per new cases detected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Leprosy Legacy Project (LLP)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648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i="1" dirty="0" smtClean="0"/>
              <a:t>	</a:t>
            </a:r>
            <a:r>
              <a:rPr lang="en-US" sz="9600" b="1" i="1" dirty="0" smtClean="0"/>
              <a:t>Features/Highlights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Community delivered project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Cluster implemented strategy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Community Leprosy/Volunteer Workers (CLWs)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Provision of incentives/Free </a:t>
            </a:r>
            <a:r>
              <a:rPr lang="en-US" sz="9600" dirty="0"/>
              <a:t>D</a:t>
            </a:r>
            <a:r>
              <a:rPr lang="en-US" sz="9600" dirty="0" smtClean="0"/>
              <a:t>ugs, Allowances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Supportive supervisions by GHCWs and LGA TBLS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Training and orientation of volunteers/workers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Quarterly review meetings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n-US" sz="9600" dirty="0" smtClean="0"/>
              <a:t>Cluster Evaluation period: Q2, 2017 - Q1, 2018 (1yr)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1525</Words>
  <Application>Microsoft Office PowerPoint</Application>
  <PresentationFormat>On-screen Show (4:3)</PresentationFormat>
  <Paragraphs>395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Economic Evaluation of a community delivered project for leprosy case detection in northern Nigeria:  A Cost-Effectiveness Analysis   </vt:lpstr>
      <vt:lpstr>Outline </vt:lpstr>
      <vt:lpstr>Background/Rational</vt:lpstr>
      <vt:lpstr>Leprosy Legacy Project</vt:lpstr>
      <vt:lpstr>Aim and objectives </vt:lpstr>
      <vt:lpstr>Specific objectives </vt:lpstr>
      <vt:lpstr>Conceptual framework</vt:lpstr>
      <vt:lpstr>Approach &amp; Methodology</vt:lpstr>
      <vt:lpstr>Leprosy Legacy Project (LLP)</vt:lpstr>
      <vt:lpstr>Project implementation</vt:lpstr>
      <vt:lpstr>Data identification and measurement</vt:lpstr>
      <vt:lpstr>Calculation methods and data sources</vt:lpstr>
      <vt:lpstr>Slide 13</vt:lpstr>
      <vt:lpstr>Leprosy Detection Rates</vt:lpstr>
      <vt:lpstr>Distribution of Cost Per Case Detected </vt:lpstr>
      <vt:lpstr>Cost-Effectiveness Results</vt:lpstr>
      <vt:lpstr>Result of Sensitivity Analysis of Selected Parameters </vt:lpstr>
      <vt:lpstr>Key Findings </vt:lpstr>
      <vt:lpstr>Recommendations</vt:lpstr>
      <vt:lpstr>Conclusion </vt:lpstr>
      <vt:lpstr>Slide 21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Evaluation of a community delivered project for leprosy case detection in northern Nigeria:  A Cost-Effectiveness Analysis</dc:title>
  <dc:creator>Dr Ezenduka</dc:creator>
  <cp:lastModifiedBy>Dr Ezenduka</cp:lastModifiedBy>
  <cp:revision>39</cp:revision>
  <dcterms:created xsi:type="dcterms:W3CDTF">2019-03-10T22:33:34Z</dcterms:created>
  <dcterms:modified xsi:type="dcterms:W3CDTF">2019-03-12T01:44:38Z</dcterms:modified>
</cp:coreProperties>
</file>