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9" r:id="rId4"/>
    <p:sldId id="281" r:id="rId5"/>
    <p:sldId id="260" r:id="rId6"/>
    <p:sldId id="261" r:id="rId7"/>
    <p:sldId id="262" r:id="rId8"/>
    <p:sldId id="263" r:id="rId9"/>
    <p:sldId id="268" r:id="rId10"/>
    <p:sldId id="264" r:id="rId11"/>
    <p:sldId id="265" r:id="rId12"/>
    <p:sldId id="266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78" r:id="rId21"/>
    <p:sldId id="279" r:id="rId22"/>
    <p:sldId id="28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05B45-15AB-4559-B0E1-4BC324D1C987}" type="datetimeFigureOut">
              <a:rPr lang="en-US" smtClean="0"/>
              <a:pPr/>
              <a:t>12-Mar-19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168ADA-33C3-4C86-8504-0BB693AD8B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D229F-5126-4F24-B1E2-80BB369BF34A}" type="datetime1">
              <a:rPr lang="en-US" smtClean="0"/>
              <a:pPr/>
              <a:t>12-Mar-19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2FDB-8520-46CD-B50D-D49A8005B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A0CB-CFEE-447C-8A0A-1220801C4778}" type="datetime1">
              <a:rPr lang="en-US" smtClean="0"/>
              <a:pPr/>
              <a:t>12-Mar-19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2FDB-8520-46CD-B50D-D49A8005B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24AE1-72BE-40F9-A49D-D3F93A35F790}" type="datetime1">
              <a:rPr lang="en-US" smtClean="0"/>
              <a:pPr/>
              <a:t>12-Mar-19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2FDB-8520-46CD-B50D-D49A8005B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F4182-7345-4F8C-BDD8-336229148B9C}" type="datetime1">
              <a:rPr lang="en-US" smtClean="0"/>
              <a:pPr/>
              <a:t>12-Mar-19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2FDB-8520-46CD-B50D-D49A8005B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D6830-7D2F-4039-A6BC-0DE623B46556}" type="datetime1">
              <a:rPr lang="en-US" smtClean="0"/>
              <a:pPr/>
              <a:t>12-Mar-19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2FDB-8520-46CD-B50D-D49A8005B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EA73-A366-485E-98D2-53DF45992DAB}" type="datetime1">
              <a:rPr lang="en-US" smtClean="0"/>
              <a:pPr/>
              <a:t>12-Mar-19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2FDB-8520-46CD-B50D-D49A8005B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084BC-8F7B-4467-9A4C-4C8C4B10AA3E}" type="datetime1">
              <a:rPr lang="en-US" smtClean="0"/>
              <a:pPr/>
              <a:t>12-Mar-19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2FDB-8520-46CD-B50D-D49A8005B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0E423-03E4-4DE2-B991-B443A3715E31}" type="datetime1">
              <a:rPr lang="en-US" smtClean="0"/>
              <a:pPr/>
              <a:t>12-Mar-19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2FDB-8520-46CD-B50D-D49A8005B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35206-6320-4BD3-9284-484C1ED07524}" type="datetime1">
              <a:rPr lang="en-US" smtClean="0"/>
              <a:pPr/>
              <a:t>12-Mar-19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2FDB-8520-46CD-B50D-D49A8005B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4E06-F0E0-473C-9097-7E51AF405EE7}" type="datetime1">
              <a:rPr lang="en-US" smtClean="0"/>
              <a:pPr/>
              <a:t>12-Mar-19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2FDB-8520-46CD-B50D-D49A8005B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D5C51-09E5-4569-A2EB-0474E8B6A2C6}" type="datetime1">
              <a:rPr lang="en-US" smtClean="0"/>
              <a:pPr/>
              <a:t>12-Mar-19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2FDB-8520-46CD-B50D-D49A8005B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D48C2-8CB4-41C8-AF90-4E6EB851E43E}" type="datetime1">
              <a:rPr lang="en-US" smtClean="0"/>
              <a:pPr/>
              <a:t>12-Mar-19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2FDB-8520-46CD-B50D-D49A8005B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260985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000" b="1" dirty="0" smtClean="0"/>
              <a:t/>
            </a:r>
            <a:br>
              <a:rPr lang="en-GB" sz="4000" b="1" dirty="0" smtClean="0"/>
            </a:br>
            <a:r>
              <a:rPr lang="en-GB" sz="4000" b="1" dirty="0" smtClean="0"/>
              <a:t/>
            </a:r>
            <a:br>
              <a:rPr lang="en-GB" sz="4000" b="1" dirty="0" smtClean="0"/>
            </a:br>
            <a:r>
              <a:rPr lang="en-GB" sz="3600" b="1" dirty="0" smtClean="0">
                <a:latin typeface="+mj-lt"/>
              </a:rPr>
              <a:t>Economic Evaluation of a community delivered project for leprosy case detection in northern Nigeria: </a:t>
            </a:r>
            <a:br>
              <a:rPr lang="en-GB" sz="3600" b="1" dirty="0" smtClean="0">
                <a:latin typeface="+mj-lt"/>
              </a:rPr>
            </a:br>
            <a:r>
              <a:rPr lang="en-GB" sz="3600" b="1" dirty="0" smtClean="0">
                <a:latin typeface="+mj-lt"/>
              </a:rPr>
              <a:t>A Cost-Effectiveness Analysis</a:t>
            </a:r>
            <a:r>
              <a:rPr lang="en-GB" sz="4000" b="1" dirty="0" smtClean="0"/>
              <a:t/>
            </a:r>
            <a:br>
              <a:rPr lang="en-GB" sz="4000" b="1" dirty="0" smtClean="0"/>
            </a:br>
            <a:r>
              <a:rPr lang="en-GB" sz="4000" b="1" dirty="0" smtClean="0"/>
              <a:t/>
            </a:r>
            <a:br>
              <a:rPr lang="en-GB" sz="4000" b="1" dirty="0" smtClean="0"/>
            </a:br>
            <a:r>
              <a:rPr lang="en-GB" sz="4000" dirty="0" smtClean="0"/>
              <a:t/>
            </a:r>
            <a:br>
              <a:rPr lang="en-GB" sz="4000" dirty="0" smtClean="0"/>
            </a:br>
            <a:endParaRPr lang="en-GB" sz="4000" b="1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l"/>
            <a:r>
              <a:rPr lang="en-US" dirty="0" smtClean="0"/>
              <a:t>Dr Charles C Ezenduka</a:t>
            </a:r>
          </a:p>
          <a:p>
            <a:pPr algn="l"/>
            <a:r>
              <a:rPr lang="en-US" dirty="0" smtClean="0"/>
              <a:t>Dept. of health Admin &amp; Management</a:t>
            </a:r>
          </a:p>
          <a:p>
            <a:pPr algn="l"/>
            <a:r>
              <a:rPr lang="en-US" dirty="0" smtClean="0"/>
              <a:t>Fac. </a:t>
            </a:r>
            <a:r>
              <a:rPr lang="en-US" dirty="0" smtClean="0"/>
              <a:t>of Health Sciences &amp; Technology</a:t>
            </a:r>
          </a:p>
          <a:p>
            <a:pPr algn="l"/>
            <a:r>
              <a:rPr lang="en-US" dirty="0" smtClean="0"/>
              <a:t>College of Medicine</a:t>
            </a:r>
          </a:p>
          <a:p>
            <a:pPr algn="l"/>
            <a:r>
              <a:rPr lang="en-US" dirty="0" smtClean="0"/>
              <a:t>University of Nigeria Enugu Campus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roject implementation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2FDB-8520-46CD-B50D-D49A8005B1A8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Bef>
                <a:spcPts val="1200"/>
              </a:spcBef>
            </a:pPr>
            <a:r>
              <a:rPr lang="en-GB" sz="2500" dirty="0" smtClean="0"/>
              <a:t>Selection of leprosy endemic 18 LGAs in each state (Bauchi (5), Jigawa (8) and Kano (5)) </a:t>
            </a:r>
          </a:p>
          <a:p>
            <a:pPr eaLnBrk="1" hangingPunct="1">
              <a:spcBef>
                <a:spcPts val="1200"/>
              </a:spcBef>
            </a:pPr>
            <a:r>
              <a:rPr lang="en-GB" sz="2500" dirty="0" smtClean="0"/>
              <a:t>Selection and mapping of 2 clusters/communities from each LGA (total of 36 clusters/communities)</a:t>
            </a:r>
          </a:p>
          <a:p>
            <a:pPr eaLnBrk="1" hangingPunct="1">
              <a:spcBef>
                <a:spcPts val="1200"/>
              </a:spcBef>
            </a:pPr>
            <a:r>
              <a:rPr lang="en-GB" sz="2500" dirty="0" smtClean="0"/>
              <a:t>Advocacy to and sensitization of community leaders </a:t>
            </a:r>
          </a:p>
          <a:p>
            <a:pPr eaLnBrk="1" hangingPunct="1">
              <a:spcBef>
                <a:spcPts val="1200"/>
              </a:spcBef>
            </a:pPr>
            <a:r>
              <a:rPr lang="en-GB" sz="2500" dirty="0" smtClean="0"/>
              <a:t>Identification and selection of volunteers (5 from each cluster)</a:t>
            </a:r>
          </a:p>
          <a:p>
            <a:pPr eaLnBrk="1" hangingPunct="1">
              <a:spcBef>
                <a:spcPts val="1200"/>
              </a:spcBef>
            </a:pPr>
            <a:r>
              <a:rPr lang="en-GB" sz="2500" dirty="0" smtClean="0"/>
              <a:t>Training and orientation of volunteers (CLWs)</a:t>
            </a:r>
          </a:p>
          <a:p>
            <a:pPr eaLnBrk="1" hangingPunct="1">
              <a:spcBef>
                <a:spcPts val="1200"/>
              </a:spcBef>
            </a:pPr>
            <a:r>
              <a:rPr lang="en-GB" sz="2500" dirty="0" smtClean="0"/>
              <a:t>Identify and conduct screening tests on suspects</a:t>
            </a:r>
          </a:p>
          <a:p>
            <a:pPr eaLnBrk="1" hangingPunct="1">
              <a:spcBef>
                <a:spcPts val="1200"/>
              </a:spcBef>
            </a:pPr>
            <a:r>
              <a:rPr lang="en-GB" sz="2500" dirty="0" smtClean="0"/>
              <a:t>Incentives for suspects and CLWs (free drugs and allowances)</a:t>
            </a:r>
          </a:p>
          <a:p>
            <a:pPr eaLnBrk="1" hangingPunct="1">
              <a:spcBef>
                <a:spcPts val="1200"/>
              </a:spcBef>
            </a:pPr>
            <a:r>
              <a:rPr lang="en-GB" sz="2500" dirty="0" smtClean="0"/>
              <a:t>Provide supportive supervision for providers</a:t>
            </a:r>
          </a:p>
          <a:p>
            <a:pPr eaLnBrk="1" hangingPunct="1">
              <a:spcBef>
                <a:spcPts val="1200"/>
              </a:spcBef>
            </a:pPr>
            <a:r>
              <a:rPr lang="en-GB" sz="2500" dirty="0" smtClean="0"/>
              <a:t>Quarterly data reporting on the register with validation at intervals to ensure quality</a:t>
            </a:r>
          </a:p>
          <a:p>
            <a:pPr eaLnBrk="1" hangingPunct="1">
              <a:spcBef>
                <a:spcPts val="1200"/>
              </a:spcBef>
            </a:pPr>
            <a:r>
              <a:rPr lang="en-GB" sz="2500" dirty="0" smtClean="0"/>
              <a:t>Conduct quarterly review meetings with CLWs, GHCWs &amp; LGA TBLS </a:t>
            </a:r>
          </a:p>
          <a:p>
            <a:pPr eaLnBrk="1" hangingPunct="1">
              <a:spcBef>
                <a:spcPts val="1200"/>
              </a:spcBef>
            </a:pPr>
            <a:endParaRPr lang="en-GB" sz="25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Data identification and measurement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2FDB-8520-46CD-B50D-D49A8005B1A8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Provider and patient/family perspective to guide data collection</a:t>
            </a:r>
          </a:p>
          <a:p>
            <a:pPr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Ingredient approach to be used to identify and measure all costs of providing services</a:t>
            </a:r>
          </a:p>
          <a:p>
            <a:pPr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Activity based data to complement ingredient approach</a:t>
            </a:r>
          </a:p>
          <a:p>
            <a:pPr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Bottom-up calculations to be used to measure economic costs</a:t>
            </a:r>
          </a:p>
          <a:p>
            <a:pPr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Top-down calculations to complement bottom-up approach if all information is not available</a:t>
            </a:r>
          </a:p>
          <a:p>
            <a:pPr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Calculation methods and data sources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2FDB-8520-46CD-B50D-D49A8005B1A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32790823"/>
              </p:ext>
            </p:extLst>
          </p:nvPr>
        </p:nvGraphicFramePr>
        <p:xfrm>
          <a:off x="457200" y="1600200"/>
          <a:ext cx="7848599" cy="4473087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2616200"/>
                <a:gridCol w="2526916"/>
                <a:gridCol w="2705483"/>
              </a:tblGrid>
              <a:tr h="3727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i="1" dirty="0"/>
                        <a:t>Cost category </a:t>
                      </a:r>
                      <a:endParaRPr lang="en-US" sz="2200" b="1" i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i="1"/>
                        <a:t>Calculation method</a:t>
                      </a:r>
                      <a:endParaRPr lang="en-US" sz="2200" b="1" i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i="1" dirty="0"/>
                        <a:t>Data source</a:t>
                      </a:r>
                      <a:endParaRPr lang="en-US" sz="2200" b="1" i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640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/>
                        <a:t>Personnel </a:t>
                      </a:r>
                      <a:endParaRPr lang="en-US" sz="2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/>
                        <a:t>Top down</a:t>
                      </a:r>
                      <a:endParaRPr lang="en-US" sz="2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/>
                        <a:t>Salary records (routine practice)</a:t>
                      </a:r>
                      <a:endParaRPr lang="en-US" sz="2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628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/>
                        <a:t>Training/workshop</a:t>
                      </a:r>
                      <a:endParaRPr lang="en-US" sz="2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/>
                        <a:t>Top down</a:t>
                      </a:r>
                      <a:endParaRPr lang="en-US" sz="2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/>
                        <a:t>Accounts records</a:t>
                      </a:r>
                      <a:endParaRPr lang="en-US" sz="2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640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/>
                        <a:t>Social mobilisation</a:t>
                      </a:r>
                      <a:endParaRPr lang="en-US" sz="2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/>
                        <a:t>Top down</a:t>
                      </a:r>
                      <a:endParaRPr lang="en-US" sz="2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/>
                        <a:t>Programme/Accounts records</a:t>
                      </a:r>
                      <a:endParaRPr lang="en-US" sz="2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628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/>
                        <a:t>Incentives </a:t>
                      </a:r>
                      <a:endParaRPr lang="en-US" sz="2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/>
                        <a:t>Bottom up</a:t>
                      </a:r>
                      <a:endParaRPr lang="en-US" sz="2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/>
                        <a:t>Programme records</a:t>
                      </a:r>
                      <a:endParaRPr lang="en-US" sz="2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628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/>
                        <a:t>Transport </a:t>
                      </a:r>
                      <a:endParaRPr lang="en-US" sz="2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/>
                        <a:t>Bottom up</a:t>
                      </a:r>
                      <a:endParaRPr lang="en-US" sz="2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/>
                        <a:t>Accounts records</a:t>
                      </a:r>
                      <a:endParaRPr lang="en-US" sz="2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640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/>
                        <a:t>Shared costs</a:t>
                      </a:r>
                      <a:endParaRPr lang="en-US" sz="2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/>
                        <a:t>Top down</a:t>
                      </a:r>
                      <a:endParaRPr lang="en-US" sz="2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/>
                        <a:t>Staff interviews/ programme records</a:t>
                      </a:r>
                      <a:endParaRPr lang="en-US" sz="2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27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/>
                        <a:t>Patients/family costs</a:t>
                      </a:r>
                      <a:endParaRPr lang="en-US" sz="2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/>
                        <a:t>Bottom-up</a:t>
                      </a:r>
                      <a:endParaRPr lang="en-US" sz="2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/>
                        <a:t>Questionnaire survey</a:t>
                      </a:r>
                      <a:endParaRPr lang="en-US" sz="2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8001000" cy="3048000"/>
          </a:xfrm>
        </p:spPr>
        <p:txBody>
          <a:bodyPr anchor="ctr">
            <a:normAutofit/>
          </a:bodyPr>
          <a:lstStyle/>
          <a:p>
            <a:pPr algn="ctr">
              <a:buNone/>
            </a:pPr>
            <a:r>
              <a:rPr lang="en-US" sz="4400" dirty="0" smtClean="0">
                <a:solidFill>
                  <a:srgbClr val="008751"/>
                </a:solidFill>
              </a:rPr>
              <a:t>RESULTS/FINDINGS</a:t>
            </a:r>
            <a:r>
              <a:rPr lang="en-US" sz="6000" dirty="0" smtClean="0"/>
              <a:t> </a:t>
            </a:r>
            <a:endParaRPr lang="en-US" sz="6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Leprosy Detection Rates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09601" y="1295401"/>
          <a:ext cx="8000998" cy="4648200"/>
        </p:xfrm>
        <a:graphic>
          <a:graphicData uri="http://schemas.openxmlformats.org/drawingml/2006/table">
            <a:tbl>
              <a:tblPr/>
              <a:tblGrid>
                <a:gridCol w="1112426"/>
                <a:gridCol w="970006"/>
                <a:gridCol w="970006"/>
                <a:gridCol w="554288"/>
                <a:gridCol w="762146"/>
                <a:gridCol w="762146"/>
                <a:gridCol w="762146"/>
                <a:gridCol w="625884"/>
                <a:gridCol w="625884"/>
                <a:gridCol w="856066"/>
              </a:tblGrid>
              <a:tr h="528652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Candara"/>
                          <a:ea typeface="Times New Roman"/>
                          <a:cs typeface="Times New Roman"/>
                        </a:rPr>
                        <a:t>Strategy/state 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Candara"/>
                          <a:ea typeface="Times New Roman"/>
                          <a:cs typeface="Times New Roman"/>
                        </a:rPr>
                        <a:t>Enumeration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Candara"/>
                          <a:ea typeface="Times New Roman"/>
                          <a:cs typeface="Times New Roman"/>
                        </a:rPr>
                        <a:t>Examination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Candara"/>
                          <a:ea typeface="Times New Roman"/>
                          <a:cs typeface="Times New Roman"/>
                        </a:rPr>
                        <a:t>New cases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Candara"/>
                          <a:ea typeface="Times New Roman"/>
                          <a:cs typeface="Times New Roman"/>
                        </a:rPr>
                        <a:t>2017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Candara"/>
                          <a:ea typeface="Times New Roman"/>
                          <a:cs typeface="Times New Roman"/>
                        </a:rPr>
                        <a:t>Total cases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Candara"/>
                          <a:ea typeface="Times New Roman"/>
                          <a:cs typeface="Times New Roman"/>
                        </a:rPr>
                        <a:t>Total annual new cases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5531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Candara"/>
                          <a:ea typeface="Times New Roman"/>
                          <a:cs typeface="Times New Roman"/>
                        </a:rPr>
                        <a:t>PB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Candara"/>
                          <a:ea typeface="Times New Roman"/>
                          <a:cs typeface="Times New Roman"/>
                        </a:rPr>
                        <a:t>MB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Candara"/>
                          <a:ea typeface="Times New Roman"/>
                          <a:cs typeface="Times New Roman"/>
                        </a:rPr>
                        <a:t>DG2 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Candara"/>
                          <a:ea typeface="Times New Roman"/>
                          <a:cs typeface="Times New Roman"/>
                        </a:rPr>
                        <a:t>Child cases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Candara"/>
                          <a:ea typeface="Times New Roman"/>
                          <a:cs typeface="Times New Roman"/>
                        </a:rPr>
                        <a:t> Qtrs 2-3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Candara"/>
                          <a:ea typeface="Times New Roman"/>
                          <a:cs typeface="Times New Roman"/>
                        </a:rPr>
                        <a:t>2017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Candara"/>
                          <a:ea typeface="Times New Roman"/>
                          <a:cs typeface="Times New Roman"/>
                        </a:rPr>
                        <a:t>Q1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Candara"/>
                          <a:ea typeface="Times New Roman"/>
                          <a:cs typeface="Times New Roman"/>
                        </a:rPr>
                        <a:t>2018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59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Candara"/>
                          <a:ea typeface="Times New Roman"/>
                          <a:cs typeface="Times New Roman"/>
                        </a:rPr>
                        <a:t>RCD (5 LGAs)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ndara"/>
                          <a:ea typeface="Times New Roman"/>
                          <a:cs typeface="Times New Roman"/>
                        </a:rPr>
                        <a:t>-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ndara"/>
                          <a:ea typeface="Times New Roman"/>
                          <a:cs typeface="Times New Roman"/>
                        </a:rPr>
                        <a:t>-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ndara"/>
                          <a:ea typeface="Times New Roman"/>
                          <a:cs typeface="Times New Roman"/>
                        </a:rPr>
                        <a:t>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ndara"/>
                          <a:ea typeface="Times New Roman"/>
                          <a:cs typeface="Times New Roman"/>
                        </a:rPr>
                        <a:t>62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ndara"/>
                          <a:ea typeface="Times New Roman"/>
                          <a:cs typeface="Times New Roman"/>
                        </a:rPr>
                        <a:t>4 (5.8%)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ndara"/>
                          <a:ea typeface="Times New Roman"/>
                          <a:cs typeface="Times New Roman"/>
                        </a:rPr>
                        <a:t>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ndara"/>
                          <a:ea typeface="Times New Roman"/>
                          <a:cs typeface="Times New Roman"/>
                        </a:rPr>
                        <a:t>-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69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68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Candara"/>
                          <a:ea typeface="Times New Roman"/>
                          <a:cs typeface="Times New Roman"/>
                        </a:rPr>
                        <a:t>Bauchi (5LGAs)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ndara"/>
                          <a:ea typeface="Times New Roman"/>
                          <a:cs typeface="Times New Roman"/>
                        </a:rPr>
                        <a:t>           4,745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ndara"/>
                          <a:ea typeface="Times New Roman"/>
                          <a:cs typeface="Times New Roman"/>
                        </a:rPr>
                        <a:t>        4,535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ndara"/>
                          <a:ea typeface="Times New Roman"/>
                          <a:cs typeface="Times New Roman"/>
                        </a:rPr>
                        <a:t>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ndara"/>
                          <a:ea typeface="Times New Roman"/>
                          <a:cs typeface="Times New Roman"/>
                        </a:rPr>
                        <a:t>67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ndara"/>
                          <a:ea typeface="Times New Roman"/>
                          <a:cs typeface="Times New Roman"/>
                        </a:rPr>
                        <a:t>8 (9%)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ndara"/>
                          <a:ea typeface="Times New Roman"/>
                          <a:cs typeface="Times New Roman"/>
                        </a:rPr>
                        <a:t>14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ndara"/>
                          <a:ea typeface="Times New Roman"/>
                          <a:cs typeface="Times New Roman"/>
                        </a:rPr>
                        <a:t>43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ndara"/>
                          <a:ea typeface="Times New Roman"/>
                          <a:cs typeface="Times New Roman"/>
                        </a:rPr>
                        <a:t>27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70 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68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Candara"/>
                          <a:ea typeface="Times New Roman"/>
                          <a:cs typeface="Times New Roman"/>
                        </a:rPr>
                        <a:t>Jigawa (8 LGAs)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ndara"/>
                          <a:ea typeface="Times New Roman"/>
                          <a:cs typeface="Times New Roman"/>
                        </a:rPr>
                        <a:t>           4,464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ndara"/>
                          <a:ea typeface="Times New Roman"/>
                          <a:cs typeface="Times New Roman"/>
                        </a:rPr>
                        <a:t>        4,013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ndara"/>
                          <a:ea typeface="Times New Roman"/>
                          <a:cs typeface="Times New Roman"/>
                        </a:rPr>
                        <a:t>15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ndara"/>
                          <a:ea typeface="Times New Roman"/>
                          <a:cs typeface="Times New Roman"/>
                        </a:rPr>
                        <a:t>140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ndara"/>
                          <a:ea typeface="Times New Roman"/>
                          <a:cs typeface="Times New Roman"/>
                        </a:rPr>
                        <a:t>28 (13.7%)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ndara"/>
                          <a:ea typeface="Times New Roman"/>
                          <a:cs typeface="Times New Roman"/>
                        </a:rPr>
                        <a:t>15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ndara"/>
                          <a:ea typeface="Times New Roman"/>
                          <a:cs typeface="Times New Roman"/>
                        </a:rPr>
                        <a:t>155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Candara"/>
                          <a:ea typeface="Times New Roman"/>
                          <a:cs typeface="Times New Roman"/>
                        </a:rPr>
                        <a:t>15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170 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68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Candara"/>
                          <a:ea typeface="Times New Roman"/>
                          <a:cs typeface="Times New Roman"/>
                        </a:rPr>
                        <a:t>Kano (5 LGAs)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ndara"/>
                          <a:ea typeface="Times New Roman"/>
                          <a:cs typeface="Times New Roman"/>
                        </a:rPr>
                        <a:t>           5,068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ndara"/>
                          <a:ea typeface="Times New Roman"/>
                          <a:cs typeface="Times New Roman"/>
                        </a:rPr>
                        <a:t>           506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ndara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ndara"/>
                          <a:ea typeface="Times New Roman"/>
                          <a:cs typeface="Times New Roman"/>
                        </a:rPr>
                        <a:t>97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ndara"/>
                          <a:ea typeface="Times New Roman"/>
                          <a:cs typeface="Times New Roman"/>
                        </a:rPr>
                        <a:t>8(6.2%)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ndara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ndara"/>
                          <a:ea typeface="Times New Roman"/>
                          <a:cs typeface="Times New Roman"/>
                        </a:rPr>
                        <a:t>97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ndara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 107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55314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Candara"/>
                          <a:ea typeface="Times New Roman"/>
                          <a:cs typeface="Times New Roman"/>
                        </a:rPr>
                        <a:t>Legacy Project (18 LGAs)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Candara"/>
                          <a:ea typeface="Times New Roman"/>
                          <a:cs typeface="Times New Roman"/>
                        </a:rPr>
                        <a:t>        14,277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Candara"/>
                          <a:ea typeface="Times New Roman"/>
                          <a:cs typeface="Times New Roman"/>
                        </a:rPr>
                        <a:t>13,616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Candara"/>
                          <a:ea typeface="Times New Roman"/>
                          <a:cs typeface="Times New Roman"/>
                        </a:rPr>
                        <a:t>18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Candara"/>
                          <a:ea typeface="Times New Roman"/>
                          <a:cs typeface="Times New Roman"/>
                        </a:rPr>
                        <a:t>304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Candara"/>
                          <a:ea typeface="Times New Roman"/>
                          <a:cs typeface="Times New Roman"/>
                        </a:rPr>
                        <a:t>44 (11.8%)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Candara"/>
                          <a:ea typeface="Times New Roman"/>
                          <a:cs typeface="Times New Roman"/>
                        </a:rPr>
                        <a:t>29 (7.8%)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Candara"/>
                          <a:ea typeface="Times New Roman"/>
                          <a:cs typeface="Times New Roman"/>
                        </a:rPr>
                        <a:t>322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Candara"/>
                          <a:ea typeface="Times New Roman"/>
                          <a:cs typeface="Times New Roman"/>
                        </a:rPr>
                        <a:t>51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solidFill>
                            <a:schemeClr val="tx1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347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68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latin typeface="Candara"/>
                          <a:ea typeface="Times New Roman"/>
                          <a:cs typeface="Times New Roman"/>
                        </a:rPr>
                        <a:t>RCD IN STATES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68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Candara"/>
                          <a:ea typeface="Times New Roman"/>
                          <a:cs typeface="Times New Roman"/>
                        </a:rPr>
                        <a:t>Routine Bauchi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Candar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Candar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Candar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Candar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Candar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Candar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Candar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Candar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solidFill>
                            <a:schemeClr val="tx1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33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68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Candara"/>
                          <a:ea typeface="Times New Roman"/>
                          <a:cs typeface="Times New Roman"/>
                        </a:rPr>
                        <a:t>Routine Jigawa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Candar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Candar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Candar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Candar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Candar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Candar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Candar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Candar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solidFill>
                            <a:schemeClr val="tx1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41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159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Candara"/>
                          <a:ea typeface="Times New Roman"/>
                          <a:cs typeface="Times New Roman"/>
                        </a:rPr>
                        <a:t>Routine Kano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Candar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Candar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Candar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Candar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Candar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Candar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Candar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Candar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solidFill>
                            <a:schemeClr val="tx1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55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68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Candara"/>
                          <a:ea typeface="Times New Roman"/>
                          <a:cs typeface="Times New Roman"/>
                        </a:rPr>
                        <a:t>RCD in 18 LGAs)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Candar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Candar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latin typeface="Candar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Candar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Candar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Candar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Candara"/>
                          <a:ea typeface="Times New Roman"/>
                          <a:cs typeface="Times New Roman"/>
                        </a:rPr>
                        <a:t>-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latin typeface="Candara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solidFill>
                            <a:schemeClr val="tx1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129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577E8D-1586-41B5-B7C9-F16337D786E3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+mj-lt"/>
              </a:rPr>
              <a:t>Distribution of Cost </a:t>
            </a:r>
            <a:r>
              <a:rPr lang="en-US" sz="3600" dirty="0">
                <a:latin typeface="+mj-lt"/>
              </a:rPr>
              <a:t>P</a:t>
            </a:r>
            <a:r>
              <a:rPr lang="en-US" sz="3600" dirty="0" smtClean="0">
                <a:latin typeface="+mj-lt"/>
              </a:rPr>
              <a:t>er </a:t>
            </a:r>
            <a:r>
              <a:rPr lang="en-US" sz="3600" dirty="0">
                <a:latin typeface="+mj-lt"/>
              </a:rPr>
              <a:t>C</a:t>
            </a:r>
            <a:r>
              <a:rPr lang="en-US" sz="3600" dirty="0" smtClean="0">
                <a:latin typeface="+mj-lt"/>
              </a:rPr>
              <a:t>ase </a:t>
            </a:r>
            <a:r>
              <a:rPr lang="en-US" sz="3600" dirty="0">
                <a:latin typeface="+mj-lt"/>
              </a:rPr>
              <a:t>D</a:t>
            </a:r>
            <a:r>
              <a:rPr lang="en-US" sz="3600" dirty="0" smtClean="0">
                <a:latin typeface="+mj-lt"/>
              </a:rPr>
              <a:t>etected </a:t>
            </a:r>
            <a:endParaRPr lang="en-US" sz="3600" dirty="0">
              <a:latin typeface="+mj-lt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56375574"/>
              </p:ext>
            </p:extLst>
          </p:nvPr>
        </p:nvGraphicFramePr>
        <p:xfrm>
          <a:off x="609600" y="1143002"/>
          <a:ext cx="8229600" cy="4804766"/>
        </p:xfrm>
        <a:graphic>
          <a:graphicData uri="http://schemas.openxmlformats.org/drawingml/2006/table">
            <a:tbl>
              <a:tblPr/>
              <a:tblGrid>
                <a:gridCol w="2789694"/>
                <a:gridCol w="1325108"/>
                <a:gridCol w="1582615"/>
                <a:gridCol w="1345222"/>
                <a:gridCol w="1186961"/>
              </a:tblGrid>
              <a:tr h="406286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dirty="0">
                          <a:latin typeface="+mn-lt"/>
                          <a:ea typeface="Times New Roman"/>
                          <a:cs typeface="Times New Roman"/>
                        </a:rPr>
                        <a:t>Detection method</a:t>
                      </a:r>
                      <a:endParaRPr lang="en-US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dirty="0">
                          <a:latin typeface="+mn-lt"/>
                          <a:ea typeface="Times New Roman"/>
                          <a:cs typeface="Times New Roman"/>
                        </a:rPr>
                        <a:t>Leprosy Cases detected</a:t>
                      </a:r>
                      <a:endParaRPr lang="en-US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>
                          <a:latin typeface="+mn-lt"/>
                          <a:ea typeface="Times New Roman"/>
                          <a:cs typeface="Times New Roman"/>
                        </a:rPr>
                        <a:t>Annual Total costs</a:t>
                      </a:r>
                      <a:endParaRPr lang="en-US" sz="1600" i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>
                          <a:latin typeface="+mn-lt"/>
                          <a:ea typeface="Times New Roman"/>
                          <a:cs typeface="Times New Roman"/>
                        </a:rPr>
                        <a:t>(N)</a:t>
                      </a:r>
                      <a:endParaRPr lang="en-US" sz="1600" i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dirty="0">
                          <a:latin typeface="+mn-lt"/>
                          <a:ea typeface="Times New Roman"/>
                          <a:cs typeface="Times New Roman"/>
                        </a:rPr>
                        <a:t>Cost per case detected</a:t>
                      </a:r>
                      <a:endParaRPr lang="en-US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01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>
                          <a:latin typeface="+mn-lt"/>
                          <a:ea typeface="Times New Roman"/>
                          <a:cs typeface="Times New Roman"/>
                        </a:rPr>
                        <a:t>(Naira)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>
                          <a:latin typeface="+mn-lt"/>
                          <a:ea typeface="Times New Roman"/>
                          <a:cs typeface="Times New Roman"/>
                        </a:rPr>
                        <a:t>(US$)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33527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solidFill>
                            <a:srgbClr val="0070C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LEGACY Project </a:t>
                      </a:r>
                      <a:endParaRPr lang="en-US" sz="1600" dirty="0">
                        <a:solidFill>
                          <a:srgbClr val="0070C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40628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+mn-lt"/>
                          <a:ea typeface="Times New Roman"/>
                          <a:cs typeface="Times New Roman"/>
                        </a:rPr>
                        <a:t>Total Project (18 LGAs)</a:t>
                      </a:r>
                      <a:endParaRPr lang="en-US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lt"/>
                          <a:ea typeface="Times New Roman"/>
                          <a:cs typeface="Times New Roman"/>
                        </a:rPr>
                        <a:t>347</a:t>
                      </a: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70C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17,268,016.16</a:t>
                      </a: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lt"/>
                          <a:ea typeface="Times New Roman"/>
                          <a:cs typeface="Times New Roman"/>
                        </a:rPr>
                        <a:t>49,763.74</a:t>
                      </a: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70C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142.18</a:t>
                      </a: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40628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+mn-lt"/>
                          <a:ea typeface="Times New Roman"/>
                          <a:cs typeface="Times New Roman"/>
                        </a:rPr>
                        <a:t>Bauchi state (5 LGAs)</a:t>
                      </a:r>
                      <a:endParaRPr lang="en-US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lt"/>
                          <a:ea typeface="Times New Roman"/>
                          <a:cs typeface="Times New Roman"/>
                        </a:rPr>
                        <a:t>70</a:t>
                      </a: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lt"/>
                          <a:ea typeface="Times New Roman"/>
                          <a:cs typeface="Times New Roman"/>
                        </a:rPr>
                        <a:t>5,203,710.69</a:t>
                      </a: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lt"/>
                          <a:ea typeface="Times New Roman"/>
                          <a:cs typeface="Times New Roman"/>
                        </a:rPr>
                        <a:t>74,338.72</a:t>
                      </a: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lt"/>
                          <a:ea typeface="Times New Roman"/>
                          <a:cs typeface="Times New Roman"/>
                        </a:rPr>
                        <a:t>212.40</a:t>
                      </a: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40628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+mn-lt"/>
                          <a:ea typeface="Times New Roman"/>
                          <a:cs typeface="Times New Roman"/>
                        </a:rPr>
                        <a:t>Jigawa state (8 LGAs)</a:t>
                      </a:r>
                      <a:endParaRPr lang="en-US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Times New Roman"/>
                        </a:rPr>
                        <a:t>170</a:t>
                      </a: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Times New Roman"/>
                        </a:rPr>
                        <a:t>7,005,018.45</a:t>
                      </a: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lt"/>
                          <a:ea typeface="Times New Roman"/>
                          <a:cs typeface="Times New Roman"/>
                        </a:rPr>
                        <a:t>41,205.99</a:t>
                      </a: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70C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117.73</a:t>
                      </a: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40628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+mn-lt"/>
                          <a:ea typeface="Times New Roman"/>
                          <a:cs typeface="Times New Roman"/>
                        </a:rPr>
                        <a:t>Kano state  (5 LGAs)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Times New Roman"/>
                        </a:rPr>
                        <a:t>107</a:t>
                      </a: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Times New Roman"/>
                        </a:rPr>
                        <a:t>5,059,287.02</a:t>
                      </a: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lt"/>
                          <a:ea typeface="Times New Roman"/>
                          <a:cs typeface="Times New Roman"/>
                        </a:rPr>
                        <a:t>47,383.06</a:t>
                      </a: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+mn-lt"/>
                          <a:ea typeface="Times New Roman"/>
                          <a:cs typeface="Times New Roman"/>
                        </a:rPr>
                        <a:t>135.09</a:t>
                      </a: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45760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solidFill>
                            <a:srgbClr val="0070C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ROUTINE CASE DETECTION (RCD) </a:t>
                      </a:r>
                      <a:endParaRPr lang="en-US" sz="1600" dirty="0">
                        <a:solidFill>
                          <a:srgbClr val="0070C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40628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+mn-lt"/>
                          <a:ea typeface="Times New Roman"/>
                          <a:cs typeface="Times New Roman"/>
                        </a:rPr>
                        <a:t>Bauchi state  (5 LGAs)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Times New Roman"/>
                        </a:rPr>
                        <a:t>33</a:t>
                      </a: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Times New Roman"/>
                        </a:rPr>
                        <a:t>5,129,967.12</a:t>
                      </a: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Times New Roman"/>
                        </a:rPr>
                        <a:t>155,453.55</a:t>
                      </a: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+mn-lt"/>
                          <a:ea typeface="Times New Roman"/>
                          <a:cs typeface="Times New Roman"/>
                        </a:rPr>
                        <a:t>444.15</a:t>
                      </a: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40628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+mn-lt"/>
                          <a:ea typeface="Times New Roman"/>
                          <a:cs typeface="Times New Roman"/>
                        </a:rPr>
                        <a:t>Jigawa state (8 LGAs)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lt"/>
                          <a:ea typeface="Times New Roman"/>
                          <a:cs typeface="Times New Roman"/>
                        </a:rPr>
                        <a:t>41</a:t>
                      </a: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lt"/>
                          <a:ea typeface="Times New Roman"/>
                          <a:cs typeface="Times New Roman"/>
                        </a:rPr>
                        <a:t>7,181,953.97</a:t>
                      </a: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Times New Roman"/>
                        </a:rPr>
                        <a:t>175,169.61</a:t>
                      </a: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+mn-lt"/>
                          <a:ea typeface="Times New Roman"/>
                          <a:cs typeface="Times New Roman"/>
                        </a:rPr>
                        <a:t>500.48</a:t>
                      </a: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40628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+mn-lt"/>
                          <a:ea typeface="Times New Roman"/>
                          <a:cs typeface="Times New Roman"/>
                        </a:rPr>
                        <a:t>Kano state (5LGAs)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lt"/>
                          <a:ea typeface="Times New Roman"/>
                          <a:cs typeface="Times New Roman"/>
                        </a:rPr>
                        <a:t>55</a:t>
                      </a: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lt"/>
                          <a:ea typeface="Times New Roman"/>
                          <a:cs typeface="Times New Roman"/>
                        </a:rPr>
                        <a:t>5,129,967.12</a:t>
                      </a: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Times New Roman"/>
                        </a:rPr>
                        <a:t>93,272.13</a:t>
                      </a: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+mn-lt"/>
                          <a:ea typeface="Times New Roman"/>
                          <a:cs typeface="Times New Roman"/>
                        </a:rPr>
                        <a:t>266.49</a:t>
                      </a: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40628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+mn-lt"/>
                          <a:ea typeface="Times New Roman"/>
                          <a:cs typeface="Times New Roman"/>
                        </a:rPr>
                        <a:t>Routine method, RCD (18 LGAs)</a:t>
                      </a:r>
                      <a:endParaRPr lang="en-US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Times New Roman"/>
                        </a:rPr>
                        <a:t>129</a:t>
                      </a: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Times New Roman"/>
                        </a:rPr>
                        <a:t>18,467,881.64</a:t>
                      </a: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Times New Roman"/>
                        </a:rPr>
                        <a:t>143,161.87</a:t>
                      </a: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+mn-lt"/>
                          <a:ea typeface="Times New Roman"/>
                          <a:cs typeface="Times New Roman"/>
                        </a:rPr>
                        <a:t>941.85</a:t>
                      </a:r>
                    </a:p>
                  </a:txBody>
                  <a:tcPr marL="63702" marR="637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577E8D-1586-41B5-B7C9-F16337D786E3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+mj-lt"/>
              </a:rPr>
              <a:t>Cost-Effectiveness Results</a:t>
            </a:r>
            <a:endParaRPr lang="en-US" sz="3600" dirty="0">
              <a:latin typeface="+mj-lt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66352623"/>
              </p:ext>
            </p:extLst>
          </p:nvPr>
        </p:nvGraphicFramePr>
        <p:xfrm>
          <a:off x="457200" y="1295400"/>
          <a:ext cx="8305801" cy="4419600"/>
        </p:xfrm>
        <a:graphic>
          <a:graphicData uri="http://schemas.openxmlformats.org/drawingml/2006/table">
            <a:tbl>
              <a:tblPr/>
              <a:tblGrid>
                <a:gridCol w="1803153"/>
                <a:gridCol w="1132518"/>
                <a:gridCol w="716017"/>
                <a:gridCol w="1360433"/>
                <a:gridCol w="1074027"/>
                <a:gridCol w="1046518"/>
                <a:gridCol w="1173135"/>
              </a:tblGrid>
              <a:tr h="298958">
                <a:tc rowSpan="2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+mn-lt"/>
                          <a:ea typeface="Times New Roman"/>
                          <a:cs typeface="Times New Roman"/>
                        </a:rPr>
                        <a:t>Detection </a:t>
                      </a:r>
                      <a:r>
                        <a:rPr lang="en-US" sz="1800" b="1" dirty="0" smtClean="0">
                          <a:latin typeface="+mn-lt"/>
                          <a:ea typeface="Times New Roman"/>
                          <a:cs typeface="Times New Roman"/>
                        </a:rPr>
                        <a:t>Method</a:t>
                      </a:r>
                      <a:endParaRPr lang="en-US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+mn-lt"/>
                          <a:ea typeface="Times New Roman"/>
                          <a:cs typeface="Times New Roman"/>
                        </a:rPr>
                        <a:t>Total Cost</a:t>
                      </a:r>
                      <a:endParaRPr lang="en-US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+mn-lt"/>
                          <a:ea typeface="Times New Roman"/>
                          <a:cs typeface="Times New Roman"/>
                        </a:rPr>
                        <a:t>Cases</a:t>
                      </a:r>
                      <a:endParaRPr lang="en-US" sz="18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+mn-lt"/>
                          <a:ea typeface="Times New Roman"/>
                          <a:cs typeface="Times New Roman"/>
                        </a:rPr>
                        <a:t>ACER</a:t>
                      </a:r>
                      <a:endParaRPr lang="en-US" sz="18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>
                          <a:latin typeface="+mn-lt"/>
                          <a:ea typeface="Times New Roman"/>
                          <a:cs typeface="Times New Roman"/>
                        </a:rPr>
                        <a:t>ICER</a:t>
                      </a:r>
                      <a:endParaRPr lang="en-US" sz="18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22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latin typeface="+mn-lt"/>
                          <a:ea typeface="Times New Roman"/>
                          <a:cs typeface="Times New Roman"/>
                        </a:rPr>
                        <a:t>Naira</a:t>
                      </a:r>
                      <a:endParaRPr lang="en-US" sz="18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+mn-lt"/>
                          <a:ea typeface="Times New Roman"/>
                          <a:cs typeface="Times New Roman"/>
                        </a:rPr>
                        <a:t>(US$)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+mn-lt"/>
                          <a:ea typeface="Times New Roman"/>
                          <a:cs typeface="Times New Roman"/>
                        </a:rPr>
                        <a:t>Naira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>
                          <a:latin typeface="+mn-lt"/>
                          <a:ea typeface="Times New Roman"/>
                          <a:cs typeface="Times New Roman"/>
                        </a:rPr>
                        <a:t> (US$)</a:t>
                      </a:r>
                      <a:endParaRPr lang="en-US" sz="18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96762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+mn-lt"/>
                          <a:ea typeface="Times New Roman"/>
                          <a:cs typeface="Times New Roman"/>
                        </a:rPr>
                        <a:t>Legacy Overall</a:t>
                      </a:r>
                      <a:endParaRPr lang="en-US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+mn-lt"/>
                          <a:ea typeface="Times New Roman"/>
                          <a:cs typeface="Times New Roman"/>
                        </a:rPr>
                        <a:t>17,268,02</a:t>
                      </a:r>
                      <a:endParaRPr lang="en-US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+mn-lt"/>
                          <a:ea typeface="Times New Roman"/>
                          <a:cs typeface="Times New Roman"/>
                        </a:rPr>
                        <a:t>347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solidFill>
                            <a:srgbClr val="0070C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     49 ,</a:t>
                      </a:r>
                      <a:r>
                        <a:rPr lang="en-US" sz="1800" b="1" i="0" dirty="0" smtClean="0">
                          <a:solidFill>
                            <a:srgbClr val="0070C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763.7</a:t>
                      </a:r>
                      <a:endParaRPr lang="en-US" sz="1800" b="1" i="0" dirty="0">
                        <a:solidFill>
                          <a:srgbClr val="0070C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+mn-lt"/>
                          <a:ea typeface="Times New Roman"/>
                          <a:cs typeface="Times New Roman"/>
                        </a:rPr>
                        <a:t>142.18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solidFill>
                            <a:srgbClr val="0070C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-5,503.97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solidFill>
                            <a:srgbClr val="0070C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-15.73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79722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+mn-lt"/>
                          <a:ea typeface="Times New Roman"/>
                          <a:cs typeface="Times New Roman"/>
                        </a:rPr>
                        <a:t>Bauchi state</a:t>
                      </a:r>
                      <a:endParaRPr lang="en-US" sz="18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+mn-lt"/>
                          <a:ea typeface="Times New Roman"/>
                          <a:cs typeface="Times New Roman"/>
                        </a:rPr>
                        <a:t>5,203,711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+mn-lt"/>
                          <a:ea typeface="Times New Roman"/>
                          <a:cs typeface="Times New Roman"/>
                        </a:rPr>
                        <a:t>70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+mn-lt"/>
                          <a:ea typeface="Times New Roman"/>
                          <a:cs typeface="Times New Roman"/>
                        </a:rPr>
                        <a:t>       </a:t>
                      </a:r>
                      <a:r>
                        <a:rPr lang="en-US" sz="1800" dirty="0" smtClean="0">
                          <a:latin typeface="+mn-lt"/>
                          <a:ea typeface="Times New Roman"/>
                          <a:cs typeface="Times New Roman"/>
                        </a:rPr>
                        <a:t>74,338.3</a:t>
                      </a:r>
                      <a:endParaRPr lang="en-US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+mn-lt"/>
                          <a:ea typeface="Times New Roman"/>
                          <a:cs typeface="Times New Roman"/>
                        </a:rPr>
                        <a:t>212.40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+mn-lt"/>
                          <a:ea typeface="Times New Roman"/>
                          <a:cs typeface="Times New Roman"/>
                        </a:rPr>
                        <a:t>1,993.07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0" dirty="0">
                          <a:latin typeface="+mn-lt"/>
                          <a:ea typeface="Times New Roman"/>
                          <a:cs typeface="Times New Roman"/>
                        </a:rPr>
                        <a:t>5.69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98556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+mn-lt"/>
                          <a:ea typeface="Times New Roman"/>
                          <a:cs typeface="Times New Roman"/>
                        </a:rPr>
                        <a:t>Jigawa state</a:t>
                      </a:r>
                      <a:endParaRPr lang="en-US" sz="18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+mn-lt"/>
                          <a:ea typeface="Times New Roman"/>
                          <a:cs typeface="Times New Roman"/>
                        </a:rPr>
                        <a:t>7,005,018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+mn-lt"/>
                          <a:ea typeface="Times New Roman"/>
                          <a:cs typeface="Times New Roman"/>
                        </a:rPr>
                        <a:t>170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+mn-lt"/>
                          <a:ea typeface="Times New Roman"/>
                          <a:cs typeface="Times New Roman"/>
                        </a:rPr>
                        <a:t>       </a:t>
                      </a:r>
                      <a:r>
                        <a:rPr lang="en-US" sz="1800" dirty="0" smtClean="0">
                          <a:latin typeface="+mn-lt"/>
                          <a:ea typeface="Times New Roman"/>
                          <a:cs typeface="Times New Roman"/>
                        </a:rPr>
                        <a:t>41,206</a:t>
                      </a:r>
                      <a:endParaRPr lang="en-US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+mn-lt"/>
                          <a:ea typeface="Times New Roman"/>
                          <a:cs typeface="Times New Roman"/>
                        </a:rPr>
                        <a:t>117.73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+mn-lt"/>
                          <a:ea typeface="Times New Roman"/>
                          <a:cs typeface="Times New Roman"/>
                        </a:rPr>
                        <a:t>-1,371.59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solidFill>
                            <a:srgbClr val="0070C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-3.92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8779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+mn-lt"/>
                          <a:ea typeface="Times New Roman"/>
                          <a:cs typeface="Times New Roman"/>
                        </a:rPr>
                        <a:t>Kano </a:t>
                      </a:r>
                      <a:r>
                        <a:rPr lang="en-US" sz="1800" b="1" dirty="0" smtClean="0">
                          <a:latin typeface="+mn-lt"/>
                          <a:ea typeface="Times New Roman"/>
                          <a:cs typeface="Times New Roman"/>
                        </a:rPr>
                        <a:t>state </a:t>
                      </a:r>
                      <a:endParaRPr lang="en-US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+mn-lt"/>
                          <a:ea typeface="Times New Roman"/>
                          <a:cs typeface="Times New Roman"/>
                        </a:rPr>
                        <a:t>5,059,287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+mn-lt"/>
                          <a:ea typeface="Times New Roman"/>
                          <a:cs typeface="Times New Roman"/>
                        </a:rPr>
                        <a:t>107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+mn-lt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1800" dirty="0" smtClean="0">
                          <a:latin typeface="+mn-lt"/>
                          <a:ea typeface="Times New Roman"/>
                          <a:cs typeface="Times New Roman"/>
                        </a:rPr>
                        <a:t>    47,283.1</a:t>
                      </a:r>
                      <a:endParaRPr lang="en-US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+mn-lt"/>
                          <a:ea typeface="Times New Roman"/>
                          <a:cs typeface="Times New Roman"/>
                        </a:rPr>
                        <a:t>135.09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+mn-lt"/>
                          <a:ea typeface="Times New Roman"/>
                          <a:cs typeface="Times New Roman"/>
                        </a:rPr>
                        <a:t>-1,359.23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solidFill>
                            <a:srgbClr val="0070C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-3.88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577E8D-1586-41B5-B7C9-F16337D786E3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+mj-lt"/>
              </a:rPr>
              <a:t>Result of Sensitivity Analysis of Selected </a:t>
            </a:r>
            <a:r>
              <a:rPr lang="en-US" sz="2800" dirty="0">
                <a:latin typeface="+mj-lt"/>
              </a:rPr>
              <a:t>P</a:t>
            </a:r>
            <a:r>
              <a:rPr lang="en-US" sz="2800" dirty="0" smtClean="0">
                <a:latin typeface="+mj-lt"/>
              </a:rPr>
              <a:t>arameters </a:t>
            </a:r>
            <a:endParaRPr lang="en-US" sz="2800" dirty="0">
              <a:latin typeface="+mj-lt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73808893"/>
              </p:ext>
            </p:extLst>
          </p:nvPr>
        </p:nvGraphicFramePr>
        <p:xfrm>
          <a:off x="609600" y="1066799"/>
          <a:ext cx="8153399" cy="4876800"/>
        </p:xfrm>
        <a:graphic>
          <a:graphicData uri="http://schemas.openxmlformats.org/drawingml/2006/table">
            <a:tbl>
              <a:tblPr/>
              <a:tblGrid>
                <a:gridCol w="1243739"/>
                <a:gridCol w="1105545"/>
                <a:gridCol w="1312836"/>
                <a:gridCol w="1174642"/>
                <a:gridCol w="1105545"/>
                <a:gridCol w="1149144"/>
                <a:gridCol w="1061948"/>
              </a:tblGrid>
              <a:tr h="6326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latin typeface="Candara"/>
                          <a:ea typeface="Times New Roman"/>
                          <a:cs typeface="Times New Roman"/>
                        </a:rPr>
                        <a:t>Parameters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latin typeface="Candara"/>
                          <a:ea typeface="Times New Roman"/>
                          <a:cs typeface="Times New Roman"/>
                        </a:rPr>
                        <a:t>Scenarios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latin typeface="Candara"/>
                          <a:ea typeface="Times New Roman"/>
                          <a:cs typeface="Times New Roman"/>
                        </a:rPr>
                        <a:t>Change in </a:t>
                      </a:r>
                      <a:r>
                        <a:rPr lang="en-US" sz="1600" b="1" i="1" dirty="0" smtClean="0">
                          <a:latin typeface="Candara"/>
                          <a:ea typeface="Times New Roman"/>
                          <a:cs typeface="Times New Roman"/>
                        </a:rPr>
                        <a:t>Results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latin typeface="Candara"/>
                          <a:ea typeface="Times New Roman"/>
                          <a:cs typeface="Times New Roman"/>
                        </a:rPr>
                        <a:t>Legacy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latin typeface="Candara"/>
                          <a:ea typeface="Times New Roman"/>
                          <a:cs typeface="Times New Roman"/>
                        </a:rPr>
                        <a:t>Overall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>
                          <a:latin typeface="Candara"/>
                          <a:ea typeface="Times New Roman"/>
                          <a:cs typeface="Times New Roman"/>
                        </a:rPr>
                        <a:t>Bauchi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>
                          <a:latin typeface="Candara"/>
                          <a:ea typeface="Times New Roman"/>
                          <a:cs typeface="Times New Roman"/>
                        </a:rPr>
                        <a:t>State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>
                          <a:latin typeface="Candara"/>
                          <a:ea typeface="Times New Roman"/>
                          <a:cs typeface="Times New Roman"/>
                        </a:rPr>
                        <a:t>Jigawa 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>
                          <a:latin typeface="Candara"/>
                          <a:ea typeface="Times New Roman"/>
                          <a:cs typeface="Times New Roman"/>
                        </a:rPr>
                        <a:t>State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latin typeface="Candara"/>
                          <a:ea typeface="Times New Roman"/>
                          <a:cs typeface="Times New Roman"/>
                        </a:rPr>
                        <a:t>Kano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latin typeface="Candara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 b="1" i="1" dirty="0" smtClean="0">
                          <a:latin typeface="Candara"/>
                          <a:ea typeface="Times New Roman"/>
                          <a:cs typeface="Times New Roman"/>
                        </a:rPr>
                        <a:t>tate 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6301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Shared costs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70C0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60:40%</a:t>
                      </a:r>
                      <a:endParaRPr lang="en-US" sz="1600" b="1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Program Cost (%)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-31.5%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-32.5%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-30.8%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-31.2%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627572">
                <a:tc>
                  <a:txBody>
                    <a:bodyPr/>
                    <a:lstStyle/>
                    <a:p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>
                          <a:solidFill>
                            <a:srgbClr val="000000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ICER 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US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$ (-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86.7)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US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$(-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125.2)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US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$ (-51.7)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US$(-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89.6)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4249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RCD cost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70C0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-25%</a:t>
                      </a:r>
                      <a:endParaRPr lang="en-US" sz="1600" b="1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solidFill>
                            <a:srgbClr val="000000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ICER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US$44.8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US$104.73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US$35.9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US$66.6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74198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Case detection rate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70C0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50%</a:t>
                      </a:r>
                      <a:endParaRPr lang="en-US" sz="1600" b="1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Program Cost (%)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0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0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0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0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91406">
                <a:tc>
                  <a:txBody>
                    <a:bodyPr/>
                    <a:lstStyle/>
                    <a:p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solidFill>
                            <a:srgbClr val="000000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ICER (%)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$-23(43)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$10(84)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$-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4.5 (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19)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$-8.4 (112)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4946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Meeting Costs 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494656">
                <a:tc>
                  <a:txBody>
                    <a:bodyPr/>
                    <a:lstStyle/>
                    <a:p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0070C0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-25%</a:t>
                      </a:r>
                      <a:endParaRPr lang="en-US" sz="1600" b="1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Program Cost (%)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19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16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18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17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91406">
                <a:tc>
                  <a:txBody>
                    <a:bodyPr/>
                    <a:lstStyle/>
                    <a:p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>
                          <a:solidFill>
                            <a:srgbClr val="000000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ICER (%)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0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0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0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ndara"/>
                          <a:ea typeface="Times New Roman"/>
                          <a:cs typeface="Times New Roman"/>
                        </a:rPr>
                        <a:t>0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47328">
                <a:tc>
                  <a:txBody>
                    <a:bodyPr/>
                    <a:lstStyle/>
                    <a:p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577E8D-1586-41B5-B7C9-F16337D786E3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+mj-lt"/>
              </a:rPr>
              <a:t>Key Findings </a:t>
            </a:r>
            <a:endParaRPr lang="en-US" sz="36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763000" cy="5410200"/>
          </a:xfrm>
        </p:spPr>
        <p:txBody>
          <a:bodyPr>
            <a:noAutofit/>
          </a:bodyPr>
          <a:lstStyle/>
          <a:p>
            <a:pPr lvl="0">
              <a:lnSpc>
                <a:spcPct val="90000"/>
              </a:lnSpc>
              <a:spcBef>
                <a:spcPts val="1200"/>
              </a:spcBef>
            </a:pPr>
            <a:r>
              <a:rPr lang="en-US" sz="2400" dirty="0" smtClean="0"/>
              <a:t>Overall</a:t>
            </a:r>
            <a:r>
              <a:rPr lang="en-US" sz="2400" dirty="0" smtClean="0"/>
              <a:t>, the project detected a total of 347 new leprosy cases in one year, at a total economic cost of </a:t>
            </a:r>
            <a:r>
              <a:rPr lang="en-US" sz="2400" dirty="0" smtClean="0">
                <a:solidFill>
                  <a:srgbClr val="0070C0"/>
                </a:solidFill>
              </a:rPr>
              <a:t>N17.3M</a:t>
            </a:r>
            <a:r>
              <a:rPr lang="en-US" sz="2400" dirty="0" smtClean="0"/>
              <a:t> (US$49,337)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sz="2000" dirty="0" smtClean="0"/>
              <a:t>at the rate of </a:t>
            </a:r>
            <a:r>
              <a:rPr lang="en-US" sz="2000" dirty="0" smtClean="0">
                <a:solidFill>
                  <a:srgbClr val="0070C0"/>
                </a:solidFill>
              </a:rPr>
              <a:t>N49,763.74</a:t>
            </a:r>
            <a:r>
              <a:rPr lang="en-US" sz="2000" dirty="0" smtClean="0"/>
              <a:t> (US$142) per new case detected</a:t>
            </a:r>
          </a:p>
          <a:p>
            <a:pPr lvl="0">
              <a:lnSpc>
                <a:spcPct val="90000"/>
              </a:lnSpc>
              <a:spcBef>
                <a:spcPts val="1200"/>
              </a:spcBef>
            </a:pPr>
            <a:r>
              <a:rPr lang="en-US" sz="2400" dirty="0" smtClean="0"/>
              <a:t>Cost-effectiveness results </a:t>
            </a:r>
            <a:r>
              <a:rPr lang="en-US" sz="2400" dirty="0" smtClean="0"/>
              <a:t>suggest the </a:t>
            </a:r>
            <a:r>
              <a:rPr lang="en-US" sz="2400" dirty="0" smtClean="0"/>
              <a:t>Legacy Project to be very cost-effective and cost saving compared to routine practice, representing a very </a:t>
            </a:r>
            <a:r>
              <a:rPr lang="en-US" sz="2400" dirty="0" smtClean="0"/>
              <a:t>good </a:t>
            </a:r>
            <a:r>
              <a:rPr lang="en-US" sz="2400" dirty="0" smtClean="0"/>
              <a:t>value for money </a:t>
            </a:r>
            <a:r>
              <a:rPr lang="en-US" sz="2400" dirty="0" smtClean="0"/>
              <a:t>in </a:t>
            </a:r>
            <a:r>
              <a:rPr lang="en-US" sz="2400" dirty="0" smtClean="0"/>
              <a:t>leprosy </a:t>
            </a:r>
            <a:r>
              <a:rPr lang="en-US" sz="2400" dirty="0" smtClean="0"/>
              <a:t>control</a:t>
            </a:r>
            <a:endParaRPr lang="en-US" sz="2400" dirty="0" smtClean="0"/>
          </a:p>
          <a:p>
            <a:pPr lvl="0">
              <a:lnSpc>
                <a:spcPct val="90000"/>
              </a:lnSpc>
              <a:spcBef>
                <a:spcPts val="600"/>
              </a:spcBef>
            </a:pPr>
            <a:r>
              <a:rPr lang="en-US" sz="2400" dirty="0" smtClean="0"/>
              <a:t>Efficiency of the strategy varies between states and communities depending on </a:t>
            </a:r>
            <a:r>
              <a:rPr lang="en-US" sz="2400" dirty="0" err="1" smtClean="0"/>
              <a:t>endemicity</a:t>
            </a:r>
            <a:r>
              <a:rPr lang="en-US" sz="2400" dirty="0" smtClean="0"/>
              <a:t> and more effective use of available resources</a:t>
            </a:r>
          </a:p>
          <a:p>
            <a:pPr lvl="0">
              <a:lnSpc>
                <a:spcPct val="90000"/>
              </a:lnSpc>
              <a:spcBef>
                <a:spcPts val="600"/>
              </a:spcBef>
            </a:pPr>
            <a:r>
              <a:rPr lang="en-US" sz="2400" dirty="0" smtClean="0"/>
              <a:t>Key cost drivers include  routine project meeting expenses, social mobilization and training/workshop which were however lower compared to routine practice representing cost savings to the provider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577E8D-1586-41B5-B7C9-F16337D786E3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+mj-lt"/>
              </a:rPr>
              <a:t>Recommendations</a:t>
            </a:r>
            <a:endParaRPr lang="en-US" sz="36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763000" cy="548640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2400" dirty="0" smtClean="0"/>
              <a:t>Evidence suggest the need to combine the innovative method with similar community based </a:t>
            </a:r>
            <a:r>
              <a:rPr lang="en-US" sz="2400" dirty="0" smtClean="0"/>
              <a:t>programme </a:t>
            </a:r>
            <a:r>
              <a:rPr lang="en-US" sz="2400" dirty="0" smtClean="0"/>
              <a:t>such as Tuberculosis for enhanced success </a:t>
            </a:r>
            <a:endParaRPr lang="en-US" sz="2400" dirty="0" smtClean="0"/>
          </a:p>
          <a:p>
            <a:pPr>
              <a:spcBef>
                <a:spcPts val="600"/>
              </a:spcBef>
            </a:pPr>
            <a:r>
              <a:rPr lang="en-US" sz="2400" dirty="0" smtClean="0"/>
              <a:t>Sustain and enhance </a:t>
            </a:r>
            <a:r>
              <a:rPr lang="en-US" sz="2400" b="1" dirty="0" smtClean="0">
                <a:solidFill>
                  <a:srgbClr val="0070C0"/>
                </a:solidFill>
              </a:rPr>
              <a:t>Incentive strategy</a:t>
            </a:r>
            <a:r>
              <a:rPr lang="en-US" sz="2400" dirty="0" smtClean="0"/>
              <a:t> with adequate funding and resource allocation given its greater impact on project outcome</a:t>
            </a:r>
          </a:p>
          <a:p>
            <a:pPr>
              <a:spcBef>
                <a:spcPts val="600"/>
              </a:spcBef>
            </a:pPr>
            <a:r>
              <a:rPr lang="en-US" sz="2400" dirty="0" smtClean="0"/>
              <a:t>Integrating </a:t>
            </a:r>
            <a:r>
              <a:rPr lang="en-US" sz="2400" dirty="0" smtClean="0"/>
              <a:t>the legacy strategy with routine practice would boost leprosy detection for enhanced management and control of the disease.</a:t>
            </a:r>
          </a:p>
          <a:p>
            <a:pPr>
              <a:spcBef>
                <a:spcPts val="600"/>
              </a:spcBef>
            </a:pPr>
            <a:r>
              <a:rPr lang="en-US" sz="2400" dirty="0" smtClean="0"/>
              <a:t>Scale-up of the legacy project to the national level </a:t>
            </a:r>
          </a:p>
          <a:p>
            <a:pPr lvl="0">
              <a:spcBef>
                <a:spcPts val="600"/>
              </a:spcBef>
            </a:pPr>
            <a:r>
              <a:rPr lang="en-US" sz="2400" dirty="0" smtClean="0"/>
              <a:t>Adoption </a:t>
            </a:r>
            <a:r>
              <a:rPr lang="en-US" sz="2400" dirty="0" smtClean="0"/>
              <a:t>of the </a:t>
            </a:r>
            <a:r>
              <a:rPr lang="en-US" sz="2400" dirty="0" smtClean="0"/>
              <a:t>method </a:t>
            </a:r>
            <a:r>
              <a:rPr lang="en-US" sz="2400" dirty="0" smtClean="0"/>
              <a:t>by implementing agencies and other NGOs involved in leprosy control to sustain  leprosy control and elimination activities.</a:t>
            </a:r>
          </a:p>
          <a:p>
            <a:pPr>
              <a:spcBef>
                <a:spcPts val="600"/>
              </a:spcBef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577E8D-1586-41B5-B7C9-F16337D786E3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1143000"/>
          </a:xfrm>
        </p:spPr>
        <p:txBody>
          <a:bodyPr/>
          <a:lstStyle/>
          <a:p>
            <a:pPr algn="l"/>
            <a:r>
              <a:rPr lang="en-US" dirty="0" smtClean="0"/>
              <a:t>Outline 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</a:p>
          <a:p>
            <a:r>
              <a:rPr lang="en-US" dirty="0" smtClean="0"/>
              <a:t>Problem statement</a:t>
            </a:r>
          </a:p>
          <a:p>
            <a:r>
              <a:rPr lang="en-US" dirty="0" smtClean="0"/>
              <a:t>Study aim and objectives </a:t>
            </a:r>
          </a:p>
          <a:p>
            <a:r>
              <a:rPr lang="en-US" dirty="0" smtClean="0"/>
              <a:t>Design and Approach </a:t>
            </a:r>
          </a:p>
          <a:p>
            <a:r>
              <a:rPr lang="en-US" dirty="0" smtClean="0"/>
              <a:t>Findings</a:t>
            </a:r>
          </a:p>
          <a:p>
            <a:r>
              <a:rPr lang="en-US" dirty="0" smtClean="0"/>
              <a:t>Conclusion and recommendations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2FDB-8520-46CD-B50D-D49A8005B1A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+mj-lt"/>
              </a:rPr>
              <a:t>Conclusion </a:t>
            </a:r>
            <a:endParaRPr lang="en-US" sz="36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534400" cy="480060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sz="2400" dirty="0" smtClean="0"/>
              <a:t>From both providers’ and patient/family’s perspective, evidence suggest that the Leprosy Legacy Project is a very cost-effective and low cost strategy for leprosy case detection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Community involvement through their leaders and volunteers was a major contribution to the success, reducing cost while increasing mobilization for identifying suspects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This makes the project a very attractive approach to be adopted by policy makers (government, NGOs and donor agents) for improved leprosy case identification for enhanced elimination.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577E8D-1586-41B5-B7C9-F16337D786E3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8001000" cy="1295400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endParaRPr lang="en-US" sz="4800" dirty="0" smtClean="0"/>
          </a:p>
          <a:p>
            <a:pPr algn="ctr">
              <a:buNone/>
            </a:pPr>
            <a:r>
              <a:rPr lang="en-US" sz="6900" b="1" dirty="0" smtClean="0">
                <a:solidFill>
                  <a:srgbClr val="00875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</a:t>
            </a:r>
            <a:endParaRPr lang="en-US" sz="6900" b="1" dirty="0">
              <a:solidFill>
                <a:srgbClr val="00875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577E8D-1586-41B5-B7C9-F16337D786E3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159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References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8001000" cy="4495799"/>
          </a:xfrm>
        </p:spPr>
        <p:txBody>
          <a:bodyPr>
            <a:normAutofit/>
          </a:bodyPr>
          <a:lstStyle/>
          <a:p>
            <a:pPr lvl="0">
              <a:buFont typeface="+mj-lt"/>
              <a:buAutoNum type="arabicPeriod"/>
            </a:pPr>
            <a:r>
              <a:rPr lang="en-US" sz="1600" b="1" i="1" dirty="0" smtClean="0"/>
              <a:t>Ezenduka C </a:t>
            </a:r>
            <a:r>
              <a:rPr lang="en-US" sz="1600" b="1" i="1" dirty="0" err="1" smtClean="0"/>
              <a:t>C</a:t>
            </a:r>
            <a:r>
              <a:rPr lang="en-US" sz="1600" b="1" i="1" dirty="0" smtClean="0"/>
              <a:t>, </a:t>
            </a:r>
            <a:r>
              <a:rPr lang="en-US" sz="1600" i="1" dirty="0" smtClean="0"/>
              <a:t>Post E, Steven J, </a:t>
            </a:r>
            <a:r>
              <a:rPr lang="en-US" sz="1600" i="1" dirty="0" err="1" smtClean="0"/>
              <a:t>Suraj</a:t>
            </a:r>
            <a:r>
              <a:rPr lang="en-US" sz="1600" i="1" dirty="0" smtClean="0"/>
              <a:t> A, </a:t>
            </a:r>
            <a:r>
              <a:rPr lang="en-US" sz="1600" i="1" dirty="0" err="1" smtClean="0"/>
              <a:t>Namadi</a:t>
            </a:r>
            <a:r>
              <a:rPr lang="en-US" sz="1600" i="1" dirty="0" smtClean="0"/>
              <a:t> A, </a:t>
            </a:r>
            <a:r>
              <a:rPr lang="en-US" sz="1600" i="1" dirty="0" err="1" smtClean="0"/>
              <a:t>Onwujekwe</a:t>
            </a:r>
            <a:r>
              <a:rPr lang="en-US" sz="1600" i="1" dirty="0" smtClean="0"/>
              <a:t> O.2012.</a:t>
            </a:r>
            <a:r>
              <a:rPr lang="en-US" sz="1600" b="1" i="1" dirty="0" smtClean="0"/>
              <a:t> </a:t>
            </a:r>
            <a:r>
              <a:rPr lang="en-US" sz="1600" dirty="0" smtClean="0"/>
              <a:t>Cost-Effectiveness Analysis of leprosy case detection methods in North-Eastern Nigeria.</a:t>
            </a:r>
            <a:r>
              <a:rPr lang="en-GB" sz="1600" dirty="0" smtClean="0"/>
              <a:t> </a:t>
            </a:r>
            <a:r>
              <a:rPr lang="en-GB" sz="1600" dirty="0" err="1" smtClean="0"/>
              <a:t>PLoS</a:t>
            </a:r>
            <a:r>
              <a:rPr lang="en-GB" sz="1600" dirty="0" smtClean="0"/>
              <a:t> </a:t>
            </a:r>
            <a:r>
              <a:rPr lang="en-GB" sz="1600" dirty="0" err="1" smtClean="0"/>
              <a:t>Negl</a:t>
            </a:r>
            <a:r>
              <a:rPr lang="en-GB" sz="1600" dirty="0" smtClean="0"/>
              <a:t> </a:t>
            </a:r>
            <a:r>
              <a:rPr lang="en-GB" sz="1600" dirty="0" err="1" smtClean="0"/>
              <a:t>Trop</a:t>
            </a:r>
            <a:r>
              <a:rPr lang="en-GB" sz="1600" dirty="0" smtClean="0"/>
              <a:t> </a:t>
            </a:r>
            <a:r>
              <a:rPr lang="en-GB" sz="1600" dirty="0" err="1" smtClean="0"/>
              <a:t>Dis</a:t>
            </a:r>
            <a:r>
              <a:rPr lang="en-GB" sz="1600" dirty="0" smtClean="0"/>
              <a:t> 6(9): e1818. doi:10.1371/journal.pntd.0001818.</a:t>
            </a:r>
            <a:endParaRPr lang="en-US" sz="1600" dirty="0" smtClean="0"/>
          </a:p>
          <a:p>
            <a:pPr>
              <a:buFont typeface="+mj-lt"/>
              <a:buAutoNum type="arabicPeriod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577E8D-1586-41B5-B7C9-F16337D786E3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Background/Rational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2FDB-8520-46CD-B50D-D49A8005B1A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>
              <a:spcBef>
                <a:spcPts val="1200"/>
              </a:spcBef>
              <a:defRPr/>
            </a:pPr>
            <a:r>
              <a:rPr lang="en-GB" sz="2800" dirty="0" smtClean="0"/>
              <a:t>Rate of reduction of leprosy prevalence in Nigeria is poor, in spite of efforts with current strategy  (</a:t>
            </a:r>
            <a:r>
              <a:rPr lang="en-GB" sz="2800" dirty="0" smtClean="0">
                <a:solidFill>
                  <a:srgbClr val="0070C0"/>
                </a:solidFill>
              </a:rPr>
              <a:t>NLR, LTR, ILEP &amp; NTBLCP)</a:t>
            </a:r>
            <a:endParaRPr lang="en-GB" sz="2800" dirty="0" smtClean="0"/>
          </a:p>
          <a:p>
            <a:pPr>
              <a:spcBef>
                <a:spcPts val="1200"/>
              </a:spcBef>
              <a:defRPr/>
            </a:pPr>
            <a:r>
              <a:rPr lang="en-GB" sz="2800" dirty="0" smtClean="0"/>
              <a:t>Case finding is one of the core activities in leprosy control and elimination</a:t>
            </a:r>
          </a:p>
          <a:p>
            <a:pPr>
              <a:spcBef>
                <a:spcPts val="1200"/>
              </a:spcBef>
              <a:defRPr/>
            </a:pPr>
            <a:r>
              <a:rPr lang="en-GB" sz="2800" dirty="0" smtClean="0"/>
              <a:t>Current routine strategy is characterized by poor </a:t>
            </a:r>
            <a:r>
              <a:rPr lang="en-GB" sz="2800" dirty="0"/>
              <a:t>case </a:t>
            </a:r>
            <a:r>
              <a:rPr lang="en-GB" sz="2800" dirty="0" smtClean="0"/>
              <a:t>detection and high cost of  services in the face of dwindling resources  </a:t>
            </a:r>
            <a:endParaRPr lang="en-GB" sz="2800" dirty="0"/>
          </a:p>
          <a:p>
            <a:pPr>
              <a:spcBef>
                <a:spcPts val="1200"/>
              </a:spcBef>
              <a:defRPr/>
            </a:pPr>
            <a:r>
              <a:rPr lang="en-GB" sz="2800" dirty="0" smtClean="0"/>
              <a:t>Innovative strategy beyond routine practice urgently needed to enhance early identification to improve efficiency in leprosy control</a:t>
            </a:r>
          </a:p>
          <a:p>
            <a:pPr>
              <a:spcBef>
                <a:spcPts val="1200"/>
              </a:spcBef>
              <a:defRPr/>
            </a:pPr>
            <a:r>
              <a:rPr lang="en-GB" sz="2800" dirty="0" smtClean="0"/>
              <a:t>Innovative strategy very necessary to enhance reduced cost per case to demonstrate efficiency in resource management and convince funders for more support</a:t>
            </a:r>
          </a:p>
          <a:p>
            <a:pPr>
              <a:spcBef>
                <a:spcPts val="1200"/>
              </a:spcBef>
              <a:defRPr/>
            </a:pPr>
            <a:r>
              <a:rPr lang="en-US" sz="2800" dirty="0" smtClean="0"/>
              <a:t>Hence the development of the Leprosy Legacy Project </a:t>
            </a:r>
            <a:endParaRPr lang="en-US" sz="2800" dirty="0"/>
          </a:p>
          <a:p>
            <a:pPr>
              <a:spcBef>
                <a:spcPts val="1200"/>
              </a:spcBef>
              <a:defRPr/>
            </a:pPr>
            <a:endParaRPr lang="en-GB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Leprosy Legacy Project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2200" dirty="0" smtClean="0"/>
              <a:t>Developed by NLR in transition to LTR</a:t>
            </a:r>
          </a:p>
          <a:p>
            <a:pPr lvl="1">
              <a:spcBef>
                <a:spcPts val="600"/>
              </a:spcBef>
            </a:pPr>
            <a:r>
              <a:rPr lang="en-US" sz="2000" dirty="0" smtClean="0"/>
              <a:t>In response to the need for innovative strategy, for early case identification and control of leprosy</a:t>
            </a:r>
          </a:p>
          <a:p>
            <a:pPr>
              <a:spcBef>
                <a:spcPts val="600"/>
              </a:spcBef>
            </a:pPr>
            <a:r>
              <a:rPr lang="en-US" sz="2200" dirty="0" smtClean="0"/>
              <a:t>Reduce the cost of case detection and control in the face of dwindling resources</a:t>
            </a:r>
          </a:p>
          <a:p>
            <a:pPr>
              <a:spcBef>
                <a:spcPts val="600"/>
              </a:spcBef>
            </a:pPr>
            <a:r>
              <a:rPr lang="en-US" sz="2200" dirty="0" smtClean="0"/>
              <a:t>Enhance efficiency of leprosy case detection</a:t>
            </a:r>
          </a:p>
          <a:p>
            <a:pPr>
              <a:spcBef>
                <a:spcPts val="600"/>
              </a:spcBef>
            </a:pPr>
            <a:r>
              <a:rPr lang="en-US" sz="2200" dirty="0" smtClean="0"/>
              <a:t>Halt the spread of leprosy disease</a:t>
            </a:r>
          </a:p>
          <a:p>
            <a:pPr>
              <a:spcBef>
                <a:spcPts val="600"/>
              </a:spcBef>
            </a:pPr>
            <a:r>
              <a:rPr lang="en-US" sz="2200" dirty="0" smtClean="0"/>
              <a:t>Boost leprosy disease control and elimination </a:t>
            </a:r>
          </a:p>
          <a:p>
            <a:pPr>
              <a:spcBef>
                <a:spcPts val="600"/>
              </a:spcBef>
            </a:pPr>
            <a:r>
              <a:rPr lang="en-US" sz="2200" dirty="0" smtClean="0"/>
              <a:t> Piloted in </a:t>
            </a:r>
            <a:r>
              <a:rPr lang="en-US" sz="2200" dirty="0" err="1" smtClean="0"/>
              <a:t>Jigawa</a:t>
            </a:r>
            <a:r>
              <a:rPr lang="en-US" sz="2200" dirty="0" smtClean="0"/>
              <a:t> state in 2015</a:t>
            </a:r>
          </a:p>
          <a:p>
            <a:pPr>
              <a:spcBef>
                <a:spcPts val="600"/>
              </a:spcBef>
            </a:pPr>
            <a:r>
              <a:rPr lang="en-US" sz="2200" dirty="0" smtClean="0"/>
              <a:t>Expanded to </a:t>
            </a:r>
            <a:r>
              <a:rPr lang="en-US" sz="2200" dirty="0" err="1" smtClean="0"/>
              <a:t>Bauchi</a:t>
            </a:r>
            <a:r>
              <a:rPr lang="en-US" sz="2200" dirty="0" smtClean="0"/>
              <a:t> and Kano in 2017</a:t>
            </a:r>
          </a:p>
          <a:p>
            <a:pPr>
              <a:spcBef>
                <a:spcPts val="600"/>
              </a:spcBef>
            </a:pPr>
            <a:endParaRPr lang="en-US" sz="2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2FDB-8520-46CD-B50D-D49A8005B1A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 and objectives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2FDB-8520-46CD-B50D-D49A8005B1A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2800" dirty="0" smtClean="0"/>
              <a:t>To </a:t>
            </a:r>
            <a:r>
              <a:rPr lang="en-US" sz="2800" dirty="0"/>
              <a:t>evaluate the operational cost-effectiveness of the </a:t>
            </a:r>
            <a:r>
              <a:rPr lang="en-US" sz="2800" dirty="0" smtClean="0"/>
              <a:t>Leprosy Legacy Project for leprosy </a:t>
            </a:r>
            <a:r>
              <a:rPr lang="en-US" sz="2800" dirty="0"/>
              <a:t>case </a:t>
            </a:r>
            <a:r>
              <a:rPr lang="en-US" sz="2800" dirty="0" smtClean="0"/>
              <a:t>detection, in </a:t>
            </a:r>
            <a:r>
              <a:rPr lang="en-US" sz="2800" dirty="0"/>
              <a:t>three northern states of Nigeria (Bauchi, Jigawa and Kano</a:t>
            </a:r>
            <a:r>
              <a:rPr lang="en-US" sz="2800" dirty="0" smtClean="0"/>
              <a:t>).</a:t>
            </a:r>
          </a:p>
          <a:p>
            <a:pPr lvl="1">
              <a:spcBef>
                <a:spcPts val="1800"/>
              </a:spcBef>
            </a:pPr>
            <a:r>
              <a:rPr lang="en-US" sz="2400" dirty="0" smtClean="0"/>
              <a:t>To </a:t>
            </a:r>
            <a:r>
              <a:rPr lang="en-US" sz="2400" dirty="0"/>
              <a:t>determine its efficiency compared with routine passive method and document information for </a:t>
            </a:r>
            <a:r>
              <a:rPr lang="en-US" sz="2400" dirty="0" smtClean="0"/>
              <a:t>policy.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objectives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2FDB-8520-46CD-B50D-D49A8005B1A8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Autofit/>
          </a:bodyPr>
          <a:lstStyle/>
          <a:p>
            <a:pPr lvl="0">
              <a:spcBef>
                <a:spcPts val="600"/>
              </a:spcBef>
            </a:pPr>
            <a:r>
              <a:rPr lang="en-US" sz="2400" dirty="0"/>
              <a:t>To determine the costs per case detected through the  community delivered cluster strategy compared to routine passive services</a:t>
            </a:r>
          </a:p>
          <a:p>
            <a:pPr lvl="0">
              <a:spcBef>
                <a:spcPts val="600"/>
              </a:spcBef>
            </a:pPr>
            <a:r>
              <a:rPr lang="en-US" sz="2400" dirty="0" smtClean="0"/>
              <a:t>Determine </a:t>
            </a:r>
            <a:r>
              <a:rPr lang="en-US" sz="2400" dirty="0"/>
              <a:t>the cost drivers and how these impact on the unit cost per case</a:t>
            </a:r>
          </a:p>
          <a:p>
            <a:pPr lvl="0">
              <a:spcBef>
                <a:spcPts val="600"/>
              </a:spcBef>
            </a:pPr>
            <a:r>
              <a:rPr lang="en-US" sz="2400" dirty="0"/>
              <a:t>Determine how cost per case detected would be contained or minimized</a:t>
            </a:r>
          </a:p>
          <a:p>
            <a:pPr lvl="0">
              <a:spcBef>
                <a:spcPts val="600"/>
              </a:spcBef>
            </a:pPr>
            <a:r>
              <a:rPr lang="en-US" sz="2400" dirty="0"/>
              <a:t>To determine whether it would  be more economic and feasible to combine the cluster case detection strategy and other communicable diseases such as </a:t>
            </a:r>
            <a:r>
              <a:rPr lang="en-US" sz="2400" dirty="0" smtClean="0"/>
              <a:t>TB </a:t>
            </a:r>
            <a:r>
              <a:rPr lang="en-US" sz="2400" dirty="0"/>
              <a:t>into leprosy case </a:t>
            </a:r>
            <a:r>
              <a:rPr lang="en-US" sz="2400" dirty="0" smtClean="0"/>
              <a:t>detection </a:t>
            </a:r>
            <a:endParaRPr lang="en-US" sz="2400" dirty="0"/>
          </a:p>
          <a:p>
            <a:pPr lvl="0">
              <a:spcBef>
                <a:spcPts val="600"/>
              </a:spcBef>
            </a:pPr>
            <a:r>
              <a:rPr lang="en-US" sz="2400" dirty="0" smtClean="0"/>
              <a:t>Make recommendations </a:t>
            </a:r>
            <a:r>
              <a:rPr lang="en-US" sz="2400" dirty="0"/>
              <a:t>for improving leprosy case detection in the selected areas</a:t>
            </a:r>
          </a:p>
          <a:p>
            <a:pPr>
              <a:spcBef>
                <a:spcPts val="600"/>
              </a:spcBef>
            </a:pPr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Conceptual framework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2FDB-8520-46CD-B50D-D49A8005B1A8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Bef>
                <a:spcPts val="18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dirty="0" smtClean="0"/>
              <a:t>Identification and measurement of the costs and effects of the detection method based on standard approach</a:t>
            </a:r>
          </a:p>
          <a:p>
            <a:pPr eaLnBrk="1" fontAlgn="auto" hangingPunct="1">
              <a:spcBef>
                <a:spcPts val="18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dirty="0" smtClean="0"/>
              <a:t>Comparator based on the passive case detection method used in routine practice</a:t>
            </a:r>
          </a:p>
          <a:p>
            <a:pPr eaLnBrk="1" fontAlgn="auto" hangingPunct="1">
              <a:spcBef>
                <a:spcPts val="18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dirty="0" smtClean="0"/>
              <a:t>Effectiveness was measured in terms of new leprosy cases detected</a:t>
            </a:r>
          </a:p>
          <a:p>
            <a:pPr eaLnBrk="1" fontAlgn="auto" hangingPunct="1">
              <a:spcBef>
                <a:spcPts val="18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dirty="0" smtClean="0"/>
              <a:t>Outcome expressed as cost per case detected</a:t>
            </a:r>
          </a:p>
          <a:p>
            <a:pPr eaLnBrk="1" fontAlgn="auto" hangingPunct="1">
              <a:spcBef>
                <a:spcPts val="18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dirty="0" smtClean="0"/>
              <a:t>Incremental approach using the baseline PCD was used to measure additional cost per case detected as </a:t>
            </a:r>
            <a:r>
              <a:rPr lang="en-GB" sz="2400" b="1" dirty="0" smtClean="0"/>
              <a:t>incremental cost-effectiveness ratio (ICER)</a:t>
            </a:r>
            <a:endParaRPr lang="en-GB" sz="24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&amp; Methodology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2FDB-8520-46CD-B50D-D49A8005B1A8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5257800"/>
          </a:xfrm>
        </p:spPr>
        <p:txBody>
          <a:bodyPr rtlCol="0">
            <a:noAutofit/>
          </a:bodyPr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b="1" dirty="0" smtClean="0"/>
              <a:t>Study area/setting</a:t>
            </a:r>
            <a:r>
              <a:rPr lang="en-GB" sz="2400" dirty="0" smtClean="0"/>
              <a:t>: endemic communities in </a:t>
            </a:r>
            <a:r>
              <a:rPr lang="en-GB" sz="2400" dirty="0" err="1" smtClean="0"/>
              <a:t>Bauchi</a:t>
            </a:r>
            <a:r>
              <a:rPr lang="en-GB" sz="2400" dirty="0" smtClean="0"/>
              <a:t>, </a:t>
            </a:r>
            <a:r>
              <a:rPr lang="en-GB" sz="2400" dirty="0" err="1" smtClean="0"/>
              <a:t>Jigawa</a:t>
            </a:r>
            <a:r>
              <a:rPr lang="en-GB" sz="2400" dirty="0" smtClean="0"/>
              <a:t> and Kano states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GB" sz="2400" b="1" dirty="0" smtClean="0"/>
              <a:t>Study design</a:t>
            </a:r>
            <a:r>
              <a:rPr lang="en-GB" sz="2400" dirty="0" smtClean="0"/>
              <a:t>: Cross-sectional, retrospective study from routine practice setting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b="1" dirty="0" smtClean="0"/>
              <a:t>Study type</a:t>
            </a:r>
            <a:r>
              <a:rPr lang="en-GB" sz="2400" dirty="0" smtClean="0"/>
              <a:t>: Cost-effectiveness Analysis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b="1" dirty="0" smtClean="0"/>
              <a:t>Sample size/technique</a:t>
            </a:r>
            <a:r>
              <a:rPr lang="en-GB" sz="2400" dirty="0" smtClean="0"/>
              <a:t>: </a:t>
            </a:r>
            <a:r>
              <a:rPr lang="en-GB" sz="2400" dirty="0"/>
              <a:t>P</a:t>
            </a:r>
            <a:r>
              <a:rPr lang="en-GB" sz="2400" dirty="0" smtClean="0"/>
              <a:t>urposive sampling of  all the endemic areas in 18 LGAs and 36 communities from the 3 states (Bauchi 5 LGAs, Jigawa 5 LGAs, and Kano 8LGAs)  where the project was implemented.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b="1" dirty="0" smtClean="0"/>
              <a:t>Study perspective</a:t>
            </a:r>
            <a:r>
              <a:rPr lang="en-GB" sz="2400" dirty="0" smtClean="0"/>
              <a:t>: Provider and Patient/Family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b="1" dirty="0" smtClean="0"/>
              <a:t>Data sources</a:t>
            </a:r>
            <a:r>
              <a:rPr lang="en-GB" sz="2400" dirty="0" smtClean="0"/>
              <a:t>: Primary data from routine practice records; secondary data from NTLBCP, 2015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b="1" dirty="0" smtClean="0"/>
              <a:t>Outcome measure</a:t>
            </a:r>
            <a:r>
              <a:rPr lang="en-GB" sz="2400" dirty="0" smtClean="0"/>
              <a:t>: Cost per new cases detected</a:t>
            </a:r>
            <a:endParaRPr lang="en-GB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Leprosy Legacy Project (LLP)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8001000" cy="4648200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b="1" i="1" dirty="0" smtClean="0"/>
              <a:t>	</a:t>
            </a:r>
            <a:r>
              <a:rPr lang="en-US" sz="9600" b="1" i="1" dirty="0" smtClean="0"/>
              <a:t>Features/Highlights</a:t>
            </a:r>
          </a:p>
          <a:p>
            <a:pPr algn="just">
              <a:lnSpc>
                <a:spcPct val="120000"/>
              </a:lnSpc>
              <a:spcBef>
                <a:spcPts val="1200"/>
              </a:spcBef>
            </a:pPr>
            <a:r>
              <a:rPr lang="en-US" sz="9600" dirty="0" smtClean="0"/>
              <a:t>Community delivered project</a:t>
            </a:r>
          </a:p>
          <a:p>
            <a:pPr algn="just">
              <a:lnSpc>
                <a:spcPct val="120000"/>
              </a:lnSpc>
              <a:spcBef>
                <a:spcPts val="1200"/>
              </a:spcBef>
            </a:pPr>
            <a:r>
              <a:rPr lang="en-US" sz="9600" dirty="0" smtClean="0"/>
              <a:t>Cluster implemented strategy</a:t>
            </a:r>
          </a:p>
          <a:p>
            <a:pPr algn="just">
              <a:lnSpc>
                <a:spcPct val="120000"/>
              </a:lnSpc>
              <a:spcBef>
                <a:spcPts val="1200"/>
              </a:spcBef>
            </a:pPr>
            <a:r>
              <a:rPr lang="en-US" sz="9600" dirty="0" smtClean="0"/>
              <a:t>Community Leprosy/Volunteer Workers (CLWs) </a:t>
            </a:r>
          </a:p>
          <a:p>
            <a:pPr algn="just">
              <a:lnSpc>
                <a:spcPct val="120000"/>
              </a:lnSpc>
              <a:spcBef>
                <a:spcPts val="1200"/>
              </a:spcBef>
            </a:pPr>
            <a:r>
              <a:rPr lang="en-US" sz="9600" dirty="0" smtClean="0"/>
              <a:t>Provision of incentives/Free </a:t>
            </a:r>
            <a:r>
              <a:rPr lang="en-US" sz="9600" dirty="0"/>
              <a:t>D</a:t>
            </a:r>
            <a:r>
              <a:rPr lang="en-US" sz="9600" dirty="0" smtClean="0"/>
              <a:t>ugs, Allowances</a:t>
            </a:r>
          </a:p>
          <a:p>
            <a:pPr algn="just">
              <a:lnSpc>
                <a:spcPct val="120000"/>
              </a:lnSpc>
              <a:spcBef>
                <a:spcPts val="1200"/>
              </a:spcBef>
            </a:pPr>
            <a:r>
              <a:rPr lang="en-US" sz="9600" dirty="0" smtClean="0"/>
              <a:t>Supportive supervisions by GHCWs and LGA TBLS</a:t>
            </a:r>
          </a:p>
          <a:p>
            <a:pPr algn="just">
              <a:lnSpc>
                <a:spcPct val="120000"/>
              </a:lnSpc>
              <a:spcBef>
                <a:spcPts val="1200"/>
              </a:spcBef>
            </a:pPr>
            <a:r>
              <a:rPr lang="en-US" sz="9600" dirty="0" smtClean="0"/>
              <a:t>Training and orientation of volunteers/workers</a:t>
            </a:r>
          </a:p>
          <a:p>
            <a:pPr algn="just">
              <a:lnSpc>
                <a:spcPct val="120000"/>
              </a:lnSpc>
              <a:spcBef>
                <a:spcPts val="1200"/>
              </a:spcBef>
            </a:pPr>
            <a:r>
              <a:rPr lang="en-US" sz="9600" dirty="0" smtClean="0"/>
              <a:t>Quarterly review meetings</a:t>
            </a:r>
          </a:p>
          <a:p>
            <a:pPr algn="just">
              <a:lnSpc>
                <a:spcPct val="120000"/>
              </a:lnSpc>
              <a:spcBef>
                <a:spcPts val="1200"/>
              </a:spcBef>
            </a:pPr>
            <a:r>
              <a:rPr lang="en-US" sz="9600" dirty="0" smtClean="0"/>
              <a:t>Cluster Evaluation period: Q2, 2017 - Q1, 2018 (1yr)</a:t>
            </a:r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1525</Words>
  <Application>Microsoft Office PowerPoint</Application>
  <PresentationFormat>On-screen Show (4:3)</PresentationFormat>
  <Paragraphs>395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  Economic Evaluation of a community delivered project for leprosy case detection in northern Nigeria:  A Cost-Effectiveness Analysis   </vt:lpstr>
      <vt:lpstr>Outline </vt:lpstr>
      <vt:lpstr>Background/Rational</vt:lpstr>
      <vt:lpstr>Leprosy Legacy Project</vt:lpstr>
      <vt:lpstr>Aim and objectives </vt:lpstr>
      <vt:lpstr>Specific objectives </vt:lpstr>
      <vt:lpstr>Conceptual framework</vt:lpstr>
      <vt:lpstr>Approach &amp; Methodology</vt:lpstr>
      <vt:lpstr>Leprosy Legacy Project (LLP)</vt:lpstr>
      <vt:lpstr>Project implementation</vt:lpstr>
      <vt:lpstr>Data identification and measurement</vt:lpstr>
      <vt:lpstr>Calculation methods and data sources</vt:lpstr>
      <vt:lpstr>Slide 13</vt:lpstr>
      <vt:lpstr>Leprosy Detection Rates</vt:lpstr>
      <vt:lpstr>Distribution of Cost Per Case Detected </vt:lpstr>
      <vt:lpstr>Cost-Effectiveness Results</vt:lpstr>
      <vt:lpstr>Result of Sensitivity Analysis of Selected Parameters </vt:lpstr>
      <vt:lpstr>Key Findings </vt:lpstr>
      <vt:lpstr>Recommendations</vt:lpstr>
      <vt:lpstr>Conclusion </vt:lpstr>
      <vt:lpstr>Slide 21</vt:lpstr>
      <vt:lpstr>References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 Evaluation of a community delivered project for leprosy case detection in northern Nigeria:  A Cost-Effectiveness Analysis</dc:title>
  <dc:creator>Dr Ezenduka</dc:creator>
  <cp:lastModifiedBy>Dr Ezenduka</cp:lastModifiedBy>
  <cp:revision>39</cp:revision>
  <dcterms:created xsi:type="dcterms:W3CDTF">2019-03-10T22:33:34Z</dcterms:created>
  <dcterms:modified xsi:type="dcterms:W3CDTF">2019-03-12T01:44:38Z</dcterms:modified>
</cp:coreProperties>
</file>