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58" r:id="rId4"/>
    <p:sldId id="260" r:id="rId5"/>
    <p:sldId id="264" r:id="rId6"/>
    <p:sldId id="266" r:id="rId7"/>
    <p:sldId id="282" r:id="rId8"/>
    <p:sldId id="267" r:id="rId9"/>
    <p:sldId id="268" r:id="rId10"/>
    <p:sldId id="270" r:id="rId11"/>
    <p:sldId id="271" r:id="rId12"/>
    <p:sldId id="294" r:id="rId13"/>
    <p:sldId id="274" r:id="rId14"/>
    <p:sldId id="290" r:id="rId15"/>
    <p:sldId id="293" r:id="rId16"/>
    <p:sldId id="296" r:id="rId17"/>
    <p:sldId id="297" r:id="rId18"/>
    <p:sldId id="265" r:id="rId19"/>
    <p:sldId id="291" r:id="rId20"/>
    <p:sldId id="285" r:id="rId21"/>
    <p:sldId id="280" r:id="rId22"/>
    <p:sldId id="273" r:id="rId23"/>
    <p:sldId id="29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6F9E8-A290-4D61-812C-E7123FF79026}" type="datetimeFigureOut">
              <a:rPr lang="en-US" smtClean="0"/>
              <a:pPr/>
              <a:t>11-Mar-19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524077-516C-4B93-80BB-13D15F8C899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524077-516C-4B93-80BB-13D15F8C899F}"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0DE3B9-83AD-46DD-9AFC-AFDD039B8FC1}" type="datetime1">
              <a:rPr lang="en-US" smtClean="0"/>
              <a:pPr/>
              <a:t>11-Mar-19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E473B-9A0B-4B5A-996C-22214596D1EB}" type="datetime1">
              <a:rPr lang="en-US" smtClean="0"/>
              <a:pPr/>
              <a:t>11-Mar-19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3D6F6-41FE-4AD5-A3FC-5CFFB30B289B}" type="datetime1">
              <a:rPr lang="en-US" smtClean="0"/>
              <a:pPr/>
              <a:t>11-Mar-19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866F6C-E217-4C50-A2F8-8466D042D1EF}" type="datetime1">
              <a:rPr lang="en-US" smtClean="0"/>
              <a:pPr/>
              <a:t>11-Mar-19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5CEB71-91A1-459A-B2E5-42A4237BDB3C}" type="datetime1">
              <a:rPr lang="en-US" smtClean="0"/>
              <a:pPr/>
              <a:t>11-Mar-19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543FC0-17A9-4996-9270-F35F0BCD20EB}" type="datetime1">
              <a:rPr lang="en-US" smtClean="0"/>
              <a:pPr/>
              <a:t>11-Mar-19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3349E3-9D3A-47DD-9053-58EA294D44DB}" type="datetime1">
              <a:rPr lang="en-US" smtClean="0"/>
              <a:pPr/>
              <a:t>11-Mar-19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BA1AF7-A1DE-451F-9630-12F2C5F80F07}" type="datetime1">
              <a:rPr lang="en-US" smtClean="0"/>
              <a:pPr/>
              <a:t>11-Mar-19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7CCDC-65C6-41CA-B8E6-5771CEFA6831}" type="datetime1">
              <a:rPr lang="en-US" smtClean="0"/>
              <a:pPr/>
              <a:t>11-Mar-19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8920A3-7CA0-4640-BF44-BBC07CF81B6F}" type="datetime1">
              <a:rPr lang="en-US" smtClean="0"/>
              <a:pPr/>
              <a:t>11-Mar-19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57231B-656C-4C7A-95D8-166D7331849B}" type="datetime1">
              <a:rPr lang="en-US" smtClean="0"/>
              <a:pPr/>
              <a:t>11-Mar-19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D227F-A312-452A-9BEA-C879F1C9E1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F6FF6-C829-4247-9088-01103B2513B4}" type="datetime1">
              <a:rPr lang="en-US" smtClean="0"/>
              <a:pPr/>
              <a:t>11-Mar-19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D227F-A312-452A-9BEA-C879F1C9E1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114800"/>
            <a:ext cx="6400800" cy="1752600"/>
          </a:xfrm>
        </p:spPr>
        <p:txBody>
          <a:bodyPr>
            <a:normAutofit fontScale="70000" lnSpcReduction="20000"/>
          </a:bodyPr>
          <a:lstStyle/>
          <a:p>
            <a:pPr algn="l"/>
            <a:r>
              <a:rPr lang="en-US" i="1" dirty="0" smtClean="0"/>
              <a:t>Dr Charles C Ezenduka</a:t>
            </a:r>
          </a:p>
          <a:p>
            <a:pPr algn="l"/>
            <a:r>
              <a:rPr lang="en-US" i="1" dirty="0" smtClean="0"/>
              <a:t>Dept. of health Admin &amp; Management</a:t>
            </a:r>
          </a:p>
          <a:p>
            <a:pPr algn="l"/>
            <a:r>
              <a:rPr lang="en-US" i="1" dirty="0" smtClean="0"/>
              <a:t>Fac. </a:t>
            </a:r>
            <a:r>
              <a:rPr lang="en-US" i="1" dirty="0" smtClean="0"/>
              <a:t>of Health Sciences &amp; Technology</a:t>
            </a:r>
          </a:p>
          <a:p>
            <a:pPr algn="l"/>
            <a:r>
              <a:rPr lang="en-US" i="1" dirty="0" smtClean="0"/>
              <a:t>College of Medicine</a:t>
            </a:r>
          </a:p>
          <a:p>
            <a:pPr algn="l"/>
            <a:r>
              <a:rPr lang="en-US" i="1" dirty="0" smtClean="0"/>
              <a:t>University of Nigeria Enugu Campus</a:t>
            </a:r>
            <a:endParaRPr lang="en-US" i="1" dirty="0"/>
          </a:p>
        </p:txBody>
      </p:sp>
      <p:sp>
        <p:nvSpPr>
          <p:cNvPr id="1025" name="Rectangle 1"/>
          <p:cNvSpPr>
            <a:spLocks noGrp="1" noChangeArrowheads="1"/>
          </p:cNvSpPr>
          <p:nvPr>
            <p:ph type="ctrTitle"/>
          </p:nvPr>
        </p:nvSpPr>
        <p:spPr bwMode="auto">
          <a:xfrm>
            <a:off x="685800" y="1223788"/>
            <a:ext cx="736118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Examining the Economic Impact of Type 2 Diabetes and the  risk of catastrophic expenditure in a defined patient population  attending a tertiary healthcare facility in Nigeria: Implications for UHC</a:t>
            </a:r>
            <a:endParaRPr kumimoji="0" lang="en-US" sz="28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72" y="441434"/>
            <a:ext cx="7764517" cy="701566"/>
          </a:xfrm>
        </p:spPr>
        <p:txBody>
          <a:bodyPr>
            <a:normAutofit/>
          </a:bodyPr>
          <a:lstStyle/>
          <a:p>
            <a:r>
              <a:rPr lang="en-US" sz="4000" b="1" dirty="0" smtClean="0">
                <a:latin typeface="+mn-lt"/>
                <a:cs typeface="Times New Roman" pitchFamily="18" charset="0"/>
              </a:rPr>
              <a:t>Cost Estimation</a:t>
            </a:r>
            <a:endParaRPr lang="en-US" sz="4000" b="1" dirty="0">
              <a:latin typeface="+mn-lt"/>
              <a:cs typeface="Times New Roman" pitchFamily="18" charset="0"/>
            </a:endParaRPr>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sz="2800" dirty="0" smtClean="0">
                <a:cs typeface="Times New Roman" pitchFamily="18" charset="0"/>
              </a:rPr>
              <a:t>Cost was estimated using the cost of illness study approach (Rice et al, 1966). </a:t>
            </a:r>
          </a:p>
          <a:p>
            <a:r>
              <a:rPr lang="en-US" sz="2800" dirty="0" smtClean="0">
                <a:cs typeface="Times New Roman" pitchFamily="18" charset="0"/>
              </a:rPr>
              <a:t>Direct costs was estimated using the bottom up approach</a:t>
            </a:r>
            <a:r>
              <a:rPr lang="en-US" dirty="0" smtClean="0">
                <a:cs typeface="Times New Roman" pitchFamily="18" charset="0"/>
              </a:rPr>
              <a:t>.</a:t>
            </a:r>
          </a:p>
          <a:p>
            <a:pPr lvl="1"/>
            <a:r>
              <a:rPr lang="en-US" sz="2400" dirty="0" smtClean="0">
                <a:cs typeface="Times New Roman" pitchFamily="18" charset="0"/>
              </a:rPr>
              <a:t>It uses average cost of service estimates and applies these data to the total number of health care used in relation to the disease to arrive at the health care costs of a disease.</a:t>
            </a:r>
          </a:p>
          <a:p>
            <a:r>
              <a:rPr lang="en-US" sz="2800" dirty="0" smtClean="0">
                <a:cs typeface="Times New Roman" pitchFamily="18" charset="0"/>
              </a:rPr>
              <a:t>Total direct outpatient costs of diabetes care was estimated as the sum total of all direct medical and nonmedical costs.</a:t>
            </a:r>
          </a:p>
          <a:p>
            <a:r>
              <a:rPr lang="en-US" sz="2800" dirty="0" smtClean="0">
                <a:cs typeface="Times New Roman" pitchFamily="18" charset="0"/>
              </a:rPr>
              <a:t>Indirect costs are seen as the earnings, present and future, that an individual looses due to a disease. Each persons output is considered equal to his market earnings at that time.</a:t>
            </a:r>
          </a:p>
        </p:txBody>
      </p:sp>
      <p:sp>
        <p:nvSpPr>
          <p:cNvPr id="5" name="Slide Number Placeholder 4"/>
          <p:cNvSpPr>
            <a:spLocks noGrp="1"/>
          </p:cNvSpPr>
          <p:nvPr>
            <p:ph type="sldNum" sz="quarter" idx="12"/>
          </p:nvPr>
        </p:nvSpPr>
        <p:spPr/>
        <p:txBody>
          <a:bodyPr/>
          <a:lstStyle/>
          <a:p>
            <a:fld id="{4F21EC94-6BF9-4B33-92B5-3F21478487FE}" type="slidenum">
              <a:rPr lang="en-US" smtClean="0"/>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921" y="331077"/>
            <a:ext cx="7941879" cy="693683"/>
          </a:xfrm>
        </p:spPr>
        <p:txBody>
          <a:bodyPr>
            <a:noAutofit/>
          </a:bodyPr>
          <a:lstStyle/>
          <a:p>
            <a:r>
              <a:rPr lang="en-US" sz="4000" b="1" dirty="0" smtClean="0">
                <a:latin typeface="+mn-lt"/>
                <a:cs typeface="Times New Roman" pitchFamily="18" charset="0"/>
              </a:rPr>
              <a:t>Data Analysis</a:t>
            </a:r>
            <a:endParaRPr lang="en-US" sz="4000" b="1" dirty="0">
              <a:latin typeface="+mn-lt"/>
              <a:cs typeface="Times New Roman" pitchFamily="18" charset="0"/>
            </a:endParaRPr>
          </a:p>
        </p:txBody>
      </p:sp>
      <p:sp>
        <p:nvSpPr>
          <p:cNvPr id="3" name="Content Placeholder 2"/>
          <p:cNvSpPr>
            <a:spLocks noGrp="1"/>
          </p:cNvSpPr>
          <p:nvPr>
            <p:ph idx="1"/>
          </p:nvPr>
        </p:nvSpPr>
        <p:spPr>
          <a:xfrm>
            <a:off x="591207" y="1277008"/>
            <a:ext cx="8312369" cy="5047593"/>
          </a:xfrm>
        </p:spPr>
        <p:txBody>
          <a:bodyPr>
            <a:noAutofit/>
          </a:bodyPr>
          <a:lstStyle/>
          <a:p>
            <a:pPr marL="274320" marR="0" lvl="0" indent="-342900">
              <a:spcBef>
                <a:spcPts val="600"/>
              </a:spcBef>
              <a:spcAft>
                <a:spcPts val="0"/>
              </a:spcAft>
              <a:buFont typeface="Symbol" panose="05050102010706020507" pitchFamily="18" charset="2"/>
              <a:buChar char=""/>
            </a:pPr>
            <a:r>
              <a:rPr lang="en-US" sz="2200" dirty="0" smtClean="0">
                <a:ea typeface="Calibri" panose="020F0502020204030204" pitchFamily="34" charset="0"/>
                <a:cs typeface="Times New Roman" pitchFamily="18" charset="0"/>
              </a:rPr>
              <a:t>Total annual </a:t>
            </a:r>
            <a:r>
              <a:rPr lang="en-US" sz="2200" dirty="0">
                <a:ea typeface="Calibri" panose="020F0502020204030204" pitchFamily="34" charset="0"/>
                <a:cs typeface="Times New Roman" pitchFamily="18" charset="0"/>
              </a:rPr>
              <a:t>direct and indirect costs of diabetes mellitus in a defined patient </a:t>
            </a:r>
            <a:r>
              <a:rPr lang="en-US" sz="2200" dirty="0" smtClean="0">
                <a:ea typeface="Calibri" panose="020F0502020204030204" pitchFamily="34" charset="0"/>
                <a:cs typeface="Times New Roman" pitchFamily="18" charset="0"/>
              </a:rPr>
              <a:t>population; Average diabetes cost </a:t>
            </a:r>
            <a:r>
              <a:rPr lang="en-US" sz="2200" dirty="0">
                <a:ea typeface="Calibri" panose="020F0502020204030204" pitchFamily="34" charset="0"/>
                <a:cs typeface="Times New Roman" pitchFamily="18" charset="0"/>
              </a:rPr>
              <a:t>per patient per annum of T2DM,</a:t>
            </a:r>
          </a:p>
          <a:p>
            <a:pPr marL="274320" marR="0" lvl="0" indent="-342900">
              <a:spcBef>
                <a:spcPts val="600"/>
              </a:spcBef>
              <a:spcAft>
                <a:spcPts val="800"/>
              </a:spcAft>
              <a:buFont typeface="Symbol" panose="05050102010706020507" pitchFamily="18" charset="2"/>
              <a:buChar char=""/>
            </a:pPr>
            <a:r>
              <a:rPr lang="en-US" sz="2200" dirty="0" smtClean="0">
                <a:ea typeface="Calibri" panose="020F0502020204030204" pitchFamily="34" charset="0"/>
                <a:cs typeface="Times New Roman" pitchFamily="18" charset="0"/>
              </a:rPr>
              <a:t>Total cost </a:t>
            </a:r>
            <a:r>
              <a:rPr lang="en-US" sz="2200" dirty="0">
                <a:ea typeface="Calibri" panose="020F0502020204030204" pitchFamily="34" charset="0"/>
                <a:cs typeface="Times New Roman" pitchFamily="18" charset="0"/>
              </a:rPr>
              <a:t>of diabetic complications per </a:t>
            </a:r>
            <a:r>
              <a:rPr lang="en-US" sz="2200" dirty="0" smtClean="0">
                <a:ea typeface="Calibri" panose="020F0502020204030204" pitchFamily="34" charset="0"/>
                <a:cs typeface="Times New Roman" pitchFamily="18" charset="0"/>
              </a:rPr>
              <a:t>patient/annum </a:t>
            </a:r>
            <a:r>
              <a:rPr lang="en-US" sz="2200" dirty="0">
                <a:ea typeface="Calibri" panose="020F0502020204030204" pitchFamily="34" charset="0"/>
                <a:cs typeface="Times New Roman" pitchFamily="18" charset="0"/>
              </a:rPr>
              <a:t>in a defined patient population and the actual costs of diabetic drugs and burden imposed on diabetic patients. </a:t>
            </a:r>
            <a:endParaRPr lang="en-US" sz="2200" dirty="0" smtClean="0">
              <a:ea typeface="Calibri" panose="020F0502020204030204" pitchFamily="34" charset="0"/>
              <a:cs typeface="Times New Roman" pitchFamily="18" charset="0"/>
            </a:endParaRPr>
          </a:p>
          <a:p>
            <a:pPr marL="274320" marR="0" lvl="0" indent="-342900">
              <a:spcBef>
                <a:spcPts val="600"/>
              </a:spcBef>
              <a:spcAft>
                <a:spcPts val="800"/>
              </a:spcAft>
              <a:buFont typeface="Symbol" panose="05050102010706020507" pitchFamily="18" charset="2"/>
              <a:buChar char=""/>
            </a:pPr>
            <a:r>
              <a:rPr lang="en-US" sz="2200" dirty="0" smtClean="0"/>
              <a:t>Measure of inequality was the ratio of the mean </a:t>
            </a:r>
            <a:r>
              <a:rPr lang="en-US" sz="2200" dirty="0" smtClean="0"/>
              <a:t>expenditure </a:t>
            </a:r>
            <a:r>
              <a:rPr lang="en-US" sz="2200" dirty="0" smtClean="0"/>
              <a:t>of the poorest SES group over that of the upper class</a:t>
            </a:r>
          </a:p>
          <a:p>
            <a:pPr marL="274320" marR="0" lvl="0" indent="-342900">
              <a:spcBef>
                <a:spcPts val="600"/>
              </a:spcBef>
              <a:spcAft>
                <a:spcPts val="800"/>
              </a:spcAft>
              <a:buFont typeface="Symbol" panose="05050102010706020507" pitchFamily="18" charset="2"/>
              <a:buChar char=""/>
            </a:pPr>
            <a:r>
              <a:rPr lang="en-US" sz="2200" dirty="0" smtClean="0"/>
              <a:t>Catastrophic cost was determined as a proportion of diabetes cost on non-food expenditure at 40% threshold for all SES</a:t>
            </a:r>
          </a:p>
          <a:p>
            <a:pPr marL="274320" marR="0" lvl="0" indent="-342900">
              <a:spcBef>
                <a:spcPts val="600"/>
              </a:spcBef>
              <a:spcAft>
                <a:spcPts val="800"/>
              </a:spcAft>
              <a:buFont typeface="Symbol" panose="05050102010706020507" pitchFamily="18" charset="2"/>
              <a:buChar char=""/>
            </a:pPr>
            <a:r>
              <a:rPr lang="en-US" sz="2200" dirty="0" smtClean="0"/>
              <a:t>Association between catastrophic diabetes costs and SES was assessed using proportions.</a:t>
            </a:r>
            <a:endParaRPr lang="en-US" sz="2200" dirty="0"/>
          </a:p>
        </p:txBody>
      </p:sp>
      <p:sp>
        <p:nvSpPr>
          <p:cNvPr id="4" name="Slide Number Placeholder 3"/>
          <p:cNvSpPr>
            <a:spLocks noGrp="1"/>
          </p:cNvSpPr>
          <p:nvPr>
            <p:ph type="sldNum" sz="quarter" idx="12"/>
          </p:nvPr>
        </p:nvSpPr>
        <p:spPr/>
        <p:txBody>
          <a:bodyPr/>
          <a:lstStyle/>
          <a:p>
            <a:fld id="{4F21EC94-6BF9-4B33-92B5-3F21478487FE}" type="slidenum">
              <a:rPr lang="en-US" smtClean="0"/>
              <a:pPr/>
              <a:t>11</a:t>
            </a:fld>
            <a:endParaRPr lang="en-US"/>
          </a:p>
        </p:txBody>
      </p:sp>
    </p:spTree>
    <p:extLst>
      <p:ext uri="{BB962C8B-B14F-4D97-AF65-F5344CB8AC3E}">
        <p14:creationId xmlns:p14="http://schemas.microsoft.com/office/powerpoint/2010/main" xmlns="" val="2947327166"/>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chor="ctr">
            <a:normAutofit/>
          </a:bodyPr>
          <a:lstStyle/>
          <a:p>
            <a:pPr algn="ctr">
              <a:buNone/>
            </a:pPr>
            <a:r>
              <a:rPr lang="en-US" sz="5400" dirty="0" smtClean="0"/>
              <a:t>STUDY RESULTS</a:t>
            </a:r>
          </a:p>
          <a:p>
            <a:pPr algn="ctr">
              <a:buNone/>
            </a:pPr>
            <a:endParaRPr lang="en-US" sz="54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5400" dirty="0"/>
          </a:p>
        </p:txBody>
      </p:sp>
      <p:sp>
        <p:nvSpPr>
          <p:cNvPr id="3" name="Content Placeholder 2"/>
          <p:cNvSpPr>
            <a:spLocks noGrp="1"/>
          </p:cNvSpPr>
          <p:nvPr>
            <p:ph idx="1"/>
          </p:nvPr>
        </p:nvSpPr>
        <p:spPr/>
        <p:txBody>
          <a:bodyPr>
            <a:normAutofit fontScale="92500" lnSpcReduction="10000"/>
          </a:bodyPr>
          <a:lstStyle/>
          <a:p>
            <a:r>
              <a:rPr lang="en-US" dirty="0" smtClean="0"/>
              <a:t>253 diabetic outpatients were included in the study</a:t>
            </a:r>
          </a:p>
          <a:p>
            <a:r>
              <a:rPr lang="en-US" dirty="0" smtClean="0"/>
              <a:t>Response rate – 89</a:t>
            </a:r>
            <a:r>
              <a:rPr lang="en-US" dirty="0" smtClean="0"/>
              <a:t>%</a:t>
            </a:r>
          </a:p>
          <a:p>
            <a:r>
              <a:rPr lang="en-US" dirty="0" smtClean="0"/>
              <a:t>Average age (</a:t>
            </a:r>
            <a:r>
              <a:rPr lang="en-US" dirty="0" err="1" smtClean="0"/>
              <a:t>Stdev</a:t>
            </a:r>
            <a:r>
              <a:rPr lang="en-US" dirty="0" smtClean="0"/>
              <a:t>): 61 (±11.71)</a:t>
            </a:r>
            <a:endParaRPr lang="en-US" dirty="0" smtClean="0"/>
          </a:p>
          <a:p>
            <a:r>
              <a:rPr lang="en-US" dirty="0" smtClean="0"/>
              <a:t>Majority of patients are low </a:t>
            </a:r>
            <a:r>
              <a:rPr lang="en-US" dirty="0" smtClean="0"/>
              <a:t>income </a:t>
            </a:r>
            <a:endParaRPr lang="en-US" dirty="0" smtClean="0"/>
          </a:p>
          <a:p>
            <a:r>
              <a:rPr lang="en-US" dirty="0" smtClean="0"/>
              <a:t>Only 6% who are federal employee enrollees paid through </a:t>
            </a:r>
            <a:r>
              <a:rPr lang="en-US" dirty="0" smtClean="0"/>
              <a:t>insurance</a:t>
            </a:r>
          </a:p>
          <a:p>
            <a:r>
              <a:rPr lang="en-US" dirty="0" smtClean="0"/>
              <a:t> Unemployed/retired: 36%</a:t>
            </a:r>
          </a:p>
          <a:p>
            <a:r>
              <a:rPr lang="en-US" dirty="0" smtClean="0"/>
              <a:t>Traders: 17.4%</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Annual cost burden per patient in Naira (US$) 2017</a:t>
            </a:r>
            <a:br>
              <a:rPr lang="en-US" sz="2800" dirty="0" smtClean="0"/>
            </a:br>
            <a:r>
              <a:rPr lang="en-US" sz="2800" dirty="0" smtClean="0"/>
              <a:t>1US$ = N350</a:t>
            </a:r>
            <a:endParaRPr lang="en-US" sz="28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14</a:t>
            </a:fld>
            <a:endParaRPr lang="en-US"/>
          </a:p>
        </p:txBody>
      </p:sp>
      <p:graphicFrame>
        <p:nvGraphicFramePr>
          <p:cNvPr id="7" name="Content Placeholder 6"/>
          <p:cNvGraphicFramePr>
            <a:graphicFrameLocks noGrp="1"/>
          </p:cNvGraphicFramePr>
          <p:nvPr>
            <p:ph idx="1"/>
          </p:nvPr>
        </p:nvGraphicFramePr>
        <p:xfrm>
          <a:off x="533400" y="1676396"/>
          <a:ext cx="8077199" cy="4746854"/>
        </p:xfrm>
        <a:graphic>
          <a:graphicData uri="http://schemas.openxmlformats.org/drawingml/2006/table">
            <a:tbl>
              <a:tblPr/>
              <a:tblGrid>
                <a:gridCol w="3521005"/>
                <a:gridCol w="1736795"/>
                <a:gridCol w="1371600"/>
                <a:gridCol w="1447799"/>
              </a:tblGrid>
              <a:tr h="1073803">
                <a:tc>
                  <a:txBody>
                    <a:bodyPr/>
                    <a:lstStyle/>
                    <a:p>
                      <a:pPr marL="0" marR="0" algn="l">
                        <a:spcBef>
                          <a:spcPts val="1200"/>
                        </a:spcBef>
                        <a:spcAft>
                          <a:spcPts val="0"/>
                        </a:spcAft>
                      </a:pPr>
                      <a:r>
                        <a:rPr lang="en-US" sz="1600" b="1" i="1" dirty="0">
                          <a:solidFill>
                            <a:schemeClr val="tx1"/>
                          </a:solidFill>
                          <a:latin typeface="Arial" pitchFamily="34" charset="0"/>
                          <a:ea typeface="MS Mincho"/>
                          <a:cs typeface="Arial" pitchFamily="34" charset="0"/>
                        </a:rPr>
                        <a:t>Costs</a:t>
                      </a:r>
                      <a:endParaRPr lang="en-US" sz="1600" i="1" dirty="0">
                        <a:solidFill>
                          <a:schemeClr val="tx1"/>
                        </a:solidFill>
                        <a:latin typeface="Arial" pitchFamily="34" charset="0"/>
                        <a:ea typeface="MS Mincho"/>
                        <a:cs typeface="Arial"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1200"/>
                        </a:spcBef>
                        <a:spcAft>
                          <a:spcPts val="0"/>
                        </a:spcAft>
                      </a:pPr>
                      <a:r>
                        <a:rPr lang="en-US" sz="1600" b="1" i="1" dirty="0">
                          <a:solidFill>
                            <a:schemeClr val="tx1"/>
                          </a:solidFill>
                          <a:latin typeface="Arial" pitchFamily="34" charset="0"/>
                          <a:ea typeface="MS Mincho"/>
                          <a:cs typeface="Arial" pitchFamily="34" charset="0"/>
                        </a:rPr>
                        <a:t>Cost per patient/year</a:t>
                      </a:r>
                      <a:endParaRPr lang="en-US" sz="1600" i="1" dirty="0">
                        <a:solidFill>
                          <a:schemeClr val="tx1"/>
                        </a:solidFill>
                        <a:latin typeface="Arial" pitchFamily="34" charset="0"/>
                        <a:ea typeface="MS Mincho"/>
                        <a:cs typeface="Arial" pitchFamily="34" charset="0"/>
                      </a:endParaRPr>
                    </a:p>
                    <a:p>
                      <a:pPr marL="0" marR="0" algn="l">
                        <a:spcBef>
                          <a:spcPts val="1200"/>
                        </a:spcBef>
                        <a:spcAft>
                          <a:spcPts val="0"/>
                        </a:spcAft>
                      </a:pPr>
                      <a:r>
                        <a:rPr lang="en-US" sz="1600" b="1" i="1" dirty="0" smtClean="0">
                          <a:solidFill>
                            <a:schemeClr val="tx1"/>
                          </a:solidFill>
                          <a:latin typeface="Arial" pitchFamily="34" charset="0"/>
                          <a:ea typeface="MS Mincho"/>
                          <a:cs typeface="Arial" pitchFamily="34" charset="0"/>
                        </a:rPr>
                        <a:t>Naira </a:t>
                      </a:r>
                      <a:r>
                        <a:rPr lang="en-US" sz="1600" b="1" i="1" dirty="0">
                          <a:solidFill>
                            <a:schemeClr val="tx1"/>
                          </a:solidFill>
                          <a:latin typeface="Arial" pitchFamily="34" charset="0"/>
                          <a:ea typeface="MS Mincho"/>
                          <a:cs typeface="Arial" pitchFamily="34" charset="0"/>
                        </a:rPr>
                        <a:t>(mean±SD)</a:t>
                      </a:r>
                      <a:endParaRPr lang="en-US" sz="1600" i="1" dirty="0">
                        <a:solidFill>
                          <a:schemeClr val="tx1"/>
                        </a:solidFill>
                        <a:latin typeface="Arial" pitchFamily="34" charset="0"/>
                        <a:ea typeface="MS Mincho"/>
                        <a:cs typeface="Arial"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1200"/>
                        </a:spcBef>
                        <a:spcAft>
                          <a:spcPts val="0"/>
                        </a:spcAft>
                      </a:pPr>
                      <a:r>
                        <a:rPr lang="en-US" sz="1600" b="1" i="1" dirty="0" smtClean="0">
                          <a:solidFill>
                            <a:schemeClr val="tx1"/>
                          </a:solidFill>
                          <a:latin typeface="Arial" pitchFamily="34" charset="0"/>
                          <a:ea typeface="MS Mincho"/>
                          <a:cs typeface="Arial" pitchFamily="34" charset="0"/>
                        </a:rPr>
                        <a:t>Cost per patient/year</a:t>
                      </a:r>
                      <a:endParaRPr lang="en-US" sz="1600" i="1" dirty="0" smtClean="0">
                        <a:solidFill>
                          <a:schemeClr val="tx1"/>
                        </a:solidFill>
                        <a:latin typeface="Arial" pitchFamily="34" charset="0"/>
                        <a:ea typeface="MS Mincho"/>
                        <a:cs typeface="Arial" pitchFamily="34" charset="0"/>
                      </a:endParaRPr>
                    </a:p>
                    <a:p>
                      <a:pPr marL="0" marR="0" algn="l">
                        <a:spcBef>
                          <a:spcPts val="1200"/>
                        </a:spcBef>
                        <a:spcAft>
                          <a:spcPts val="0"/>
                        </a:spcAft>
                      </a:pPr>
                      <a:r>
                        <a:rPr lang="en-US" sz="1600" b="1" i="1" dirty="0" smtClean="0">
                          <a:solidFill>
                            <a:schemeClr val="tx1"/>
                          </a:solidFill>
                          <a:latin typeface="Arial" pitchFamily="34" charset="0"/>
                          <a:ea typeface="MS Mincho"/>
                          <a:cs typeface="Arial" pitchFamily="34" charset="0"/>
                        </a:rPr>
                        <a:t>US$ ()</a:t>
                      </a:r>
                      <a:endParaRPr lang="en-US" sz="1600" i="1" dirty="0" smtClean="0">
                        <a:solidFill>
                          <a:schemeClr val="tx1"/>
                        </a:solidFill>
                        <a:latin typeface="Arial" pitchFamily="34" charset="0"/>
                        <a:ea typeface="MS Mincho"/>
                        <a:cs typeface="Arial"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1200"/>
                        </a:spcBef>
                        <a:spcAft>
                          <a:spcPts val="0"/>
                        </a:spcAft>
                      </a:pPr>
                      <a:endParaRPr lang="en-US" sz="1600" i="1" dirty="0">
                        <a:solidFill>
                          <a:schemeClr val="tx1"/>
                        </a:solidFill>
                        <a:latin typeface="Arial" pitchFamily="34" charset="0"/>
                        <a:ea typeface="MS Mincho"/>
                        <a:cs typeface="Arial" pitchFamily="34" charset="0"/>
                      </a:endParaRPr>
                    </a:p>
                    <a:p>
                      <a:pPr marL="0" marR="0" algn="l">
                        <a:spcBef>
                          <a:spcPts val="1200"/>
                        </a:spcBef>
                        <a:spcAft>
                          <a:spcPts val="0"/>
                        </a:spcAft>
                      </a:pPr>
                      <a:r>
                        <a:rPr lang="en-US" sz="1600" b="1" i="1" dirty="0" smtClean="0">
                          <a:solidFill>
                            <a:schemeClr val="tx1"/>
                          </a:solidFill>
                          <a:latin typeface="Arial" pitchFamily="34" charset="0"/>
                          <a:ea typeface="MS Mincho"/>
                          <a:cs typeface="Arial" pitchFamily="34" charset="0"/>
                        </a:rPr>
                        <a:t> (Proportion/%)</a:t>
                      </a:r>
                      <a:endParaRPr lang="en-US" sz="1600" i="1" dirty="0">
                        <a:solidFill>
                          <a:schemeClr val="tx1"/>
                        </a:solidFill>
                        <a:latin typeface="Arial" pitchFamily="34" charset="0"/>
                        <a:ea typeface="MS Mincho"/>
                        <a:cs typeface="Arial"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844">
                <a:tc>
                  <a:txBody>
                    <a:bodyPr/>
                    <a:lstStyle/>
                    <a:p>
                      <a:pPr marL="0" marR="0" algn="l">
                        <a:spcBef>
                          <a:spcPts val="1200"/>
                        </a:spcBef>
                        <a:spcAft>
                          <a:spcPts val="0"/>
                        </a:spcAft>
                      </a:pPr>
                      <a:r>
                        <a:rPr lang="en-US" sz="1600" b="1" dirty="0">
                          <a:solidFill>
                            <a:schemeClr val="tx1"/>
                          </a:solidFill>
                          <a:latin typeface="Arial" pitchFamily="34" charset="0"/>
                          <a:ea typeface="MS Mincho"/>
                          <a:cs typeface="Arial" pitchFamily="34" charset="0"/>
                        </a:rPr>
                        <a:t>Direct costs</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331,996.84 ±16,739.56</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948.56</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0.83</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855500">
                <a:tc>
                  <a:txBody>
                    <a:bodyPr/>
                    <a:lstStyle/>
                    <a:p>
                      <a:pPr marL="0" marR="0" algn="l">
                        <a:spcBef>
                          <a:spcPts val="1200"/>
                        </a:spcBef>
                        <a:spcAft>
                          <a:spcPts val="0"/>
                        </a:spcAft>
                        <a:buFont typeface="Arial" pitchFamily="34" charset="0"/>
                        <a:buChar char="•"/>
                      </a:pPr>
                      <a:r>
                        <a:rPr lang="en-US" sz="1600" dirty="0">
                          <a:solidFill>
                            <a:schemeClr val="tx1"/>
                          </a:solidFill>
                          <a:latin typeface="Arial" pitchFamily="34" charset="0"/>
                          <a:ea typeface="MS Mincho"/>
                          <a:cs typeface="Arial" pitchFamily="34" charset="0"/>
                        </a:rPr>
                        <a:t>Direct medical costs (drugs, exams, procedures, health professional visits)</a:t>
                      </a:r>
                    </a:p>
                  </a:txBody>
                  <a:tcPr marL="68580" marR="68580" marT="0" marB="0">
                    <a:lnL>
                      <a:noFill/>
                    </a:lnL>
                    <a:lnR>
                      <a:noFill/>
                    </a:lnR>
                    <a:lnT>
                      <a:noFill/>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230,398.56 </a:t>
                      </a:r>
                      <a:r>
                        <a:rPr lang="en-US" sz="1600" dirty="0">
                          <a:solidFill>
                            <a:schemeClr val="tx1"/>
                          </a:solidFill>
                          <a:latin typeface="Arial" pitchFamily="34" charset="0"/>
                          <a:ea typeface="MS Mincho"/>
                          <a:cs typeface="Arial" pitchFamily="34" charset="0"/>
                        </a:rPr>
                        <a:t>± </a:t>
                      </a:r>
                      <a:r>
                        <a:rPr lang="en-US" sz="1600" dirty="0" smtClean="0">
                          <a:solidFill>
                            <a:schemeClr val="tx1"/>
                          </a:solidFill>
                          <a:latin typeface="Arial" pitchFamily="34" charset="0"/>
                          <a:ea typeface="MS Mincho"/>
                          <a:cs typeface="Arial" pitchFamily="34" charset="0"/>
                        </a:rPr>
                        <a:t>17,052.62</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a:noFill/>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658.28</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a:noFill/>
                    </a:lnT>
                    <a:lnB>
                      <a:noFill/>
                    </a:lnB>
                  </a:tcPr>
                </a:tc>
                <a:tc>
                  <a:txBody>
                    <a:bodyPr/>
                    <a:lstStyle/>
                    <a:p>
                      <a:pPr marL="0" marR="0" algn="l">
                        <a:spcBef>
                          <a:spcPts val="1200"/>
                        </a:spcBef>
                        <a:spcAft>
                          <a:spcPts val="0"/>
                        </a:spcAft>
                      </a:pPr>
                      <a:r>
                        <a:rPr lang="en-US" sz="1600" i="1" dirty="0" smtClean="0">
                          <a:solidFill>
                            <a:srgbClr val="C00000"/>
                          </a:solidFill>
                          <a:latin typeface="Arial" pitchFamily="34" charset="0"/>
                          <a:ea typeface="MS Mincho"/>
                          <a:cs typeface="Arial" pitchFamily="34" charset="0"/>
                        </a:rPr>
                        <a:t>0.69</a:t>
                      </a:r>
                      <a:endParaRPr lang="en-US" sz="1600" i="1" dirty="0">
                        <a:solidFill>
                          <a:srgbClr val="C00000"/>
                        </a:solidFill>
                        <a:latin typeface="Arial" pitchFamily="34" charset="0"/>
                        <a:ea typeface="MS Mincho"/>
                        <a:cs typeface="Arial" pitchFamily="34" charset="0"/>
                      </a:endParaRPr>
                    </a:p>
                  </a:txBody>
                  <a:tcPr marL="68580" marR="68580" marT="0" marB="0">
                    <a:lnL>
                      <a:noFill/>
                    </a:lnL>
                    <a:lnR>
                      <a:noFill/>
                    </a:lnR>
                    <a:lnT>
                      <a:noFill/>
                    </a:lnT>
                    <a:lnB>
                      <a:noFill/>
                    </a:lnB>
                  </a:tcPr>
                </a:tc>
              </a:tr>
              <a:tr h="855500">
                <a:tc>
                  <a:txBody>
                    <a:bodyPr/>
                    <a:lstStyle/>
                    <a:p>
                      <a:pPr marL="0" marR="0" algn="l">
                        <a:spcBef>
                          <a:spcPts val="1200"/>
                        </a:spcBef>
                        <a:spcAft>
                          <a:spcPts val="0"/>
                        </a:spcAft>
                        <a:buFont typeface="Arial" pitchFamily="34" charset="0"/>
                        <a:buChar char="•"/>
                      </a:pPr>
                      <a:r>
                        <a:rPr lang="en-US" sz="1600" dirty="0">
                          <a:solidFill>
                            <a:schemeClr val="tx1"/>
                          </a:solidFill>
                          <a:latin typeface="Arial" pitchFamily="34" charset="0"/>
                          <a:ea typeface="MS Mincho"/>
                          <a:cs typeface="Arial" pitchFamily="34" charset="0"/>
                        </a:rPr>
                        <a:t>Direct non-medical costs (transportation, diet products, caregivers)</a:t>
                      </a:r>
                    </a:p>
                  </a:txBody>
                  <a:tcPr marL="68580" marR="68580" marT="0" marB="0">
                    <a:lnL>
                      <a:noFill/>
                    </a:lnL>
                    <a:lnR>
                      <a:noFill/>
                    </a:lnR>
                    <a:lnT>
                      <a:noFill/>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101,598± 15,408.60</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a:noFill/>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290.28</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a:noFill/>
                    </a:lnT>
                    <a:lnB>
                      <a:noFill/>
                    </a:lnB>
                  </a:tcPr>
                </a:tc>
                <a:tc>
                  <a:txBody>
                    <a:bodyPr/>
                    <a:lstStyle/>
                    <a:p>
                      <a:pPr marL="0" marR="0" algn="l">
                        <a:spcBef>
                          <a:spcPts val="1200"/>
                        </a:spcBef>
                        <a:spcAft>
                          <a:spcPts val="0"/>
                        </a:spcAft>
                      </a:pPr>
                      <a:r>
                        <a:rPr lang="en-US" sz="1600" i="1" dirty="0" smtClean="0">
                          <a:solidFill>
                            <a:srgbClr val="C00000"/>
                          </a:solidFill>
                          <a:latin typeface="Arial" pitchFamily="34" charset="0"/>
                          <a:ea typeface="MS Mincho"/>
                          <a:cs typeface="Arial" pitchFamily="34" charset="0"/>
                        </a:rPr>
                        <a:t>0.31</a:t>
                      </a:r>
                      <a:endParaRPr lang="en-US" sz="1600" i="1" dirty="0">
                        <a:solidFill>
                          <a:srgbClr val="C00000"/>
                        </a:solidFill>
                        <a:latin typeface="Arial" pitchFamily="34" charset="0"/>
                        <a:ea typeface="MS Mincho"/>
                        <a:cs typeface="Arial" pitchFamily="34" charset="0"/>
                      </a:endParaRPr>
                    </a:p>
                  </a:txBody>
                  <a:tcPr marL="68580" marR="68580" marT="0" marB="0">
                    <a:lnL>
                      <a:noFill/>
                    </a:lnL>
                    <a:lnR>
                      <a:noFill/>
                    </a:lnR>
                    <a:lnT>
                      <a:noFill/>
                    </a:lnT>
                    <a:lnB>
                      <a:noFill/>
                    </a:lnB>
                  </a:tcPr>
                </a:tc>
              </a:tr>
              <a:tr h="855500">
                <a:tc>
                  <a:txBody>
                    <a:bodyPr/>
                    <a:lstStyle/>
                    <a:p>
                      <a:pPr marL="0" marR="0" algn="l">
                        <a:spcBef>
                          <a:spcPts val="1200"/>
                        </a:spcBef>
                        <a:spcAft>
                          <a:spcPts val="0"/>
                        </a:spcAft>
                      </a:pPr>
                      <a:r>
                        <a:rPr lang="en-US" sz="1600" b="1" dirty="0">
                          <a:solidFill>
                            <a:schemeClr val="tx1"/>
                          </a:solidFill>
                          <a:latin typeface="Arial" pitchFamily="34" charset="0"/>
                          <a:ea typeface="MS Mincho"/>
                          <a:cs typeface="Arial" pitchFamily="34" charset="0"/>
                        </a:rPr>
                        <a:t>Indirect costs</a:t>
                      </a:r>
                      <a:r>
                        <a:rPr lang="en-US" sz="1600" dirty="0">
                          <a:solidFill>
                            <a:srgbClr val="C00000"/>
                          </a:solidFill>
                          <a:latin typeface="Arial" pitchFamily="34" charset="0"/>
                          <a:ea typeface="MS Mincho"/>
                          <a:cs typeface="Arial" pitchFamily="34" charset="0"/>
                        </a:rPr>
                        <a:t> </a:t>
                      </a:r>
                      <a:r>
                        <a:rPr lang="en-US" sz="1600" dirty="0">
                          <a:solidFill>
                            <a:schemeClr val="tx1"/>
                          </a:solidFill>
                          <a:latin typeface="Arial" pitchFamily="34" charset="0"/>
                          <a:ea typeface="MS Mincho"/>
                          <a:cs typeface="Arial" pitchFamily="34" charset="0"/>
                        </a:rPr>
                        <a:t>(absenteeism, sick leave, early retirement)</a:t>
                      </a:r>
                    </a:p>
                  </a:txBody>
                  <a:tcPr marL="68580" marR="68580" marT="0" marB="0">
                    <a:lnL>
                      <a:noFill/>
                    </a:lnL>
                    <a:lnR>
                      <a:noFill/>
                    </a:lnR>
                    <a:lnT>
                      <a:noFill/>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66,182.98 ±46,758</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a:noFill/>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189.09</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a:noFill/>
                    </a:lnT>
                    <a:lnB>
                      <a:noFill/>
                    </a:lnB>
                  </a:tcPr>
                </a:tc>
                <a:tc>
                  <a:txBody>
                    <a:bodyPr/>
                    <a:lstStyle/>
                    <a:p>
                      <a:pPr marL="0" marR="0" algn="l">
                        <a:spcBef>
                          <a:spcPts val="1200"/>
                        </a:spcBef>
                        <a:spcAft>
                          <a:spcPts val="0"/>
                        </a:spcAft>
                      </a:pPr>
                      <a:r>
                        <a:rPr lang="en-US" sz="1600" dirty="0" smtClean="0">
                          <a:solidFill>
                            <a:schemeClr val="tx1"/>
                          </a:solidFill>
                          <a:latin typeface="Arial" pitchFamily="34" charset="0"/>
                          <a:ea typeface="MS Mincho"/>
                          <a:cs typeface="Arial" pitchFamily="34" charset="0"/>
                        </a:rPr>
                        <a:t>0.17</a:t>
                      </a:r>
                      <a:endParaRPr lang="en-US" sz="1600" dirty="0">
                        <a:solidFill>
                          <a:schemeClr val="tx1"/>
                        </a:solidFill>
                        <a:latin typeface="Arial" pitchFamily="34" charset="0"/>
                        <a:ea typeface="MS Mincho"/>
                        <a:cs typeface="Arial" pitchFamily="34" charset="0"/>
                      </a:endParaRPr>
                    </a:p>
                  </a:txBody>
                  <a:tcPr marL="68580" marR="68580" marT="0" marB="0">
                    <a:lnL>
                      <a:noFill/>
                    </a:lnL>
                    <a:lnR>
                      <a:noFill/>
                    </a:lnR>
                    <a:lnT>
                      <a:noFill/>
                    </a:lnT>
                    <a:lnB>
                      <a:noFill/>
                    </a:lnB>
                  </a:tcPr>
                </a:tc>
              </a:tr>
              <a:tr h="427750">
                <a:tc>
                  <a:txBody>
                    <a:bodyPr/>
                    <a:lstStyle/>
                    <a:p>
                      <a:pPr marL="0" marR="0" algn="l">
                        <a:spcBef>
                          <a:spcPts val="1200"/>
                        </a:spcBef>
                        <a:spcAft>
                          <a:spcPts val="0"/>
                        </a:spcAft>
                      </a:pPr>
                      <a:r>
                        <a:rPr lang="en-US" sz="1600" b="1">
                          <a:solidFill>
                            <a:schemeClr val="tx1"/>
                          </a:solidFill>
                          <a:latin typeface="Arial" pitchFamily="34" charset="0"/>
                          <a:ea typeface="MS Mincho"/>
                          <a:cs typeface="Arial" pitchFamily="34" charset="0"/>
                        </a:rPr>
                        <a:t>Total costs</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l">
                        <a:spcBef>
                          <a:spcPts val="1200"/>
                        </a:spcBef>
                        <a:spcAft>
                          <a:spcPts val="0"/>
                        </a:spcAft>
                      </a:pPr>
                      <a:r>
                        <a:rPr lang="en-US" sz="1600" b="1" dirty="0" smtClean="0">
                          <a:solidFill>
                            <a:schemeClr val="tx1"/>
                          </a:solidFill>
                          <a:latin typeface="Arial" pitchFamily="34" charset="0"/>
                          <a:ea typeface="MS Mincho"/>
                          <a:cs typeface="Arial" pitchFamily="34" charset="0"/>
                        </a:rPr>
                        <a:t>398,179.82</a:t>
                      </a:r>
                      <a:endParaRPr lang="en-US" sz="1600" b="1" dirty="0">
                        <a:solidFill>
                          <a:schemeClr val="tx1"/>
                        </a:solidFill>
                        <a:latin typeface="Arial" pitchFamily="34" charset="0"/>
                        <a:ea typeface="MS Mincho"/>
                        <a:cs typeface="Arial"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l">
                        <a:spcBef>
                          <a:spcPts val="1200"/>
                        </a:spcBef>
                        <a:spcAft>
                          <a:spcPts val="0"/>
                        </a:spcAft>
                      </a:pPr>
                      <a:r>
                        <a:rPr lang="en-US" sz="1600" b="1" dirty="0" smtClean="0">
                          <a:solidFill>
                            <a:schemeClr val="tx1"/>
                          </a:solidFill>
                          <a:latin typeface="Arial" pitchFamily="34" charset="0"/>
                          <a:ea typeface="MS Mincho"/>
                          <a:cs typeface="Arial" pitchFamily="34" charset="0"/>
                        </a:rPr>
                        <a:t>1,137.66</a:t>
                      </a:r>
                      <a:endParaRPr lang="en-US" sz="1600" b="1" dirty="0">
                        <a:solidFill>
                          <a:schemeClr val="tx1"/>
                        </a:solidFill>
                        <a:latin typeface="Arial" pitchFamily="34" charset="0"/>
                        <a:ea typeface="MS Mincho"/>
                        <a:cs typeface="Arial"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l">
                        <a:spcBef>
                          <a:spcPts val="1200"/>
                        </a:spcBef>
                        <a:spcAft>
                          <a:spcPts val="0"/>
                        </a:spcAft>
                      </a:pPr>
                      <a:r>
                        <a:rPr lang="en-US" sz="1600" b="1" dirty="0" smtClean="0">
                          <a:solidFill>
                            <a:schemeClr val="tx1"/>
                          </a:solidFill>
                          <a:latin typeface="Arial" pitchFamily="34" charset="0"/>
                          <a:ea typeface="MS Mincho"/>
                          <a:cs typeface="Arial" pitchFamily="34" charset="0"/>
                        </a:rPr>
                        <a:t>1.00</a:t>
                      </a:r>
                      <a:endParaRPr lang="en-US" sz="1600" b="1" dirty="0">
                        <a:solidFill>
                          <a:schemeClr val="tx1"/>
                        </a:solidFill>
                        <a:latin typeface="Arial" pitchFamily="34" charset="0"/>
                        <a:ea typeface="MS Mincho"/>
                        <a:cs typeface="Arial"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dirty="0" smtClean="0"/>
              <a:t>Direct cost  distribution per patient per month (n=253) </a:t>
            </a:r>
            <a:endParaRPr lang="en-US" sz="24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15</a:t>
            </a:fld>
            <a:endParaRPr lang="en-US"/>
          </a:p>
        </p:txBody>
      </p:sp>
      <p:graphicFrame>
        <p:nvGraphicFramePr>
          <p:cNvPr id="7" name="Content Placeholder 6"/>
          <p:cNvGraphicFramePr>
            <a:graphicFrameLocks noGrp="1"/>
          </p:cNvGraphicFramePr>
          <p:nvPr>
            <p:ph idx="1"/>
          </p:nvPr>
        </p:nvGraphicFramePr>
        <p:xfrm>
          <a:off x="838199" y="914401"/>
          <a:ext cx="7391401" cy="5470343"/>
        </p:xfrm>
        <a:graphic>
          <a:graphicData uri="http://schemas.openxmlformats.org/drawingml/2006/table">
            <a:tbl>
              <a:tblPr firstRow="1">
                <a:tableStyleId>{9D7B26C5-4107-4FEC-AEDC-1716B250A1EF}</a:tableStyleId>
              </a:tblPr>
              <a:tblGrid>
                <a:gridCol w="2667001"/>
                <a:gridCol w="1703161"/>
                <a:gridCol w="1116239"/>
                <a:gridCol w="1107070"/>
                <a:gridCol w="797930"/>
              </a:tblGrid>
              <a:tr h="380999">
                <a:tc>
                  <a:txBody>
                    <a:bodyPr/>
                    <a:lstStyle/>
                    <a:p>
                      <a:pPr marL="0" marR="0" indent="765175" algn="l">
                        <a:lnSpc>
                          <a:spcPct val="115000"/>
                        </a:lnSpc>
                        <a:spcBef>
                          <a:spcPts val="0"/>
                        </a:spcBef>
                        <a:spcAft>
                          <a:spcPts val="0"/>
                        </a:spcAft>
                      </a:pPr>
                      <a:r>
                        <a:rPr lang="en-US" sz="1400" i="1" dirty="0"/>
                        <a:t>Cost items</a:t>
                      </a:r>
                      <a:endParaRPr lang="en-US" sz="1400" i="1" dirty="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400" i="1"/>
                        <a:t> Mean value (N) </a:t>
                      </a:r>
                      <a:endParaRPr lang="en-US" sz="1400" i="1">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400" i="1" dirty="0" smtClean="0"/>
                        <a:t>Std deviation</a:t>
                      </a:r>
                      <a:endParaRPr lang="en-US" sz="1400" i="1" dirty="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400" i="1" dirty="0"/>
                        <a:t> US$ </a:t>
                      </a:r>
                      <a:endParaRPr lang="en-US" sz="1400" i="1" dirty="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400" i="1" dirty="0"/>
                        <a:t>%</a:t>
                      </a:r>
                      <a:endParaRPr lang="en-US" sz="1400" i="1" dirty="0">
                        <a:latin typeface="Calibri"/>
                        <a:ea typeface="Calibri"/>
                        <a:cs typeface="Times New Roman"/>
                      </a:endParaRPr>
                    </a:p>
                  </a:txBody>
                  <a:tcPr marL="55345" marR="55345" marT="0" marB="0" anchor="b"/>
                </a:tc>
              </a:tr>
              <a:tr h="356436">
                <a:tc>
                  <a:txBody>
                    <a:bodyPr/>
                    <a:lstStyle/>
                    <a:p>
                      <a:pPr marL="456565" marR="0" indent="-456565" algn="l">
                        <a:lnSpc>
                          <a:spcPct val="115000"/>
                        </a:lnSpc>
                        <a:spcBef>
                          <a:spcPts val="0"/>
                        </a:spcBef>
                        <a:spcAft>
                          <a:spcPts val="0"/>
                        </a:spcAft>
                      </a:pPr>
                      <a:r>
                        <a:rPr lang="en-US" sz="1300" dirty="0"/>
                        <a:t>Transport</a:t>
                      </a:r>
                      <a:endParaRPr lang="en-US" sz="1300" dirty="0">
                        <a:solidFill>
                          <a:srgbClr val="C00000"/>
                        </a:solidFill>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1,347.73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dirty="0"/>
                        <a:t>       1,785.17 </a:t>
                      </a:r>
                      <a:endParaRPr lang="en-US" sz="1300" dirty="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3.85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0.05</a:t>
                      </a:r>
                      <a:endParaRPr lang="en-US" sz="1300">
                        <a:latin typeface="Calibri"/>
                        <a:ea typeface="Calibri"/>
                        <a:cs typeface="Times New Roman"/>
                      </a:endParaRPr>
                    </a:p>
                  </a:txBody>
                  <a:tcPr marL="55345" marR="55345" marT="0" marB="0" anchor="b"/>
                </a:tc>
              </a:tr>
              <a:tr h="356436">
                <a:tc>
                  <a:txBody>
                    <a:bodyPr/>
                    <a:lstStyle/>
                    <a:p>
                      <a:pPr marL="0" marR="0" indent="0" algn="l">
                        <a:lnSpc>
                          <a:spcPct val="115000"/>
                        </a:lnSpc>
                        <a:spcBef>
                          <a:spcPts val="0"/>
                        </a:spcBef>
                        <a:spcAft>
                          <a:spcPts val="0"/>
                        </a:spcAft>
                      </a:pPr>
                      <a:r>
                        <a:rPr lang="en-US" sz="1300"/>
                        <a:t>Folder/registration fee</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615.34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dirty="0"/>
                        <a:t>           266.53 </a:t>
                      </a:r>
                      <a:endParaRPr lang="en-US" sz="1300" dirty="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1.76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0.02</a:t>
                      </a:r>
                      <a:endParaRPr lang="en-US" sz="1300">
                        <a:latin typeface="Calibri"/>
                        <a:ea typeface="Calibri"/>
                        <a:cs typeface="Times New Roman"/>
                      </a:endParaRPr>
                    </a:p>
                  </a:txBody>
                  <a:tcPr marL="55345" marR="55345" marT="0" marB="0" anchor="b"/>
                </a:tc>
              </a:tr>
              <a:tr h="356436">
                <a:tc>
                  <a:txBody>
                    <a:bodyPr/>
                    <a:lstStyle/>
                    <a:p>
                      <a:pPr marL="456565" marR="0" indent="-456565" algn="l">
                        <a:lnSpc>
                          <a:spcPct val="115000"/>
                        </a:lnSpc>
                        <a:spcBef>
                          <a:spcPts val="0"/>
                        </a:spcBef>
                        <a:spcAft>
                          <a:spcPts val="0"/>
                        </a:spcAft>
                      </a:pPr>
                      <a:r>
                        <a:rPr lang="en-US" sz="1300"/>
                        <a:t>Drugs</a:t>
                      </a:r>
                      <a:endParaRPr lang="en-US" sz="1300">
                        <a:latin typeface="Calibri"/>
                        <a:ea typeface="Calibri"/>
                        <a:cs typeface="Times New Roman"/>
                      </a:endParaRPr>
                    </a:p>
                  </a:txBody>
                  <a:tcPr marL="55345" marR="55345" marT="0" marB="0" anchor="b">
                    <a:solidFill>
                      <a:srgbClr val="FFFF00"/>
                    </a:solidFill>
                  </a:tcPr>
                </a:tc>
                <a:tc>
                  <a:txBody>
                    <a:bodyPr/>
                    <a:lstStyle/>
                    <a:p>
                      <a:pPr marL="0" marR="0" indent="0" algn="l">
                        <a:lnSpc>
                          <a:spcPct val="115000"/>
                        </a:lnSpc>
                        <a:spcBef>
                          <a:spcPts val="0"/>
                        </a:spcBef>
                        <a:spcAft>
                          <a:spcPts val="0"/>
                        </a:spcAft>
                      </a:pPr>
                      <a:r>
                        <a:rPr lang="en-US" sz="1300"/>
                        <a:t>                4,664.51 </a:t>
                      </a:r>
                      <a:endParaRPr lang="en-US" sz="1300">
                        <a:latin typeface="Calibri"/>
                        <a:ea typeface="Calibri"/>
                        <a:cs typeface="Times New Roman"/>
                      </a:endParaRPr>
                    </a:p>
                  </a:txBody>
                  <a:tcPr marL="55345" marR="55345" marT="0" marB="0" anchor="b">
                    <a:solidFill>
                      <a:srgbClr val="FFFF00"/>
                    </a:solidFill>
                  </a:tcPr>
                </a:tc>
                <a:tc>
                  <a:txBody>
                    <a:bodyPr/>
                    <a:lstStyle/>
                    <a:p>
                      <a:pPr marL="0" marR="0" indent="0" algn="l">
                        <a:lnSpc>
                          <a:spcPct val="115000"/>
                        </a:lnSpc>
                        <a:spcBef>
                          <a:spcPts val="0"/>
                        </a:spcBef>
                        <a:spcAft>
                          <a:spcPts val="0"/>
                        </a:spcAft>
                      </a:pPr>
                      <a:r>
                        <a:rPr lang="en-US" sz="1300"/>
                        <a:t>       6,017.95 </a:t>
                      </a:r>
                      <a:endParaRPr lang="en-US" sz="1300">
                        <a:latin typeface="Calibri"/>
                        <a:ea typeface="Calibri"/>
                        <a:cs typeface="Times New Roman"/>
                      </a:endParaRPr>
                    </a:p>
                  </a:txBody>
                  <a:tcPr marL="55345" marR="55345" marT="0" marB="0" anchor="b">
                    <a:solidFill>
                      <a:srgbClr val="FFFF00"/>
                    </a:solidFill>
                  </a:tcPr>
                </a:tc>
                <a:tc>
                  <a:txBody>
                    <a:bodyPr/>
                    <a:lstStyle/>
                    <a:p>
                      <a:pPr marL="0" marR="0" indent="0" algn="l">
                        <a:lnSpc>
                          <a:spcPct val="115000"/>
                        </a:lnSpc>
                        <a:spcBef>
                          <a:spcPts val="0"/>
                        </a:spcBef>
                        <a:spcAft>
                          <a:spcPts val="0"/>
                        </a:spcAft>
                      </a:pPr>
                      <a:r>
                        <a:rPr lang="en-US" sz="1300"/>
                        <a:t>           13.33 </a:t>
                      </a:r>
                      <a:endParaRPr lang="en-US" sz="1300">
                        <a:latin typeface="Calibri"/>
                        <a:ea typeface="Calibri"/>
                        <a:cs typeface="Times New Roman"/>
                      </a:endParaRPr>
                    </a:p>
                  </a:txBody>
                  <a:tcPr marL="55345" marR="55345" marT="0" marB="0" anchor="b">
                    <a:solidFill>
                      <a:srgbClr val="FFFF00"/>
                    </a:solidFill>
                  </a:tcPr>
                </a:tc>
                <a:tc>
                  <a:txBody>
                    <a:bodyPr/>
                    <a:lstStyle/>
                    <a:p>
                      <a:pPr marL="0" marR="0" indent="0" algn="ctr">
                        <a:lnSpc>
                          <a:spcPct val="115000"/>
                        </a:lnSpc>
                        <a:spcBef>
                          <a:spcPts val="0"/>
                        </a:spcBef>
                        <a:spcAft>
                          <a:spcPts val="0"/>
                        </a:spcAft>
                      </a:pPr>
                      <a:r>
                        <a:rPr lang="en-US" sz="1300" dirty="0"/>
                        <a:t>0.17</a:t>
                      </a:r>
                      <a:endParaRPr lang="en-US" sz="1300" dirty="0">
                        <a:latin typeface="Calibri"/>
                        <a:ea typeface="Calibri"/>
                        <a:cs typeface="Times New Roman"/>
                      </a:endParaRPr>
                    </a:p>
                  </a:txBody>
                  <a:tcPr marL="55345" marR="55345" marT="0" marB="0" anchor="b">
                    <a:solidFill>
                      <a:srgbClr val="FFFF00"/>
                    </a:solidFill>
                  </a:tcPr>
                </a:tc>
              </a:tr>
              <a:tr h="356436">
                <a:tc>
                  <a:txBody>
                    <a:bodyPr/>
                    <a:lstStyle/>
                    <a:p>
                      <a:pPr marL="0" marR="0" indent="0" algn="l">
                        <a:lnSpc>
                          <a:spcPct val="115000"/>
                        </a:lnSpc>
                        <a:spcBef>
                          <a:spcPts val="0"/>
                        </a:spcBef>
                        <a:spcAft>
                          <a:spcPts val="0"/>
                        </a:spcAft>
                      </a:pPr>
                      <a:r>
                        <a:rPr lang="en-US" sz="1300"/>
                        <a:t>Lab. Tests/Investigations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2,302.47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1,890.70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6.58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0.08</a:t>
                      </a:r>
                      <a:endParaRPr lang="en-US" sz="1300">
                        <a:latin typeface="Calibri"/>
                        <a:ea typeface="Calibri"/>
                        <a:cs typeface="Times New Roman"/>
                      </a:endParaRPr>
                    </a:p>
                  </a:txBody>
                  <a:tcPr marL="55345" marR="55345" marT="0" marB="0" anchor="b"/>
                </a:tc>
              </a:tr>
              <a:tr h="356436">
                <a:tc>
                  <a:txBody>
                    <a:bodyPr/>
                    <a:lstStyle/>
                    <a:p>
                      <a:pPr marL="456565" marR="0" indent="-456565" algn="l">
                        <a:lnSpc>
                          <a:spcPct val="115000"/>
                        </a:lnSpc>
                        <a:spcBef>
                          <a:spcPts val="0"/>
                        </a:spcBef>
                        <a:spcAft>
                          <a:spcPts val="0"/>
                        </a:spcAft>
                      </a:pPr>
                      <a:r>
                        <a:rPr lang="en-US" sz="1300"/>
                        <a:t>Consultation Fees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430.43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265.03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1.23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0.02</a:t>
                      </a:r>
                      <a:endParaRPr lang="en-US" sz="1300">
                        <a:latin typeface="Calibri"/>
                        <a:ea typeface="Calibri"/>
                        <a:cs typeface="Times New Roman"/>
                      </a:endParaRPr>
                    </a:p>
                  </a:txBody>
                  <a:tcPr marL="55345" marR="55345" marT="0" marB="0" anchor="b"/>
                </a:tc>
              </a:tr>
              <a:tr h="356436">
                <a:tc>
                  <a:txBody>
                    <a:bodyPr/>
                    <a:lstStyle/>
                    <a:p>
                      <a:pPr marL="0" marR="0" indent="0" algn="l">
                        <a:lnSpc>
                          <a:spcPct val="115000"/>
                        </a:lnSpc>
                        <a:spcBef>
                          <a:spcPts val="0"/>
                        </a:spcBef>
                        <a:spcAft>
                          <a:spcPts val="0"/>
                        </a:spcAft>
                      </a:pPr>
                      <a:r>
                        <a:rPr lang="en-US" sz="1300"/>
                        <a:t>Insurance Premium/co-payment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468.85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1,124.90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1.34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0.02</a:t>
                      </a:r>
                      <a:endParaRPr lang="en-US" sz="1300">
                        <a:latin typeface="Calibri"/>
                        <a:ea typeface="Calibri"/>
                        <a:cs typeface="Times New Roman"/>
                      </a:endParaRPr>
                    </a:p>
                  </a:txBody>
                  <a:tcPr marL="55345" marR="55345" marT="0" marB="0" anchor="b"/>
                </a:tc>
              </a:tr>
              <a:tr h="356436">
                <a:tc>
                  <a:txBody>
                    <a:bodyPr/>
                    <a:lstStyle/>
                    <a:p>
                      <a:pPr marL="456565" marR="0" indent="-456565" algn="l">
                        <a:lnSpc>
                          <a:spcPct val="115000"/>
                        </a:lnSpc>
                        <a:spcBef>
                          <a:spcPts val="0"/>
                        </a:spcBef>
                        <a:spcAft>
                          <a:spcPts val="0"/>
                        </a:spcAft>
                      </a:pPr>
                      <a:r>
                        <a:rPr lang="en-US" sz="1300" dirty="0"/>
                        <a:t>Diabetic Diet</a:t>
                      </a:r>
                      <a:endParaRPr lang="en-US" sz="1300" dirty="0">
                        <a:latin typeface="Calibri"/>
                        <a:ea typeface="Calibri"/>
                        <a:cs typeface="Times New Roman"/>
                      </a:endParaRPr>
                    </a:p>
                  </a:txBody>
                  <a:tcPr marL="55345" marR="55345" marT="0" marB="0" anchor="b">
                    <a:solidFill>
                      <a:srgbClr val="FFC000"/>
                    </a:solidFill>
                  </a:tcPr>
                </a:tc>
                <a:tc>
                  <a:txBody>
                    <a:bodyPr/>
                    <a:lstStyle/>
                    <a:p>
                      <a:pPr marL="0" marR="0" indent="0" algn="l">
                        <a:lnSpc>
                          <a:spcPct val="115000"/>
                        </a:lnSpc>
                        <a:spcBef>
                          <a:spcPts val="0"/>
                        </a:spcBef>
                        <a:spcAft>
                          <a:spcPts val="0"/>
                        </a:spcAft>
                      </a:pPr>
                      <a:r>
                        <a:rPr lang="en-US" sz="1300"/>
                        <a:t>                3,694.68 </a:t>
                      </a:r>
                      <a:endParaRPr lang="en-US" sz="1300">
                        <a:latin typeface="Calibri"/>
                        <a:ea typeface="Calibri"/>
                        <a:cs typeface="Times New Roman"/>
                      </a:endParaRPr>
                    </a:p>
                  </a:txBody>
                  <a:tcPr marL="55345" marR="55345" marT="0" marB="0" anchor="b">
                    <a:solidFill>
                      <a:srgbClr val="FFC000"/>
                    </a:solidFill>
                  </a:tcPr>
                </a:tc>
                <a:tc>
                  <a:txBody>
                    <a:bodyPr/>
                    <a:lstStyle/>
                    <a:p>
                      <a:pPr marL="0" marR="0" indent="0" algn="l">
                        <a:lnSpc>
                          <a:spcPct val="115000"/>
                        </a:lnSpc>
                        <a:spcBef>
                          <a:spcPts val="0"/>
                        </a:spcBef>
                        <a:spcAft>
                          <a:spcPts val="0"/>
                        </a:spcAft>
                      </a:pPr>
                      <a:r>
                        <a:rPr lang="en-US" sz="1300"/>
                        <a:t>       2,891.56 </a:t>
                      </a:r>
                      <a:endParaRPr lang="en-US" sz="1300">
                        <a:latin typeface="Calibri"/>
                        <a:ea typeface="Calibri"/>
                        <a:cs typeface="Times New Roman"/>
                      </a:endParaRPr>
                    </a:p>
                  </a:txBody>
                  <a:tcPr marL="55345" marR="55345" marT="0" marB="0" anchor="b">
                    <a:solidFill>
                      <a:srgbClr val="FFC000"/>
                    </a:solidFill>
                  </a:tcPr>
                </a:tc>
                <a:tc>
                  <a:txBody>
                    <a:bodyPr/>
                    <a:lstStyle/>
                    <a:p>
                      <a:pPr marL="0" marR="0" indent="0" algn="l">
                        <a:lnSpc>
                          <a:spcPct val="115000"/>
                        </a:lnSpc>
                        <a:spcBef>
                          <a:spcPts val="0"/>
                        </a:spcBef>
                        <a:spcAft>
                          <a:spcPts val="0"/>
                        </a:spcAft>
                      </a:pPr>
                      <a:r>
                        <a:rPr lang="en-US" sz="1300"/>
                        <a:t>           10.56 </a:t>
                      </a:r>
                      <a:endParaRPr lang="en-US" sz="1300">
                        <a:latin typeface="Calibri"/>
                        <a:ea typeface="Calibri"/>
                        <a:cs typeface="Times New Roman"/>
                      </a:endParaRPr>
                    </a:p>
                  </a:txBody>
                  <a:tcPr marL="55345" marR="55345" marT="0" marB="0" anchor="b">
                    <a:solidFill>
                      <a:srgbClr val="FFC000"/>
                    </a:solidFill>
                  </a:tcPr>
                </a:tc>
                <a:tc>
                  <a:txBody>
                    <a:bodyPr/>
                    <a:lstStyle/>
                    <a:p>
                      <a:pPr marL="0" marR="0" indent="0" algn="ctr">
                        <a:lnSpc>
                          <a:spcPct val="115000"/>
                        </a:lnSpc>
                        <a:spcBef>
                          <a:spcPts val="0"/>
                        </a:spcBef>
                        <a:spcAft>
                          <a:spcPts val="0"/>
                        </a:spcAft>
                      </a:pPr>
                      <a:r>
                        <a:rPr lang="en-US" sz="1300" dirty="0"/>
                        <a:t>0.13</a:t>
                      </a:r>
                      <a:endParaRPr lang="en-US" sz="1300" dirty="0">
                        <a:latin typeface="Calibri"/>
                        <a:ea typeface="Calibri"/>
                        <a:cs typeface="Times New Roman"/>
                      </a:endParaRPr>
                    </a:p>
                  </a:txBody>
                  <a:tcPr marL="55345" marR="55345" marT="0" marB="0" anchor="b">
                    <a:solidFill>
                      <a:srgbClr val="FFC000"/>
                    </a:solidFill>
                  </a:tcPr>
                </a:tc>
              </a:tr>
              <a:tr h="356436">
                <a:tc>
                  <a:txBody>
                    <a:bodyPr/>
                    <a:lstStyle/>
                    <a:p>
                      <a:pPr marL="0" marR="0" indent="0" algn="l">
                        <a:lnSpc>
                          <a:spcPct val="115000"/>
                        </a:lnSpc>
                        <a:spcBef>
                          <a:spcPts val="0"/>
                        </a:spcBef>
                        <a:spcAft>
                          <a:spcPts val="0"/>
                        </a:spcAft>
                      </a:pPr>
                      <a:r>
                        <a:rPr lang="en-US" sz="1300"/>
                        <a:t>Self monitoring of glucose levels</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2,726.83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3,839.41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7.79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0.10</a:t>
                      </a:r>
                      <a:endParaRPr lang="en-US" sz="1300">
                        <a:latin typeface="Calibri"/>
                        <a:ea typeface="Calibri"/>
                        <a:cs typeface="Times New Roman"/>
                      </a:endParaRPr>
                    </a:p>
                  </a:txBody>
                  <a:tcPr marL="55345" marR="55345" marT="0" marB="0" anchor="b"/>
                </a:tc>
              </a:tr>
              <a:tr h="356436">
                <a:tc>
                  <a:txBody>
                    <a:bodyPr/>
                    <a:lstStyle/>
                    <a:p>
                      <a:pPr marL="0" marR="0" indent="0" algn="l">
                        <a:lnSpc>
                          <a:spcPct val="115000"/>
                        </a:lnSpc>
                        <a:spcBef>
                          <a:spcPts val="0"/>
                        </a:spcBef>
                        <a:spcAft>
                          <a:spcPts val="0"/>
                        </a:spcAft>
                      </a:pPr>
                      <a:r>
                        <a:rPr lang="en-US" sz="1300"/>
                        <a:t>Insulin syringe and other disposables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632.21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1,471.88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1.81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0.02</a:t>
                      </a:r>
                      <a:endParaRPr lang="en-US" sz="1300">
                        <a:latin typeface="Calibri"/>
                        <a:ea typeface="Calibri"/>
                        <a:cs typeface="Times New Roman"/>
                      </a:endParaRPr>
                    </a:p>
                  </a:txBody>
                  <a:tcPr marL="55345" marR="55345" marT="0" marB="0" anchor="b"/>
                </a:tc>
              </a:tr>
              <a:tr h="356436">
                <a:tc>
                  <a:txBody>
                    <a:bodyPr/>
                    <a:lstStyle/>
                    <a:p>
                      <a:pPr marL="0" marR="0" indent="0" algn="l">
                        <a:lnSpc>
                          <a:spcPct val="115000"/>
                        </a:lnSpc>
                        <a:spcBef>
                          <a:spcPts val="0"/>
                        </a:spcBef>
                        <a:spcAft>
                          <a:spcPts val="0"/>
                        </a:spcAft>
                      </a:pPr>
                      <a:r>
                        <a:rPr lang="en-US" sz="1300"/>
                        <a:t>Extra household help</a:t>
                      </a:r>
                      <a:endParaRPr lang="en-US" sz="1300">
                        <a:latin typeface="Calibri"/>
                        <a:ea typeface="Calibri"/>
                        <a:cs typeface="Times New Roman"/>
                      </a:endParaRPr>
                    </a:p>
                  </a:txBody>
                  <a:tcPr marL="55345" marR="55345" marT="0" marB="0" anchor="b">
                    <a:solidFill>
                      <a:srgbClr val="92D050"/>
                    </a:solidFill>
                  </a:tcPr>
                </a:tc>
                <a:tc>
                  <a:txBody>
                    <a:bodyPr/>
                    <a:lstStyle/>
                    <a:p>
                      <a:pPr marL="0" marR="0" indent="0" algn="l">
                        <a:lnSpc>
                          <a:spcPct val="115000"/>
                        </a:lnSpc>
                        <a:spcBef>
                          <a:spcPts val="0"/>
                        </a:spcBef>
                        <a:spcAft>
                          <a:spcPts val="0"/>
                        </a:spcAft>
                      </a:pPr>
                      <a:r>
                        <a:rPr lang="en-US" sz="1300"/>
                        <a:t>                3,424.11 </a:t>
                      </a:r>
                      <a:endParaRPr lang="en-US" sz="1300">
                        <a:latin typeface="Calibri"/>
                        <a:ea typeface="Calibri"/>
                        <a:cs typeface="Times New Roman"/>
                      </a:endParaRPr>
                    </a:p>
                  </a:txBody>
                  <a:tcPr marL="55345" marR="55345" marT="0" marB="0" anchor="b">
                    <a:solidFill>
                      <a:srgbClr val="92D050"/>
                    </a:solidFill>
                  </a:tcPr>
                </a:tc>
                <a:tc>
                  <a:txBody>
                    <a:bodyPr/>
                    <a:lstStyle/>
                    <a:p>
                      <a:pPr marL="0" marR="0" indent="0" algn="l">
                        <a:lnSpc>
                          <a:spcPct val="115000"/>
                        </a:lnSpc>
                        <a:spcBef>
                          <a:spcPts val="0"/>
                        </a:spcBef>
                        <a:spcAft>
                          <a:spcPts val="0"/>
                        </a:spcAft>
                      </a:pPr>
                      <a:r>
                        <a:rPr lang="en-US" sz="1300"/>
                        <a:t>       7,164.28 </a:t>
                      </a:r>
                      <a:endParaRPr lang="en-US" sz="1300">
                        <a:latin typeface="Calibri"/>
                        <a:ea typeface="Calibri"/>
                        <a:cs typeface="Times New Roman"/>
                      </a:endParaRPr>
                    </a:p>
                  </a:txBody>
                  <a:tcPr marL="55345" marR="55345" marT="0" marB="0" anchor="b">
                    <a:solidFill>
                      <a:srgbClr val="92D050"/>
                    </a:solidFill>
                  </a:tcPr>
                </a:tc>
                <a:tc>
                  <a:txBody>
                    <a:bodyPr/>
                    <a:lstStyle/>
                    <a:p>
                      <a:pPr marL="0" marR="0" indent="0" algn="l">
                        <a:lnSpc>
                          <a:spcPct val="115000"/>
                        </a:lnSpc>
                        <a:spcBef>
                          <a:spcPts val="0"/>
                        </a:spcBef>
                        <a:spcAft>
                          <a:spcPts val="0"/>
                        </a:spcAft>
                      </a:pPr>
                      <a:r>
                        <a:rPr lang="en-US" sz="1300"/>
                        <a:t>             9.78 </a:t>
                      </a:r>
                      <a:endParaRPr lang="en-US" sz="1300">
                        <a:latin typeface="Calibri"/>
                        <a:ea typeface="Calibri"/>
                        <a:cs typeface="Times New Roman"/>
                      </a:endParaRPr>
                    </a:p>
                  </a:txBody>
                  <a:tcPr marL="55345" marR="55345" marT="0" marB="0" anchor="b">
                    <a:solidFill>
                      <a:srgbClr val="92D050"/>
                    </a:solidFill>
                  </a:tcPr>
                </a:tc>
                <a:tc>
                  <a:txBody>
                    <a:bodyPr/>
                    <a:lstStyle/>
                    <a:p>
                      <a:pPr marL="0" marR="0" indent="0" algn="ctr">
                        <a:lnSpc>
                          <a:spcPct val="115000"/>
                        </a:lnSpc>
                        <a:spcBef>
                          <a:spcPts val="0"/>
                        </a:spcBef>
                        <a:spcAft>
                          <a:spcPts val="0"/>
                        </a:spcAft>
                      </a:pPr>
                      <a:r>
                        <a:rPr lang="en-US" sz="1300" dirty="0"/>
                        <a:t>0.12</a:t>
                      </a:r>
                      <a:endParaRPr lang="en-US" sz="1300" dirty="0">
                        <a:latin typeface="Calibri"/>
                        <a:ea typeface="Calibri"/>
                        <a:cs typeface="Times New Roman"/>
                      </a:endParaRPr>
                    </a:p>
                  </a:txBody>
                  <a:tcPr marL="55345" marR="55345" marT="0" marB="0" anchor="b">
                    <a:solidFill>
                      <a:srgbClr val="92D050"/>
                    </a:solidFill>
                  </a:tcPr>
                </a:tc>
              </a:tr>
              <a:tr h="356436">
                <a:tc>
                  <a:txBody>
                    <a:bodyPr/>
                    <a:lstStyle/>
                    <a:p>
                      <a:pPr marL="456565" marR="0" indent="-456565" algn="l">
                        <a:lnSpc>
                          <a:spcPct val="115000"/>
                        </a:lnSpc>
                        <a:spcBef>
                          <a:spcPts val="0"/>
                        </a:spcBef>
                        <a:spcAft>
                          <a:spcPts val="0"/>
                        </a:spcAft>
                      </a:pPr>
                      <a:r>
                        <a:rPr lang="en-US" sz="1300"/>
                        <a:t>Physiotherapy</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2,710.47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4,604.86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7.74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0.10</a:t>
                      </a:r>
                      <a:endParaRPr lang="en-US" sz="1300">
                        <a:latin typeface="Calibri"/>
                        <a:ea typeface="Calibri"/>
                        <a:cs typeface="Times New Roman"/>
                      </a:endParaRPr>
                    </a:p>
                  </a:txBody>
                  <a:tcPr marL="55345" marR="55345" marT="0" marB="0" anchor="b"/>
                </a:tc>
              </a:tr>
              <a:tr h="356436">
                <a:tc>
                  <a:txBody>
                    <a:bodyPr/>
                    <a:lstStyle/>
                    <a:p>
                      <a:pPr marL="456565" marR="0" indent="-456565" algn="l">
                        <a:lnSpc>
                          <a:spcPct val="115000"/>
                        </a:lnSpc>
                        <a:spcBef>
                          <a:spcPts val="0"/>
                        </a:spcBef>
                        <a:spcAft>
                          <a:spcPts val="0"/>
                        </a:spcAft>
                      </a:pPr>
                      <a:r>
                        <a:rPr lang="en-US" sz="1300"/>
                        <a:t>Dressings</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1,547.31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3,817.25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4.42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a:t>0.06</a:t>
                      </a:r>
                      <a:endParaRPr lang="en-US" sz="1300">
                        <a:latin typeface="Calibri"/>
                        <a:ea typeface="Calibri"/>
                        <a:cs typeface="Times New Roman"/>
                      </a:endParaRPr>
                    </a:p>
                  </a:txBody>
                  <a:tcPr marL="55345" marR="55345" marT="0" marB="0" anchor="b"/>
                </a:tc>
              </a:tr>
              <a:tr h="416088">
                <a:tc>
                  <a:txBody>
                    <a:bodyPr/>
                    <a:lstStyle/>
                    <a:p>
                      <a:pPr marL="0" marR="0" indent="0" algn="l">
                        <a:lnSpc>
                          <a:spcPct val="115000"/>
                        </a:lnSpc>
                        <a:spcBef>
                          <a:spcPts val="0"/>
                        </a:spcBef>
                        <a:spcAft>
                          <a:spcPts val="0"/>
                        </a:spcAft>
                      </a:pPr>
                      <a:r>
                        <a:rPr lang="en-US" sz="1300"/>
                        <a:t>Cost Incurred elsewhere while treating DM</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3,101.45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5,404.89 </a:t>
                      </a:r>
                      <a:endParaRPr lang="en-US" sz="130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a:t>             8.86 </a:t>
                      </a:r>
                      <a:endParaRPr lang="en-US" sz="130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dirty="0"/>
                        <a:t>0.11</a:t>
                      </a:r>
                      <a:endParaRPr lang="en-US" sz="1300" dirty="0">
                        <a:latin typeface="Calibri"/>
                        <a:ea typeface="Calibri"/>
                        <a:cs typeface="Times New Roman"/>
                      </a:endParaRPr>
                    </a:p>
                  </a:txBody>
                  <a:tcPr marL="55345" marR="55345" marT="0" marB="0" anchor="b"/>
                </a:tc>
              </a:tr>
              <a:tr h="356436">
                <a:tc>
                  <a:txBody>
                    <a:bodyPr/>
                    <a:lstStyle/>
                    <a:p>
                      <a:pPr marL="457200" marR="0" indent="-457200" algn="l">
                        <a:lnSpc>
                          <a:spcPct val="115000"/>
                        </a:lnSpc>
                        <a:spcBef>
                          <a:spcPts val="0"/>
                        </a:spcBef>
                        <a:spcAft>
                          <a:spcPts val="0"/>
                        </a:spcAft>
                      </a:pPr>
                      <a:r>
                        <a:rPr lang="en-US" sz="1300" b="1" i="1"/>
                        <a:t>Total</a:t>
                      </a:r>
                      <a:endParaRPr lang="en-US" sz="1300" b="1" i="1">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b="1" i="1"/>
                        <a:t>             27,666.40 </a:t>
                      </a:r>
                      <a:endParaRPr lang="en-US" sz="1300" b="1" i="1">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b="1" i="1" dirty="0"/>
                        <a:t> </a:t>
                      </a:r>
                      <a:r>
                        <a:rPr lang="en-US" sz="1300" b="1" i="1" dirty="0" smtClean="0"/>
                        <a:t>1,394</a:t>
                      </a:r>
                      <a:endParaRPr lang="en-US" sz="1300" b="1" i="1" dirty="0">
                        <a:latin typeface="Calibri"/>
                        <a:ea typeface="Calibri"/>
                        <a:cs typeface="Times New Roman"/>
                      </a:endParaRPr>
                    </a:p>
                  </a:txBody>
                  <a:tcPr marL="55345" marR="55345" marT="0" marB="0" anchor="b"/>
                </a:tc>
                <a:tc>
                  <a:txBody>
                    <a:bodyPr/>
                    <a:lstStyle/>
                    <a:p>
                      <a:pPr marL="0" marR="0" indent="0" algn="l">
                        <a:lnSpc>
                          <a:spcPct val="115000"/>
                        </a:lnSpc>
                        <a:spcBef>
                          <a:spcPts val="0"/>
                        </a:spcBef>
                        <a:spcAft>
                          <a:spcPts val="0"/>
                        </a:spcAft>
                      </a:pPr>
                      <a:r>
                        <a:rPr lang="en-US" sz="1300" b="1" i="1" dirty="0"/>
                        <a:t>          79.05 </a:t>
                      </a:r>
                      <a:endParaRPr lang="en-US" sz="1300" b="1" i="1" dirty="0">
                        <a:latin typeface="Calibri"/>
                        <a:ea typeface="Calibri"/>
                        <a:cs typeface="Times New Roman"/>
                      </a:endParaRPr>
                    </a:p>
                  </a:txBody>
                  <a:tcPr marL="55345" marR="55345" marT="0" marB="0" anchor="b"/>
                </a:tc>
                <a:tc>
                  <a:txBody>
                    <a:bodyPr/>
                    <a:lstStyle/>
                    <a:p>
                      <a:pPr marL="0" marR="0" indent="0" algn="ctr">
                        <a:lnSpc>
                          <a:spcPct val="115000"/>
                        </a:lnSpc>
                        <a:spcBef>
                          <a:spcPts val="0"/>
                        </a:spcBef>
                        <a:spcAft>
                          <a:spcPts val="0"/>
                        </a:spcAft>
                      </a:pPr>
                      <a:r>
                        <a:rPr lang="en-US" sz="1300" b="1" i="1" dirty="0"/>
                        <a:t>1.00</a:t>
                      </a:r>
                      <a:endParaRPr lang="en-US" sz="1300" b="1" i="1" dirty="0">
                        <a:latin typeface="Calibri"/>
                        <a:ea typeface="Calibri"/>
                        <a:cs typeface="Times New Roman"/>
                      </a:endParaRPr>
                    </a:p>
                  </a:txBody>
                  <a:tcPr marL="55345" marR="55345" marT="0" marB="0" anchor="b"/>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Distribution of cost burden by income group</a:t>
            </a:r>
            <a:endParaRPr lang="en-US" sz="3200" dirty="0"/>
          </a:p>
        </p:txBody>
      </p:sp>
      <p:graphicFrame>
        <p:nvGraphicFramePr>
          <p:cNvPr id="5" name="Content Placeholder 4"/>
          <p:cNvGraphicFramePr>
            <a:graphicFrameLocks noGrp="1"/>
          </p:cNvGraphicFramePr>
          <p:nvPr>
            <p:ph idx="1"/>
          </p:nvPr>
        </p:nvGraphicFramePr>
        <p:xfrm>
          <a:off x="609598" y="1219200"/>
          <a:ext cx="8229601" cy="5105400"/>
        </p:xfrm>
        <a:graphic>
          <a:graphicData uri="http://schemas.openxmlformats.org/drawingml/2006/table">
            <a:tbl>
              <a:tblPr/>
              <a:tblGrid>
                <a:gridCol w="1561748"/>
                <a:gridCol w="1181454"/>
                <a:gridCol w="1295400"/>
                <a:gridCol w="1371600"/>
                <a:gridCol w="1295400"/>
                <a:gridCol w="1523999"/>
              </a:tblGrid>
              <a:tr h="838200">
                <a:tc>
                  <a:txBody>
                    <a:bodyPr/>
                    <a:lstStyle/>
                    <a:p>
                      <a:pPr marL="0" marR="0" algn="ctr">
                        <a:lnSpc>
                          <a:spcPct val="100000"/>
                        </a:lnSpc>
                        <a:spcBef>
                          <a:spcPts val="0"/>
                        </a:spcBef>
                        <a:spcAft>
                          <a:spcPts val="0"/>
                        </a:spcAft>
                      </a:pPr>
                      <a:r>
                        <a:rPr lang="en-US" sz="1600" b="1" dirty="0">
                          <a:latin typeface="+mn-lt"/>
                          <a:ea typeface="Times New Roman"/>
                          <a:cs typeface="Times New Roman"/>
                        </a:rPr>
                        <a:t>Expenditure</a:t>
                      </a:r>
                      <a:endParaRPr lang="en-US" sz="1600" b="1"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smtClean="0">
                          <a:latin typeface="+mn-lt"/>
                          <a:ea typeface="Times New Roman"/>
                          <a:cs typeface="Times New Roman"/>
                        </a:rPr>
                        <a:t>q1 </a:t>
                      </a:r>
                      <a:r>
                        <a:rPr lang="en-US" sz="1600" b="1" dirty="0">
                          <a:latin typeface="+mn-lt"/>
                          <a:ea typeface="Times New Roman"/>
                          <a:cs typeface="Times New Roman"/>
                        </a:rPr>
                        <a:t>Lower class</a:t>
                      </a:r>
                      <a:endParaRPr lang="en-US" sz="1600" b="1" dirty="0">
                        <a:latin typeface="+mn-lt"/>
                        <a:ea typeface="Calibri"/>
                        <a:cs typeface="Times New Roman"/>
                      </a:endParaRPr>
                    </a:p>
                    <a:p>
                      <a:pPr marL="0" marR="0" algn="ctr">
                        <a:lnSpc>
                          <a:spcPct val="100000"/>
                        </a:lnSpc>
                        <a:spcBef>
                          <a:spcPts val="0"/>
                        </a:spcBef>
                        <a:spcAft>
                          <a:spcPts val="0"/>
                        </a:spcAft>
                      </a:pPr>
                      <a:r>
                        <a:rPr lang="en-US" sz="1600" b="1" dirty="0">
                          <a:latin typeface="+mn-lt"/>
                          <a:ea typeface="Times New Roman"/>
                          <a:cs typeface="Times New Roman"/>
                        </a:rPr>
                        <a:t> n=61</a:t>
                      </a:r>
                      <a:endParaRPr lang="en-US" sz="1600" b="1"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smtClean="0">
                          <a:latin typeface="+mn-lt"/>
                          <a:ea typeface="Times New Roman"/>
                          <a:cs typeface="Times New Roman"/>
                        </a:rPr>
                        <a:t>q2 </a:t>
                      </a:r>
                      <a:r>
                        <a:rPr lang="en-US" sz="1600" b="1" dirty="0">
                          <a:latin typeface="+mn-lt"/>
                          <a:ea typeface="Times New Roman"/>
                          <a:cs typeface="Times New Roman"/>
                        </a:rPr>
                        <a:t>Upper lower class n=59</a:t>
                      </a:r>
                      <a:endParaRPr lang="en-US" sz="1600" b="1"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smtClean="0">
                          <a:latin typeface="+mn-lt"/>
                          <a:ea typeface="Times New Roman"/>
                          <a:cs typeface="Times New Roman"/>
                        </a:rPr>
                        <a:t>q3 </a:t>
                      </a:r>
                      <a:r>
                        <a:rPr lang="en-US" sz="1600" b="1" dirty="0">
                          <a:latin typeface="+mn-lt"/>
                          <a:ea typeface="Times New Roman"/>
                          <a:cs typeface="Times New Roman"/>
                        </a:rPr>
                        <a:t>Lower middle class n=40</a:t>
                      </a:r>
                      <a:endParaRPr lang="en-US" sz="1600" b="1"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smtClean="0">
                          <a:latin typeface="+mn-lt"/>
                          <a:ea typeface="Times New Roman"/>
                          <a:cs typeface="Times New Roman"/>
                        </a:rPr>
                        <a:t>q4 </a:t>
                      </a:r>
                      <a:r>
                        <a:rPr lang="en-US" sz="1600" b="1" dirty="0">
                          <a:latin typeface="+mn-lt"/>
                          <a:ea typeface="Times New Roman"/>
                          <a:cs typeface="Times New Roman"/>
                        </a:rPr>
                        <a:t>Upper middle class </a:t>
                      </a:r>
                      <a:endParaRPr lang="en-US" sz="1600" b="1" dirty="0">
                        <a:latin typeface="+mn-lt"/>
                        <a:ea typeface="Calibri"/>
                        <a:cs typeface="Times New Roman"/>
                      </a:endParaRPr>
                    </a:p>
                    <a:p>
                      <a:pPr marL="0" marR="0" algn="ctr">
                        <a:lnSpc>
                          <a:spcPct val="100000"/>
                        </a:lnSpc>
                        <a:spcBef>
                          <a:spcPts val="0"/>
                        </a:spcBef>
                        <a:spcAft>
                          <a:spcPts val="0"/>
                        </a:spcAft>
                      </a:pPr>
                      <a:r>
                        <a:rPr lang="en-US" sz="1600" b="1" dirty="0">
                          <a:latin typeface="+mn-lt"/>
                          <a:ea typeface="Times New Roman"/>
                          <a:cs typeface="Times New Roman"/>
                        </a:rPr>
                        <a:t>n=51</a:t>
                      </a:r>
                      <a:endParaRPr lang="en-US" sz="1600" b="1"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dirty="0" smtClean="0">
                          <a:latin typeface="+mn-lt"/>
                          <a:ea typeface="Times New Roman"/>
                          <a:cs typeface="Times New Roman"/>
                        </a:rPr>
                        <a:t>q5 </a:t>
                      </a:r>
                      <a:r>
                        <a:rPr lang="en-US" sz="1600" b="1" dirty="0">
                          <a:latin typeface="+mn-lt"/>
                          <a:ea typeface="Times New Roman"/>
                          <a:cs typeface="Times New Roman"/>
                        </a:rPr>
                        <a:t>Upper Class</a:t>
                      </a:r>
                      <a:endParaRPr lang="en-US" sz="1600" b="1" dirty="0">
                        <a:latin typeface="+mn-lt"/>
                        <a:ea typeface="Calibri"/>
                        <a:cs typeface="Times New Roman"/>
                      </a:endParaRPr>
                    </a:p>
                    <a:p>
                      <a:pPr marL="0" marR="0" algn="ctr">
                        <a:lnSpc>
                          <a:spcPct val="100000"/>
                        </a:lnSpc>
                        <a:spcBef>
                          <a:spcPts val="0"/>
                        </a:spcBef>
                        <a:spcAft>
                          <a:spcPts val="0"/>
                        </a:spcAft>
                      </a:pPr>
                      <a:r>
                        <a:rPr lang="en-US" sz="1600" b="1" dirty="0">
                          <a:latin typeface="+mn-lt"/>
                          <a:ea typeface="Times New Roman"/>
                          <a:cs typeface="Times New Roman"/>
                        </a:rPr>
                        <a:t>n=42</a:t>
                      </a:r>
                      <a:r>
                        <a:rPr lang="en-US" sz="1600" b="1" dirty="0">
                          <a:latin typeface="+mn-lt"/>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marL="0" marR="0" algn="ctr">
                        <a:lnSpc>
                          <a:spcPct val="100000"/>
                        </a:lnSpc>
                        <a:spcBef>
                          <a:spcPts val="0"/>
                        </a:spcBef>
                        <a:spcAft>
                          <a:spcPts val="1000"/>
                        </a:spcAft>
                      </a:pPr>
                      <a:r>
                        <a:rPr lang="en-US" sz="1600">
                          <a:latin typeface="+mn-lt"/>
                          <a:ea typeface="Times New Roman"/>
                          <a:cs typeface="Times New Roman"/>
                        </a:rPr>
                        <a:t>Direct cost</a:t>
                      </a:r>
                      <a:endParaRPr lang="en-US" sz="160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215,967.15</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205,682.99</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303,382.42</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262,245.82</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313,666.57</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marL="0" marR="0" algn="ctr">
                        <a:lnSpc>
                          <a:spcPct val="100000"/>
                        </a:lnSpc>
                        <a:spcBef>
                          <a:spcPts val="0"/>
                        </a:spcBef>
                        <a:spcAft>
                          <a:spcPts val="1000"/>
                        </a:spcAft>
                      </a:pPr>
                      <a:r>
                        <a:rPr lang="en-US" sz="1600" dirty="0">
                          <a:latin typeface="+mn-lt"/>
                          <a:ea typeface="Times New Roman"/>
                          <a:cs typeface="Times New Roman"/>
                        </a:rPr>
                        <a:t>Indirect cost</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19,294.08</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18,661.49</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12,651.86</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16,131.12</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1000"/>
                        </a:spcAft>
                      </a:pPr>
                      <a:r>
                        <a:rPr lang="en-US" sz="1600" dirty="0">
                          <a:latin typeface="+mn-lt"/>
                          <a:ea typeface="Times New Roman"/>
                          <a:cs typeface="Times New Roman"/>
                        </a:rPr>
                        <a:t>13,284.45</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159">
                <a:tc>
                  <a:txBody>
                    <a:bodyPr/>
                    <a:lstStyle/>
                    <a:p>
                      <a:pPr marL="0" marR="0" algn="ctr">
                        <a:lnSpc>
                          <a:spcPct val="100000"/>
                        </a:lnSpc>
                        <a:spcBef>
                          <a:spcPts val="0"/>
                        </a:spcBef>
                        <a:spcAft>
                          <a:spcPts val="1000"/>
                        </a:spcAft>
                      </a:pPr>
                      <a:r>
                        <a:rPr lang="en-US" sz="1600" dirty="0">
                          <a:latin typeface="+mn-lt"/>
                          <a:ea typeface="Times New Roman"/>
                          <a:cs typeface="Times New Roman"/>
                        </a:rPr>
                        <a:t>Ratio of direct </a:t>
                      </a:r>
                      <a:r>
                        <a:rPr lang="en-US" sz="1600" dirty="0" smtClean="0">
                          <a:latin typeface="+mn-lt"/>
                          <a:ea typeface="Times New Roman"/>
                          <a:cs typeface="Times New Roman"/>
                        </a:rPr>
                        <a:t>cost (</a:t>
                      </a:r>
                      <a:r>
                        <a:rPr lang="en-US" sz="1600" dirty="0" err="1">
                          <a:latin typeface="+mn-lt"/>
                          <a:ea typeface="Times New Roman"/>
                          <a:cs typeface="Times New Roman"/>
                        </a:rPr>
                        <a:t>qn</a:t>
                      </a:r>
                      <a:r>
                        <a:rPr lang="en-US" sz="1600" dirty="0">
                          <a:latin typeface="+mn-lt"/>
                          <a:ea typeface="Times New Roman"/>
                          <a:cs typeface="Times New Roman"/>
                        </a:rPr>
                        <a:t>/q1)</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0.95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1.40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1.21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1.45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919">
                <a:tc>
                  <a:txBody>
                    <a:bodyPr/>
                    <a:lstStyle/>
                    <a:p>
                      <a:pPr marL="0" marR="0" algn="ctr">
                        <a:lnSpc>
                          <a:spcPct val="100000"/>
                        </a:lnSpc>
                        <a:spcBef>
                          <a:spcPts val="0"/>
                        </a:spcBef>
                        <a:spcAft>
                          <a:spcPts val="1000"/>
                        </a:spcAft>
                      </a:pPr>
                      <a:r>
                        <a:rPr lang="en-US" sz="1600" dirty="0">
                          <a:latin typeface="+mn-lt"/>
                          <a:ea typeface="Times New Roman"/>
                          <a:cs typeface="Times New Roman"/>
                        </a:rPr>
                        <a:t>Ratio of direct cost </a:t>
                      </a:r>
                      <a:r>
                        <a:rPr lang="en-US" sz="1600" dirty="0" err="1" smtClean="0">
                          <a:latin typeface="+mn-lt"/>
                          <a:ea typeface="Times New Roman"/>
                          <a:cs typeface="Times New Roman"/>
                        </a:rPr>
                        <a:t>qn</a:t>
                      </a:r>
                      <a:r>
                        <a:rPr lang="en-US" sz="1600" dirty="0" smtClean="0">
                          <a:latin typeface="+mn-lt"/>
                          <a:ea typeface="Times New Roman"/>
                          <a:cs typeface="Times New Roman"/>
                        </a:rPr>
                        <a:t>/q5</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0.69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0.66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0.97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0.84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919">
                <a:tc>
                  <a:txBody>
                    <a:bodyPr/>
                    <a:lstStyle/>
                    <a:p>
                      <a:pPr marL="0" marR="0" algn="ctr">
                        <a:lnSpc>
                          <a:spcPct val="100000"/>
                        </a:lnSpc>
                        <a:spcBef>
                          <a:spcPts val="0"/>
                        </a:spcBef>
                        <a:spcAft>
                          <a:spcPts val="1000"/>
                        </a:spcAft>
                      </a:pPr>
                      <a:r>
                        <a:rPr lang="en-US" sz="1600">
                          <a:latin typeface="+mn-lt"/>
                          <a:ea typeface="Times New Roman"/>
                          <a:cs typeface="Times New Roman"/>
                        </a:rPr>
                        <a:t>Ratio of indirect cost qn/q1</a:t>
                      </a:r>
                      <a:endParaRPr lang="en-US" sz="160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0.97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0.66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0.84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0.69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9603">
                <a:tc>
                  <a:txBody>
                    <a:bodyPr/>
                    <a:lstStyle/>
                    <a:p>
                      <a:pPr marL="0" marR="0" algn="ctr">
                        <a:lnSpc>
                          <a:spcPct val="100000"/>
                        </a:lnSpc>
                        <a:spcBef>
                          <a:spcPts val="0"/>
                        </a:spcBef>
                        <a:spcAft>
                          <a:spcPts val="1000"/>
                        </a:spcAft>
                      </a:pPr>
                      <a:r>
                        <a:rPr lang="en-US" sz="1600" dirty="0">
                          <a:latin typeface="+mn-lt"/>
                          <a:ea typeface="Times New Roman"/>
                          <a:cs typeface="Times New Roman"/>
                        </a:rPr>
                        <a:t>Ratio of indirect cost </a:t>
                      </a:r>
                      <a:r>
                        <a:rPr lang="en-US" sz="1600" dirty="0" err="1" smtClean="0">
                          <a:latin typeface="+mn-lt"/>
                          <a:ea typeface="Times New Roman"/>
                          <a:cs typeface="Times New Roman"/>
                        </a:rPr>
                        <a:t>qn</a:t>
                      </a:r>
                      <a:r>
                        <a:rPr lang="en-US" sz="1600" dirty="0" smtClean="0">
                          <a:latin typeface="+mn-lt"/>
                          <a:ea typeface="Times New Roman"/>
                          <a:cs typeface="Times New Roman"/>
                        </a:rPr>
                        <a:t>/q5</a:t>
                      </a:r>
                      <a:endParaRPr lang="en-US" sz="1600" dirty="0">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1.45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mn-lt"/>
                        </a:rPr>
                        <a:t>1.40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0.95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1.21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mn-lt"/>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AE8D227F-A312-452A-9BEA-C879F1C9E1E8}" type="slidenum">
              <a:rPr lang="en-US" smtClean="0"/>
              <a:pPr/>
              <a:t>16</a:t>
            </a:fld>
            <a:endParaRPr lang="en-US"/>
          </a:p>
        </p:txBody>
      </p:sp>
      <p:sp>
        <p:nvSpPr>
          <p:cNvPr id="25601" name="Rectangle 1"/>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02" name="Rectangle 2"/>
          <p:cNvSpPr>
            <a:spLocks noChangeArrowheads="1"/>
          </p:cNvSpPr>
          <p:nvPr/>
        </p:nvSpPr>
        <p:spPr bwMode="auto">
          <a:xfrm>
            <a:off x="0" y="9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r>
              <a:rPr kumimoji="0" lang="en-US" sz="800" b="0" i="0" u="none" strike="noStrike" cap="none" normalizeH="0" baseline="0" smtClean="0">
                <a:ln>
                  <a:noFill/>
                </a:ln>
                <a:solidFill>
                  <a:schemeClr val="tx1"/>
                </a:solidFill>
                <a:effectLst/>
                <a:latin typeface="Calibri" pitchFamily="34" charset="0"/>
                <a:ea typeface="Calibri" pitchFamily="34" charset="0"/>
                <a:cs typeface="Times New Roman" pitchFamily="18" charset="0"/>
                <a:hlinkClick r:id=""/>
              </a:rPr>
              <a:t>[CCE1]</a:t>
            </a:r>
            <a:r>
              <a:rPr kumimoji="0" 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Np table title and number???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Catastrophic expenditure/coping strategies </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pPr>
              <a:spcBef>
                <a:spcPts val="600"/>
              </a:spcBef>
            </a:pPr>
            <a:r>
              <a:rPr lang="en-US" sz="2600" dirty="0" smtClean="0"/>
              <a:t>Up to </a:t>
            </a:r>
            <a:r>
              <a:rPr lang="en-US" sz="2600" dirty="0" smtClean="0"/>
              <a:t>51% (128) </a:t>
            </a:r>
            <a:r>
              <a:rPr lang="en-US" sz="2600" dirty="0" smtClean="0"/>
              <a:t>of the patients  were subjected to the risk of catastrophic health expenditure at 40% threshold, </a:t>
            </a:r>
          </a:p>
          <a:p>
            <a:pPr>
              <a:spcBef>
                <a:spcPts val="600"/>
              </a:spcBef>
            </a:pPr>
            <a:r>
              <a:rPr lang="en-US" sz="2600" dirty="0" smtClean="0"/>
              <a:t>Majority </a:t>
            </a:r>
            <a:r>
              <a:rPr lang="en-US" sz="2600" dirty="0" smtClean="0"/>
              <a:t>of catastrophic spenders are in the </a:t>
            </a:r>
            <a:r>
              <a:rPr lang="en-US" sz="2600" dirty="0" smtClean="0"/>
              <a:t>lower quintiles</a:t>
            </a:r>
            <a:endParaRPr lang="en-US" sz="2600" dirty="0" smtClean="0"/>
          </a:p>
          <a:p>
            <a:pPr>
              <a:spcBef>
                <a:spcPts val="600"/>
              </a:spcBef>
            </a:pPr>
            <a:r>
              <a:rPr lang="en-US" sz="2600" dirty="0" smtClean="0"/>
              <a:t>The </a:t>
            </a:r>
            <a:r>
              <a:rPr lang="en-US" sz="2600" dirty="0" smtClean="0"/>
              <a:t>poorest quintile were mostly affected at </a:t>
            </a:r>
            <a:r>
              <a:rPr lang="en-US" sz="2600" dirty="0" smtClean="0"/>
              <a:t>about 70%. </a:t>
            </a:r>
          </a:p>
          <a:p>
            <a:pPr>
              <a:spcBef>
                <a:spcPts val="600"/>
              </a:spcBef>
            </a:pPr>
            <a:r>
              <a:rPr lang="en-US" sz="2600" dirty="0" smtClean="0"/>
              <a:t>Majority of patients (93%) relied on OOP expenditures to finance treatment </a:t>
            </a:r>
          </a:p>
          <a:p>
            <a:pPr>
              <a:spcBef>
                <a:spcPts val="600"/>
              </a:spcBef>
            </a:pPr>
            <a:r>
              <a:rPr lang="en-US" sz="2600" dirty="0" smtClean="0"/>
              <a:t>Of the OOP patients, 9% paid through sales of </a:t>
            </a:r>
            <a:r>
              <a:rPr lang="en-US" sz="2600" dirty="0" smtClean="0"/>
              <a:t>properties</a:t>
            </a:r>
          </a:p>
          <a:p>
            <a:pPr>
              <a:spcBef>
                <a:spcPts val="600"/>
              </a:spcBef>
            </a:pPr>
            <a:r>
              <a:rPr lang="en-US" sz="2600" dirty="0" smtClean="0"/>
              <a:t>Up to 27% received community/relatives support</a:t>
            </a:r>
          </a:p>
          <a:p>
            <a:pPr>
              <a:spcBef>
                <a:spcPts val="600"/>
              </a:spcBef>
            </a:pPr>
            <a:r>
              <a:rPr lang="en-US" sz="2600" dirty="0" smtClean="0"/>
              <a:t>About  25% borrowed money for diabetic care</a:t>
            </a:r>
            <a:endParaRPr lang="en-US" sz="2600" dirty="0" smtClean="0"/>
          </a:p>
          <a:p>
            <a:pPr>
              <a:spcBef>
                <a:spcPts val="600"/>
              </a:spcBef>
            </a:pPr>
            <a:endParaRPr lang="en-US" sz="26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dirty="0" smtClean="0"/>
              <a:t>Summary findings  </a:t>
            </a:r>
            <a:endParaRPr lang="en-US" dirty="0"/>
          </a:p>
        </p:txBody>
      </p:sp>
      <p:sp>
        <p:nvSpPr>
          <p:cNvPr id="3" name="Content Placeholder 2"/>
          <p:cNvSpPr>
            <a:spLocks noGrp="1"/>
          </p:cNvSpPr>
          <p:nvPr>
            <p:ph idx="1"/>
          </p:nvPr>
        </p:nvSpPr>
        <p:spPr>
          <a:xfrm>
            <a:off x="457200" y="1143000"/>
            <a:ext cx="8229600" cy="5410200"/>
          </a:xfrm>
        </p:spPr>
        <p:txBody>
          <a:bodyPr>
            <a:normAutofit fontScale="92500"/>
          </a:bodyPr>
          <a:lstStyle/>
          <a:p>
            <a:r>
              <a:rPr lang="en-US" dirty="0" smtClean="0"/>
              <a:t>Total annual economic burden of T2DM amounted to   N398,179 ($1,137.65) per patient at a monthly cost of ($94.80) </a:t>
            </a:r>
          </a:p>
          <a:p>
            <a:r>
              <a:rPr lang="en-US" dirty="0" smtClean="0"/>
              <a:t> Direct cost is significantly higher than indirect costs, 83% : 17%</a:t>
            </a:r>
          </a:p>
          <a:p>
            <a:pPr lvl="1"/>
            <a:r>
              <a:rPr lang="en-US" dirty="0" smtClean="0"/>
              <a:t> due mainly to low/minimal wage in Nigeria, which informed the costs of productivity loss, compared to other </a:t>
            </a:r>
            <a:r>
              <a:rPr lang="en-US" dirty="0" smtClean="0"/>
              <a:t>countries </a:t>
            </a:r>
            <a:endParaRPr lang="en-US" dirty="0" smtClean="0"/>
          </a:p>
          <a:p>
            <a:pPr lvl="1"/>
            <a:r>
              <a:rPr lang="en-US" dirty="0" smtClean="0"/>
              <a:t>Medication accounted for the highest proportion of direct cost, </a:t>
            </a:r>
            <a:r>
              <a:rPr lang="en-US" dirty="0" smtClean="0"/>
              <a:t>followed by diabetic diet, care giver</a:t>
            </a:r>
            <a:endParaRPr lang="en-US" dirty="0" smtClean="0"/>
          </a:p>
          <a:p>
            <a:r>
              <a:rPr lang="en-US" dirty="0" smtClean="0"/>
              <a:t>Findings </a:t>
            </a:r>
            <a:r>
              <a:rPr lang="en-US" dirty="0" smtClean="0"/>
              <a:t>consistent with several published studies</a:t>
            </a:r>
          </a:p>
          <a:p>
            <a:pPr lvl="1"/>
            <a:endParaRPr lang="en-US"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a:spcBef>
                <a:spcPts val="1200"/>
              </a:spcBef>
            </a:pPr>
            <a:r>
              <a:rPr lang="en-US" dirty="0" smtClean="0"/>
              <a:t>The high financial/economic </a:t>
            </a:r>
            <a:r>
              <a:rPr lang="en-US" dirty="0" smtClean="0"/>
              <a:t>burden </a:t>
            </a:r>
            <a:r>
              <a:rPr lang="en-US" dirty="0" smtClean="0"/>
              <a:t>on the patient depends </a:t>
            </a:r>
            <a:r>
              <a:rPr lang="en-US" dirty="0" smtClean="0"/>
              <a:t>on the differences in purchasing </a:t>
            </a:r>
            <a:r>
              <a:rPr lang="en-US" dirty="0" smtClean="0"/>
              <a:t>power/economic status</a:t>
            </a:r>
            <a:endParaRPr lang="en-US" dirty="0" smtClean="0"/>
          </a:p>
          <a:p>
            <a:pPr>
              <a:spcBef>
                <a:spcPts val="1200"/>
              </a:spcBef>
            </a:pPr>
            <a:r>
              <a:rPr lang="en-US" dirty="0" smtClean="0"/>
              <a:t>Lack </a:t>
            </a:r>
            <a:r>
              <a:rPr lang="en-US" dirty="0" smtClean="0"/>
              <a:t>of a more organized insurance system in the country/developing countries make the patient pay a large share of diabetes cost, up to </a:t>
            </a:r>
            <a:r>
              <a:rPr lang="en-US" dirty="0" smtClean="0"/>
              <a:t>70% </a:t>
            </a:r>
            <a:r>
              <a:rPr lang="en-US" dirty="0" smtClean="0"/>
              <a:t>of patients income in this </a:t>
            </a:r>
            <a:r>
              <a:rPr lang="en-US" dirty="0" smtClean="0"/>
              <a:t>study</a:t>
            </a:r>
          </a:p>
          <a:p>
            <a:r>
              <a:rPr lang="en-US" dirty="0" smtClean="0"/>
              <a:t>Disaggregated catastrophic expenditure reflect differences in purchasing power</a:t>
            </a:r>
          </a:p>
          <a:p>
            <a:r>
              <a:rPr lang="en-US" dirty="0" smtClean="0"/>
              <a:t>Hence, the poorest quintile experienced greatest catastrophic expenditure</a:t>
            </a:r>
          </a:p>
          <a:p>
            <a:pPr>
              <a:spcBef>
                <a:spcPts val="1200"/>
              </a:spcBef>
            </a:pPr>
            <a:endParaRPr lang="en-US"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944562"/>
          </a:xfrm>
        </p:spPr>
        <p:txBody>
          <a:bodyPr/>
          <a:lstStyle/>
          <a:p>
            <a:pPr algn="l"/>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219200"/>
            <a:ext cx="7620000" cy="5257800"/>
          </a:xfrm>
        </p:spPr>
        <p:txBody>
          <a:bodyPr>
            <a:noAutofit/>
          </a:bodyPr>
          <a:lstStyle/>
          <a:p>
            <a:pPr>
              <a:spcBef>
                <a:spcPts val="600"/>
              </a:spcBef>
            </a:pPr>
            <a:r>
              <a:rPr lang="en-US" sz="2400" dirty="0" smtClean="0">
                <a:latin typeface="Times New Roman" pitchFamily="18" charset="0"/>
                <a:cs typeface="Times New Roman" pitchFamily="18" charset="0"/>
              </a:rPr>
              <a:t>The challenge of Diabetes</a:t>
            </a:r>
          </a:p>
          <a:p>
            <a:pPr>
              <a:spcBef>
                <a:spcPts val="600"/>
              </a:spcBef>
            </a:pPr>
            <a:r>
              <a:rPr lang="en-US" sz="2400" dirty="0" smtClean="0">
                <a:latin typeface="Times New Roman" pitchFamily="18" charset="0"/>
                <a:cs typeface="Times New Roman" pitchFamily="18" charset="0"/>
              </a:rPr>
              <a:t>Statement of the </a:t>
            </a:r>
            <a:r>
              <a:rPr lang="en-US" sz="2400" dirty="0" smtClean="0">
                <a:latin typeface="Times New Roman" pitchFamily="18" charset="0"/>
                <a:cs typeface="Times New Roman" pitchFamily="18" charset="0"/>
              </a:rPr>
              <a:t>problem/Rational </a:t>
            </a: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Study objectives/Questions</a:t>
            </a:r>
          </a:p>
          <a:p>
            <a:pPr>
              <a:spcBef>
                <a:spcPts val="600"/>
              </a:spcBef>
            </a:pPr>
            <a:r>
              <a:rPr lang="en-US" sz="2400" dirty="0" smtClean="0">
                <a:latin typeface="Times New Roman" pitchFamily="18" charset="0"/>
                <a:cs typeface="Times New Roman" pitchFamily="18" charset="0"/>
              </a:rPr>
              <a:t>Study methods</a:t>
            </a:r>
          </a:p>
          <a:p>
            <a:pPr lvl="1">
              <a:spcBef>
                <a:spcPts val="600"/>
              </a:spcBef>
            </a:pPr>
            <a:r>
              <a:rPr lang="en-US" sz="2400" dirty="0" smtClean="0">
                <a:latin typeface="Times New Roman" pitchFamily="18" charset="0"/>
                <a:cs typeface="Times New Roman" pitchFamily="18" charset="0"/>
              </a:rPr>
              <a:t>Study design/population </a:t>
            </a:r>
          </a:p>
          <a:p>
            <a:pPr lvl="1">
              <a:spcBef>
                <a:spcPts val="600"/>
              </a:spcBef>
            </a:pPr>
            <a:r>
              <a:rPr lang="en-US" sz="2400" dirty="0" smtClean="0">
                <a:latin typeface="Times New Roman" pitchFamily="18" charset="0"/>
                <a:cs typeface="Times New Roman" pitchFamily="18" charset="0"/>
              </a:rPr>
              <a:t>Data collection</a:t>
            </a:r>
          </a:p>
          <a:p>
            <a:pPr lvl="1">
              <a:spcBef>
                <a:spcPts val="600"/>
              </a:spcBef>
            </a:pPr>
            <a:r>
              <a:rPr lang="en-US" sz="2400" dirty="0" smtClean="0">
                <a:latin typeface="Times New Roman" pitchFamily="18" charset="0"/>
                <a:cs typeface="Times New Roman" pitchFamily="18" charset="0"/>
              </a:rPr>
              <a:t>Questionnaire design</a:t>
            </a:r>
          </a:p>
          <a:p>
            <a:pPr lvl="1">
              <a:spcBef>
                <a:spcPts val="600"/>
              </a:spcBef>
            </a:pPr>
            <a:r>
              <a:rPr lang="en-US" sz="2400" dirty="0" smtClean="0">
                <a:latin typeface="Times New Roman" pitchFamily="18" charset="0"/>
                <a:cs typeface="Times New Roman" pitchFamily="18" charset="0"/>
              </a:rPr>
              <a:t>Cost estimation</a:t>
            </a:r>
          </a:p>
          <a:p>
            <a:pPr lvl="1">
              <a:spcBef>
                <a:spcPts val="600"/>
              </a:spcBef>
            </a:pPr>
            <a:r>
              <a:rPr lang="en-US" sz="2000" dirty="0" smtClean="0">
                <a:latin typeface="Times New Roman" pitchFamily="18" charset="0"/>
                <a:cs typeface="Times New Roman" pitchFamily="18" charset="0"/>
              </a:rPr>
              <a:t>Data analysis</a:t>
            </a:r>
          </a:p>
          <a:p>
            <a:pPr>
              <a:spcBef>
                <a:spcPts val="600"/>
              </a:spcBef>
            </a:pPr>
            <a:r>
              <a:rPr lang="en-US" sz="2400" dirty="0" smtClean="0">
                <a:latin typeface="Times New Roman" pitchFamily="18" charset="0"/>
                <a:cs typeface="Times New Roman" pitchFamily="18" charset="0"/>
              </a:rPr>
              <a:t>Results </a:t>
            </a:r>
          </a:p>
          <a:p>
            <a:pPr>
              <a:spcBef>
                <a:spcPts val="600"/>
              </a:spcBef>
            </a:pPr>
            <a:r>
              <a:rPr lang="en-US" sz="2400" dirty="0" smtClean="0">
                <a:latin typeface="Times New Roman" pitchFamily="18" charset="0"/>
                <a:cs typeface="Times New Roman" pitchFamily="18" charset="0"/>
              </a:rPr>
              <a:t>Conclusion </a:t>
            </a:r>
          </a:p>
          <a:p>
            <a:pPr>
              <a:spcBef>
                <a:spcPts val="600"/>
              </a:spcBef>
            </a:pPr>
            <a:endParaRPr lang="en-US" sz="24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limitations</a:t>
            </a:r>
            <a:endParaRPr lang="en-US"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a:spcBef>
                <a:spcPts val="1200"/>
              </a:spcBef>
            </a:pPr>
            <a:r>
              <a:rPr lang="en-US" sz="2400" dirty="0" smtClean="0"/>
              <a:t>Teaching hospital setting may not adequately represent the actual patient population, particularly as it relates to socio-demographics, but for availability of reliable data</a:t>
            </a:r>
          </a:p>
          <a:p>
            <a:pPr>
              <a:spcBef>
                <a:spcPts val="1200"/>
              </a:spcBef>
            </a:pPr>
            <a:r>
              <a:rPr lang="en-US" sz="2400" dirty="0" smtClean="0"/>
              <a:t>Some data for indirect costs obtained through interview may be subjective and not represent  the true state especially for measuring income </a:t>
            </a:r>
          </a:p>
          <a:p>
            <a:pPr>
              <a:spcBef>
                <a:spcPts val="1200"/>
              </a:spcBef>
            </a:pPr>
            <a:r>
              <a:rPr lang="en-US" sz="2400" dirty="0" smtClean="0"/>
              <a:t>The use of minimum wage data  (N18,000 ($51.0) for measuring indirect cost of productivity loss may not represent the true state of the economy (unrealistic), hence the use of the current proposed N30,000 ($85.0) in SA, which may also not be very realistic. Direct cost elements priced at current  exchange rate  may be more realistic </a:t>
            </a:r>
          </a:p>
          <a:p>
            <a:pPr>
              <a:spcBef>
                <a:spcPts val="1200"/>
              </a:spcBef>
            </a:pPr>
            <a:endParaRPr lang="en-US" sz="2400" dirty="0" smtClean="0"/>
          </a:p>
          <a:p>
            <a:pPr>
              <a:spcBef>
                <a:spcPts val="1200"/>
              </a:spcBef>
            </a:pPr>
            <a:endParaRPr lang="en-US" sz="24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spcBef>
                <a:spcPts val="600"/>
              </a:spcBef>
            </a:pPr>
            <a:r>
              <a:rPr lang="en-US" dirty="0" smtClean="0">
                <a:effectLst>
                  <a:outerShdw blurRad="38100" dist="38100" dir="2700000" algn="tl">
                    <a:srgbClr val="000000">
                      <a:alpha val="43137"/>
                    </a:srgbClr>
                  </a:outerShdw>
                </a:effectLst>
              </a:rPr>
              <a:t>Conclusion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66800"/>
            <a:ext cx="8229600" cy="5410200"/>
          </a:xfrm>
        </p:spPr>
        <p:txBody>
          <a:bodyPr>
            <a:noAutofit/>
          </a:bodyPr>
          <a:lstStyle/>
          <a:p>
            <a:r>
              <a:rPr lang="en-US" sz="2400" dirty="0" smtClean="0"/>
              <a:t>Findings underscore the imposition of substantial economic burden of T2DM on both the patient/household and the health care system, demonstrating huge negative impact of diabetes in the system </a:t>
            </a:r>
          </a:p>
          <a:p>
            <a:r>
              <a:rPr lang="en-US" sz="2400" dirty="0" smtClean="0"/>
              <a:t>With little or no social protection mechanism (OOP remains the main source of healthcare financing), diabetes contributes significantly in impoverishing the population majority of who live below $2 per day.</a:t>
            </a:r>
          </a:p>
          <a:p>
            <a:r>
              <a:rPr lang="en-US" sz="2400" dirty="0" smtClean="0"/>
              <a:t>An awareness of these costs can assist decision makers in allocating scarce resources in order to maximize health benefits to society</a:t>
            </a:r>
          </a:p>
          <a:p>
            <a:r>
              <a:rPr lang="en-US" sz="2400" dirty="0" smtClean="0"/>
              <a:t>Measures are needed to reduce the burden of diabetes on patients if the UHC is to be achieved </a:t>
            </a:r>
          </a:p>
          <a:p>
            <a:endParaRPr lang="en-US" sz="24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chor="ctr">
            <a:normAutofit/>
          </a:bodyPr>
          <a:lstStyle/>
          <a:p>
            <a:pPr algn="ctr">
              <a:buNone/>
            </a:pPr>
            <a:r>
              <a:rPr lang="en-US" sz="5400" dirty="0" smtClean="0">
                <a:effectLst>
                  <a:outerShdw blurRad="38100" dist="38100" dir="2700000" algn="tl">
                    <a:srgbClr val="000000">
                      <a:alpha val="43137"/>
                    </a:srgbClr>
                  </a:outerShdw>
                </a:effectLst>
              </a:rPr>
              <a:t>Thanks </a:t>
            </a:r>
          </a:p>
          <a:p>
            <a:pPr algn="ctr">
              <a:buNone/>
            </a:pPr>
            <a:r>
              <a:rPr lang="en-US" sz="5400" dirty="0" smtClean="0">
                <a:effectLst>
                  <a:outerShdw blurRad="38100" dist="38100" dir="2700000" algn="tl">
                    <a:srgbClr val="000000">
                      <a:alpha val="43137"/>
                    </a:srgbClr>
                  </a:outerShdw>
                </a:effectLst>
              </a:rPr>
              <a:t>for your attention</a:t>
            </a:r>
            <a:endParaRPr lang="en-US" sz="5400"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AE8D227F-A312-452A-9BEA-C879F1C9E1E8}"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30055" cy="793636"/>
          </a:xfrm>
        </p:spPr>
        <p:txBody>
          <a:bodyPr>
            <a:normAutofit/>
          </a:bodyPr>
          <a:lstStyle/>
          <a:p>
            <a:r>
              <a:rPr lang="en-US" sz="4000" b="1" dirty="0" smtClean="0">
                <a:latin typeface="+mn-lt"/>
                <a:cs typeface="Times New Roman" pitchFamily="18" charset="0"/>
              </a:rPr>
              <a:t>References</a:t>
            </a:r>
            <a:endParaRPr lang="en-US" sz="4000" b="1" dirty="0">
              <a:latin typeface="+mn-lt"/>
              <a:cs typeface="Times New Roman" pitchFamily="18" charset="0"/>
            </a:endParaRPr>
          </a:p>
        </p:txBody>
      </p:sp>
      <p:sp>
        <p:nvSpPr>
          <p:cNvPr id="3" name="Content Placeholder 2"/>
          <p:cNvSpPr>
            <a:spLocks noGrp="1"/>
          </p:cNvSpPr>
          <p:nvPr>
            <p:ph idx="1"/>
          </p:nvPr>
        </p:nvSpPr>
        <p:spPr>
          <a:xfrm>
            <a:off x="533400" y="990600"/>
            <a:ext cx="8229600" cy="5410200"/>
          </a:xfrm>
        </p:spPr>
        <p:txBody>
          <a:bodyPr>
            <a:noAutofit/>
          </a:bodyPr>
          <a:lstStyle/>
          <a:p>
            <a:r>
              <a:rPr lang="en-US" sz="2400" dirty="0" err="1" smtClean="0"/>
              <a:t>Okoronkwo</a:t>
            </a:r>
            <a:r>
              <a:rPr lang="en-US" sz="2400" dirty="0" smtClean="0"/>
              <a:t> I L, </a:t>
            </a:r>
            <a:r>
              <a:rPr lang="en-US" sz="2400" dirty="0" err="1" smtClean="0"/>
              <a:t>Ekpemiro</a:t>
            </a:r>
            <a:r>
              <a:rPr lang="en-US" sz="2400" dirty="0" smtClean="0"/>
              <a:t> J N, </a:t>
            </a:r>
            <a:r>
              <a:rPr lang="en-US" sz="2400" dirty="0" err="1" smtClean="0"/>
              <a:t>Okwor</a:t>
            </a:r>
            <a:r>
              <a:rPr lang="en-US" sz="2400" dirty="0" smtClean="0"/>
              <a:t> E U, </a:t>
            </a:r>
            <a:r>
              <a:rPr lang="en-US" sz="2400" dirty="0" err="1" smtClean="0"/>
              <a:t>Okpala</a:t>
            </a:r>
            <a:r>
              <a:rPr lang="en-US" sz="2400" dirty="0" smtClean="0"/>
              <a:t> P U, </a:t>
            </a:r>
            <a:r>
              <a:rPr lang="en-US" sz="2400" dirty="0" err="1" smtClean="0"/>
              <a:t>Adeyemo</a:t>
            </a:r>
            <a:r>
              <a:rPr lang="en-US" sz="2400" dirty="0" smtClean="0"/>
              <a:t> F </a:t>
            </a:r>
            <a:r>
              <a:rPr lang="en-US" sz="2400" dirty="0" smtClean="0"/>
              <a:t>O. </a:t>
            </a:r>
            <a:r>
              <a:rPr lang="en-US" sz="2400" dirty="0" smtClean="0"/>
              <a:t>BMC Res Notes (2015) 8:527</a:t>
            </a:r>
          </a:p>
          <a:p>
            <a:r>
              <a:rPr lang="en-US" sz="2400" dirty="0" err="1" smtClean="0"/>
              <a:t>Kiriga</a:t>
            </a:r>
            <a:r>
              <a:rPr lang="en-US" sz="2400" dirty="0" smtClean="0"/>
              <a:t> JM, Barry SP. Health challenges in Africa and the way forward. </a:t>
            </a:r>
            <a:r>
              <a:rPr lang="en-US" sz="2400" dirty="0" err="1" smtClean="0"/>
              <a:t>Int</a:t>
            </a:r>
            <a:r>
              <a:rPr lang="en-US" sz="2400" dirty="0" smtClean="0"/>
              <a:t> Arch Med. 2008;1:27.</a:t>
            </a:r>
          </a:p>
          <a:p>
            <a:pPr lvl="0"/>
            <a:r>
              <a:rPr lang="en-US" sz="2400" dirty="0" err="1" smtClean="0"/>
              <a:t>Odeleye</a:t>
            </a:r>
            <a:r>
              <a:rPr lang="en-US" sz="2400" dirty="0" smtClean="0"/>
              <a:t>. Diabetes incidence on the rise. </a:t>
            </a:r>
            <a:r>
              <a:rPr lang="en-US" sz="2400" dirty="0" err="1" smtClean="0"/>
              <a:t>Pharmanews</a:t>
            </a:r>
            <a:r>
              <a:rPr lang="en-US" sz="2400" dirty="0" smtClean="0"/>
              <a:t>. 2008;30(6):22–4.</a:t>
            </a:r>
          </a:p>
          <a:p>
            <a:pPr lvl="0"/>
            <a:r>
              <a:rPr lang="en-US" sz="2400" dirty="0" smtClean="0">
                <a:cs typeface="Times New Roman" pitchFamily="18" charset="0"/>
              </a:rPr>
              <a:t>American </a:t>
            </a:r>
            <a:r>
              <a:rPr lang="en-US" sz="2400" dirty="0">
                <a:cs typeface="Times New Roman" pitchFamily="18" charset="0"/>
              </a:rPr>
              <a:t>Diabetes, Association (Apr. 2013). ‘Economic costs of diabetes in the U.S in 2012.’ </a:t>
            </a:r>
            <a:r>
              <a:rPr lang="en-US" sz="2400" i="1" dirty="0">
                <a:cs typeface="Times New Roman" pitchFamily="18" charset="0"/>
              </a:rPr>
              <a:t>Diabetes care.</a:t>
            </a:r>
            <a:r>
              <a:rPr lang="en-US" sz="2400" dirty="0">
                <a:cs typeface="Times New Roman" pitchFamily="18" charset="0"/>
              </a:rPr>
              <a:t> 36(4): 1033-46.</a:t>
            </a:r>
          </a:p>
          <a:p>
            <a:pPr lvl="0"/>
            <a:r>
              <a:rPr lang="en-US" sz="2400" dirty="0" smtClean="0">
                <a:cs typeface="Times New Roman" pitchFamily="18" charset="0"/>
              </a:rPr>
              <a:t>Bahia </a:t>
            </a:r>
            <a:r>
              <a:rPr lang="en-US" sz="2400" dirty="0">
                <a:cs typeface="Times New Roman" pitchFamily="18" charset="0"/>
              </a:rPr>
              <a:t>L.R, et al (2011): </a:t>
            </a:r>
            <a:r>
              <a:rPr lang="en-US" sz="2400" i="1" dirty="0">
                <a:cs typeface="Times New Roman" pitchFamily="18" charset="0"/>
              </a:rPr>
              <a:t>The Cost of Type 2 Diabetes Mellitus outpatient Care</a:t>
            </a:r>
            <a:r>
              <a:rPr lang="en-US" sz="2400" dirty="0">
                <a:cs typeface="Times New Roman" pitchFamily="18" charset="0"/>
              </a:rPr>
              <a:t> in the </a:t>
            </a:r>
            <a:r>
              <a:rPr lang="en-US" sz="2400" dirty="0" err="1">
                <a:cs typeface="Times New Roman" pitchFamily="18" charset="0"/>
              </a:rPr>
              <a:t>Brazillian</a:t>
            </a:r>
            <a:r>
              <a:rPr lang="en-US" sz="2400" dirty="0">
                <a:cs typeface="Times New Roman" pitchFamily="18" charset="0"/>
              </a:rPr>
              <a:t> Public Health System. Value in Health14: </a:t>
            </a:r>
            <a:r>
              <a:rPr lang="en-US" sz="2400" dirty="0" smtClean="0">
                <a:cs typeface="Times New Roman" pitchFamily="18" charset="0"/>
              </a:rPr>
              <a:t>S137-S140</a:t>
            </a:r>
            <a:endParaRPr lang="en-US" sz="2400" dirty="0">
              <a:cs typeface="Times New Roman" pitchFamily="18" charset="0"/>
            </a:endParaRPr>
          </a:p>
        </p:txBody>
      </p:sp>
      <p:sp>
        <p:nvSpPr>
          <p:cNvPr id="4" name="Slide Number Placeholder 3"/>
          <p:cNvSpPr>
            <a:spLocks noGrp="1"/>
          </p:cNvSpPr>
          <p:nvPr>
            <p:ph type="sldNum" sz="quarter" idx="12"/>
          </p:nvPr>
        </p:nvSpPr>
        <p:spPr/>
        <p:txBody>
          <a:bodyPr/>
          <a:lstStyle/>
          <a:p>
            <a:fld id="{4F21EC94-6BF9-4B33-92B5-3F21478487FE}" type="slidenum">
              <a:rPr lang="en-US" smtClean="0"/>
              <a:pPr/>
              <a:t>23</a:t>
            </a:fld>
            <a:endParaRPr lang="en-US"/>
          </a:p>
        </p:txBody>
      </p:sp>
    </p:spTree>
    <p:extLst>
      <p:ext uri="{BB962C8B-B14F-4D97-AF65-F5344CB8AC3E}">
        <p14:creationId xmlns:p14="http://schemas.microsoft.com/office/powerpoint/2010/main" xmlns="" val="1895982137"/>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smtClean="0">
                <a:effectLst>
                  <a:outerShdw blurRad="38100" dist="38100" dir="2700000" algn="tl">
                    <a:srgbClr val="000000">
                      <a:alpha val="43137"/>
                    </a:srgbClr>
                  </a:outerShdw>
                </a:effectLst>
              </a:rPr>
              <a:t>Background: The challenge of Diabetes Mellitus</a:t>
            </a:r>
            <a:endParaRPr lang="en-US" sz="3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371600"/>
            <a:ext cx="8229600" cy="5257800"/>
          </a:xfrm>
        </p:spPr>
        <p:txBody>
          <a:bodyPr>
            <a:noAutofit/>
          </a:bodyPr>
          <a:lstStyle/>
          <a:p>
            <a:pPr>
              <a:spcBef>
                <a:spcPts val="600"/>
              </a:spcBef>
            </a:pPr>
            <a:r>
              <a:rPr lang="en-US" sz="2200" dirty="0" smtClean="0"/>
              <a:t>Increasing prevalence of diabetes/complications in </a:t>
            </a:r>
            <a:r>
              <a:rPr lang="en-US" sz="2200" dirty="0" err="1" smtClean="0"/>
              <a:t>SSAfrica</a:t>
            </a:r>
            <a:r>
              <a:rPr lang="en-US" sz="2200" dirty="0" smtClean="0"/>
              <a:t> are a major drain on health resources in addition to physical and social impact on an individual and community      </a:t>
            </a:r>
            <a:endParaRPr lang="en-US" sz="2200" dirty="0" smtClean="0">
              <a:cs typeface="Times New Roman" pitchFamily="18" charset="0"/>
            </a:endParaRPr>
          </a:p>
          <a:p>
            <a:pPr>
              <a:spcBef>
                <a:spcPts val="600"/>
              </a:spcBef>
            </a:pPr>
            <a:r>
              <a:rPr lang="en-US" sz="2200" dirty="0" smtClean="0">
                <a:cs typeface="Times New Roman" pitchFamily="18" charset="0"/>
              </a:rPr>
              <a:t>In Nigeria, about 7%  (20.8 million)of the population are reported to be affected by diabetes, consuming  a substantial  economic burden in preventive and treatment services </a:t>
            </a:r>
            <a:r>
              <a:rPr lang="en-US" sz="2200" dirty="0" smtClean="0">
                <a:cs typeface="Times New Roman" pitchFamily="18" charset="0"/>
              </a:rPr>
              <a:t>[1- 3]</a:t>
            </a:r>
            <a:endParaRPr lang="en-US" sz="2200" dirty="0" smtClean="0">
              <a:cs typeface="Times New Roman" pitchFamily="18" charset="0"/>
            </a:endParaRPr>
          </a:p>
          <a:p>
            <a:pPr>
              <a:spcBef>
                <a:spcPts val="600"/>
              </a:spcBef>
            </a:pPr>
            <a:r>
              <a:rPr lang="en-US" sz="2200" dirty="0" smtClean="0">
                <a:cs typeface="Times New Roman" pitchFamily="18" charset="0"/>
              </a:rPr>
              <a:t>Literature indicates limited cost studies that fully evaluated the direct and indirect costs of diabetes mellitus in Nigeria</a:t>
            </a:r>
          </a:p>
          <a:p>
            <a:pPr>
              <a:spcBef>
                <a:spcPts val="600"/>
              </a:spcBef>
            </a:pPr>
            <a:r>
              <a:rPr lang="en-US" sz="2200" dirty="0" smtClean="0">
                <a:cs typeface="Times New Roman" pitchFamily="18" charset="0"/>
              </a:rPr>
              <a:t> Consequently, there is often insufficient assessment of management approaches, resulting to incorrect and insufficient allocation of health care resources</a:t>
            </a:r>
          </a:p>
          <a:p>
            <a:pPr>
              <a:spcBef>
                <a:spcPts val="600"/>
              </a:spcBef>
            </a:pPr>
            <a:r>
              <a:rPr lang="en-US" sz="2200" dirty="0" smtClean="0">
                <a:cs typeface="Times New Roman" pitchFamily="18" charset="0"/>
              </a:rPr>
              <a:t>Full economic burden of diabetes that captures full cost implications is critical for effective allocation of resources and adequate management of the disease and its complications.</a:t>
            </a:r>
          </a:p>
          <a:p>
            <a:pPr>
              <a:spcBef>
                <a:spcPts val="600"/>
              </a:spcBef>
            </a:pPr>
            <a:endParaRPr lang="en-US" sz="22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problem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029200"/>
          </a:xfrm>
        </p:spPr>
        <p:txBody>
          <a:bodyPr>
            <a:normAutofit/>
          </a:bodyPr>
          <a:lstStyle/>
          <a:p>
            <a:pPr>
              <a:spcBef>
                <a:spcPts val="1200"/>
              </a:spcBef>
            </a:pPr>
            <a:r>
              <a:rPr lang="en-US" sz="2800" dirty="0" smtClean="0"/>
              <a:t>Many studies suggest DM imposes high economic burden on the patient population and the household</a:t>
            </a:r>
          </a:p>
          <a:p>
            <a:pPr>
              <a:spcBef>
                <a:spcPts val="1200"/>
              </a:spcBef>
            </a:pPr>
            <a:r>
              <a:rPr lang="en-US" sz="2800" dirty="0" smtClean="0"/>
              <a:t>High economic burden has implications catastrophic expenditure, especially in systems with little or no social protection mechanism</a:t>
            </a:r>
          </a:p>
          <a:p>
            <a:pPr>
              <a:spcBef>
                <a:spcPts val="1200"/>
              </a:spcBef>
            </a:pPr>
            <a:r>
              <a:rPr lang="en-US" sz="2800" dirty="0" smtClean="0"/>
              <a:t>This is critical if the goal of UHC is to be achieved</a:t>
            </a:r>
          </a:p>
          <a:p>
            <a:pPr>
              <a:spcBef>
                <a:spcPts val="1200"/>
              </a:spcBef>
            </a:pPr>
            <a:r>
              <a:rPr lang="en-US" sz="2800" dirty="0" smtClean="0"/>
              <a:t>  </a:t>
            </a:r>
            <a:endParaRPr lang="en-US" sz="28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Study aim and objectives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1371600"/>
            <a:ext cx="8001000" cy="4754563"/>
          </a:xfrm>
        </p:spPr>
        <p:txBody>
          <a:bodyPr>
            <a:normAutofit/>
          </a:bodyPr>
          <a:lstStyle/>
          <a:p>
            <a:pPr>
              <a:spcBef>
                <a:spcPts val="600"/>
              </a:spcBef>
              <a:buNone/>
            </a:pPr>
            <a:r>
              <a:rPr lang="en-US" sz="2400" b="1" dirty="0" smtClean="0">
                <a:cs typeface="Times New Roman" pitchFamily="18" charset="0"/>
              </a:rPr>
              <a:t>	Aim</a:t>
            </a:r>
            <a:r>
              <a:rPr lang="en-US" sz="2400" dirty="0" smtClean="0">
                <a:cs typeface="Times New Roman" pitchFamily="18" charset="0"/>
              </a:rPr>
              <a:t>. To evaluate economic burden of T2DM and the risk of catastrophic expenditure among a defined patient population in Nigeria.</a:t>
            </a:r>
          </a:p>
          <a:p>
            <a:pPr>
              <a:spcBef>
                <a:spcPts val="600"/>
              </a:spcBef>
              <a:buNone/>
            </a:pPr>
            <a:r>
              <a:rPr lang="en-US" sz="2400" b="1" dirty="0" smtClean="0">
                <a:cs typeface="Times New Roman" pitchFamily="18" charset="0"/>
              </a:rPr>
              <a:t>	</a:t>
            </a:r>
          </a:p>
          <a:p>
            <a:pPr>
              <a:spcBef>
                <a:spcPts val="600"/>
              </a:spcBef>
              <a:buNone/>
            </a:pPr>
            <a:r>
              <a:rPr lang="en-US" sz="2400" b="1" dirty="0" smtClean="0">
                <a:cs typeface="Times New Roman" pitchFamily="18" charset="0"/>
              </a:rPr>
              <a:t>	Specific objectives </a:t>
            </a:r>
          </a:p>
          <a:p>
            <a:pPr lvl="0">
              <a:spcBef>
                <a:spcPts val="600"/>
              </a:spcBef>
              <a:buFont typeface="Wingdings" pitchFamily="2" charset="2"/>
              <a:buChar char="§"/>
            </a:pPr>
            <a:r>
              <a:rPr lang="en-US" sz="2400" dirty="0" smtClean="0">
                <a:cs typeface="Times New Roman" pitchFamily="18" charset="0"/>
              </a:rPr>
              <a:t>Estimate the direct and indirect costs of T2DM among the patient population. </a:t>
            </a:r>
          </a:p>
          <a:p>
            <a:pPr>
              <a:spcBef>
                <a:spcPts val="600"/>
              </a:spcBef>
              <a:buFont typeface="Wingdings" pitchFamily="2" charset="2"/>
              <a:buChar char="§"/>
            </a:pPr>
            <a:r>
              <a:rPr lang="en-US" sz="2400" dirty="0" smtClean="0">
                <a:cs typeface="Times New Roman" pitchFamily="18" charset="0"/>
              </a:rPr>
              <a:t>Determine the average and total costs of T2DM  </a:t>
            </a:r>
          </a:p>
          <a:p>
            <a:pPr>
              <a:spcBef>
                <a:spcPts val="600"/>
              </a:spcBef>
              <a:buFont typeface="Wingdings" pitchFamily="2" charset="2"/>
              <a:buChar char="§"/>
            </a:pPr>
            <a:r>
              <a:rPr lang="en-US" sz="2400" dirty="0" smtClean="0">
                <a:cs typeface="Times New Roman" pitchFamily="18" charset="0"/>
              </a:rPr>
              <a:t>Determine the risk of catastrophic expenditure</a:t>
            </a:r>
          </a:p>
          <a:p>
            <a:pPr>
              <a:spcBef>
                <a:spcPts val="600"/>
              </a:spcBef>
              <a:buFont typeface="Wingdings" pitchFamily="2" charset="2"/>
              <a:buChar char="§"/>
            </a:pPr>
            <a:r>
              <a:rPr lang="en-US" sz="2400" dirty="0" smtClean="0">
                <a:cs typeface="Times New Roman" pitchFamily="18" charset="0"/>
              </a:rPr>
              <a:t>Examine the payment and coping strategies of patients with T2DM. </a:t>
            </a:r>
          </a:p>
          <a:p>
            <a:endParaRPr lang="en-US" sz="24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Methodology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1295400"/>
            <a:ext cx="7924800" cy="5334000"/>
          </a:xfrm>
        </p:spPr>
        <p:txBody>
          <a:bodyPr>
            <a:noAutofit/>
          </a:bodyPr>
          <a:lstStyle/>
          <a:p>
            <a:r>
              <a:rPr lang="en-US" sz="2200" dirty="0" smtClean="0"/>
              <a:t>Approach &amp; Study design: Cross-sectional study design</a:t>
            </a:r>
          </a:p>
          <a:p>
            <a:r>
              <a:rPr lang="en-US" sz="2200" dirty="0" smtClean="0"/>
              <a:t>Study type: COI study/prevalent based</a:t>
            </a:r>
          </a:p>
          <a:p>
            <a:r>
              <a:rPr lang="en-US" sz="2200" dirty="0" smtClean="0"/>
              <a:t>Patient population(Inclusion/Exclusion criteria)</a:t>
            </a:r>
          </a:p>
          <a:p>
            <a:r>
              <a:rPr lang="en-US" sz="2200" dirty="0" smtClean="0"/>
              <a:t>Study site/setting: Teaching hospital setting</a:t>
            </a:r>
          </a:p>
          <a:p>
            <a:r>
              <a:rPr lang="en-US" sz="2200" dirty="0" smtClean="0"/>
              <a:t>Sampling: all patient population in a given </a:t>
            </a:r>
            <a:r>
              <a:rPr lang="en-US" sz="2200" dirty="0" smtClean="0"/>
              <a:t>period; 2017/2018</a:t>
            </a:r>
            <a:endParaRPr lang="en-US" sz="2200" dirty="0" smtClean="0"/>
          </a:p>
          <a:p>
            <a:r>
              <a:rPr lang="en-US" sz="2200" dirty="0" smtClean="0"/>
              <a:t>Data collection</a:t>
            </a:r>
          </a:p>
          <a:p>
            <a:pPr lvl="1"/>
            <a:r>
              <a:rPr lang="en-US" sz="2200" dirty="0" smtClean="0"/>
              <a:t>Patients’ records review</a:t>
            </a:r>
          </a:p>
          <a:p>
            <a:pPr lvl="1"/>
            <a:r>
              <a:rPr lang="en-US" sz="2200" dirty="0" smtClean="0"/>
              <a:t>Questionnaire design</a:t>
            </a:r>
          </a:p>
          <a:p>
            <a:r>
              <a:rPr lang="en-US" sz="2200" dirty="0" smtClean="0"/>
              <a:t>Cost calculations</a:t>
            </a:r>
          </a:p>
          <a:p>
            <a:pPr lvl="1"/>
            <a:r>
              <a:rPr lang="en-US" sz="2200" dirty="0" smtClean="0"/>
              <a:t>Direct and indirect costs</a:t>
            </a:r>
          </a:p>
          <a:p>
            <a:pPr lvl="1"/>
            <a:r>
              <a:rPr lang="en-US" sz="2200" dirty="0" smtClean="0"/>
              <a:t>Total and average costs</a:t>
            </a:r>
          </a:p>
          <a:p>
            <a:r>
              <a:rPr lang="en-US" sz="2200" dirty="0" smtClean="0"/>
              <a:t>Catastrophic health expenditure</a:t>
            </a:r>
          </a:p>
          <a:p>
            <a:r>
              <a:rPr lang="en-US" sz="2200" dirty="0" smtClean="0"/>
              <a:t>Ethical </a:t>
            </a:r>
            <a:r>
              <a:rPr lang="en-US" sz="2200" dirty="0" smtClean="0"/>
              <a:t>issues</a:t>
            </a:r>
          </a:p>
          <a:p>
            <a:endParaRPr lang="en-US" sz="2200" dirty="0" smtClean="0"/>
          </a:p>
          <a:p>
            <a:endParaRPr lang="en-US" sz="2200" dirty="0" smtClean="0"/>
          </a:p>
          <a:p>
            <a:endParaRPr lang="en-US" sz="2200" dirty="0"/>
          </a:p>
        </p:txBody>
      </p:sp>
      <p:sp>
        <p:nvSpPr>
          <p:cNvPr id="4" name="Slide Number Placeholder 3"/>
          <p:cNvSpPr>
            <a:spLocks noGrp="1"/>
          </p:cNvSpPr>
          <p:nvPr>
            <p:ph type="sldNum" sz="quarter" idx="12"/>
          </p:nvPr>
        </p:nvSpPr>
        <p:spPr/>
        <p:txBody>
          <a:bodyPr/>
          <a:lstStyle/>
          <a:p>
            <a:fld id="{AE8D227F-A312-452A-9BEA-C879F1C9E1E8}"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latin typeface="+mn-lt"/>
              </a:rPr>
              <a:t>CONCEPTUAL FRAMEWORK</a:t>
            </a:r>
            <a:endParaRPr lang="en-US" b="1" dirty="0">
              <a:latin typeface="+mn-lt"/>
            </a:endParaRPr>
          </a:p>
        </p:txBody>
      </p:sp>
      <p:sp>
        <p:nvSpPr>
          <p:cNvPr id="15387" name="Rectangle 2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 name="Group 1"/>
          <p:cNvGrpSpPr>
            <a:grpSpLocks/>
          </p:cNvGrpSpPr>
          <p:nvPr/>
        </p:nvGrpSpPr>
        <p:grpSpPr bwMode="auto">
          <a:xfrm>
            <a:off x="990600" y="1143000"/>
            <a:ext cx="7391407" cy="5562370"/>
            <a:chOff x="874" y="1209"/>
            <a:chExt cx="10572" cy="10035"/>
          </a:xfrm>
        </p:grpSpPr>
        <p:sp>
          <p:nvSpPr>
            <p:cNvPr id="15386" name="Text Box 26"/>
            <p:cNvSpPr txBox="1">
              <a:spLocks noChangeArrowheads="1"/>
            </p:cNvSpPr>
            <p:nvPr/>
          </p:nvSpPr>
          <p:spPr bwMode="auto">
            <a:xfrm>
              <a:off x="3826" y="1209"/>
              <a:ext cx="4469" cy="937"/>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cs typeface="Arial" pitchFamily="34" charset="0"/>
              </a:endParaRPr>
            </a:p>
          </p:txBody>
        </p:sp>
        <p:sp>
          <p:nvSpPr>
            <p:cNvPr id="15385" name="Text Box 25"/>
            <p:cNvSpPr txBox="1">
              <a:spLocks noChangeArrowheads="1"/>
            </p:cNvSpPr>
            <p:nvPr/>
          </p:nvSpPr>
          <p:spPr bwMode="auto">
            <a:xfrm>
              <a:off x="4614" y="3661"/>
              <a:ext cx="2921" cy="937"/>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Cost of illness approach </a:t>
              </a:r>
              <a:endParaRPr kumimoji="0" lang="en-US" sz="1200" b="1" i="0" u="none" strike="noStrike" cap="none" normalizeH="0" baseline="0" dirty="0" smtClean="0">
                <a:ln>
                  <a:noFill/>
                </a:ln>
                <a:solidFill>
                  <a:schemeClr val="tx1"/>
                </a:solidFill>
                <a:effectLst/>
                <a:cs typeface="Arial" pitchFamily="34" charset="0"/>
              </a:endParaRPr>
            </a:p>
          </p:txBody>
        </p:sp>
        <p:sp>
          <p:nvSpPr>
            <p:cNvPr id="15384" name="AutoShape 24"/>
            <p:cNvSpPr>
              <a:spLocks noChangeShapeType="1"/>
            </p:cNvSpPr>
            <p:nvPr/>
          </p:nvSpPr>
          <p:spPr bwMode="auto">
            <a:xfrm>
              <a:off x="6331" y="2146"/>
              <a:ext cx="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15383" name="AutoShape 23"/>
            <p:cNvSpPr>
              <a:spLocks noChangeShapeType="1"/>
            </p:cNvSpPr>
            <p:nvPr/>
          </p:nvSpPr>
          <p:spPr bwMode="auto">
            <a:xfrm>
              <a:off x="6072" y="2146"/>
              <a:ext cx="0" cy="151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sp>
          <p:nvSpPr>
            <p:cNvPr id="15382" name="Text Box 22"/>
            <p:cNvSpPr txBox="1">
              <a:spLocks noChangeArrowheads="1"/>
            </p:cNvSpPr>
            <p:nvPr/>
          </p:nvSpPr>
          <p:spPr bwMode="auto">
            <a:xfrm>
              <a:off x="6412" y="2595"/>
              <a:ext cx="2758" cy="8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Measurement Approach </a:t>
              </a:r>
              <a:endParaRPr kumimoji="0" lang="en-US" sz="1200" b="1" i="0" u="none" strike="noStrike" cap="none" normalizeH="0" baseline="0" dirty="0" smtClean="0">
                <a:ln>
                  <a:noFill/>
                </a:ln>
                <a:solidFill>
                  <a:schemeClr val="tx1"/>
                </a:solidFill>
                <a:effectLst/>
                <a:cs typeface="Arial" pitchFamily="34" charset="0"/>
              </a:endParaRPr>
            </a:p>
          </p:txBody>
        </p:sp>
        <p:sp>
          <p:nvSpPr>
            <p:cNvPr id="15381" name="Text Box 21"/>
            <p:cNvSpPr txBox="1">
              <a:spLocks noChangeArrowheads="1"/>
            </p:cNvSpPr>
            <p:nvPr/>
          </p:nvSpPr>
          <p:spPr bwMode="auto">
            <a:xfrm>
              <a:off x="1670" y="6100"/>
              <a:ext cx="2921" cy="937"/>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Direct Cost  </a:t>
              </a:r>
              <a:endParaRPr kumimoji="0" lang="en-US" sz="1200" b="1" i="0" u="none" strike="noStrike" cap="none" normalizeH="0" baseline="0" dirty="0" smtClean="0">
                <a:ln>
                  <a:noFill/>
                </a:ln>
                <a:solidFill>
                  <a:schemeClr val="tx1"/>
                </a:solidFill>
                <a:effectLst/>
                <a:cs typeface="Arial" pitchFamily="34" charset="0"/>
              </a:endParaRPr>
            </a:p>
          </p:txBody>
        </p:sp>
        <p:sp>
          <p:nvSpPr>
            <p:cNvPr id="15380" name="Text Box 20"/>
            <p:cNvSpPr txBox="1">
              <a:spLocks noChangeArrowheads="1"/>
            </p:cNvSpPr>
            <p:nvPr/>
          </p:nvSpPr>
          <p:spPr bwMode="auto">
            <a:xfrm>
              <a:off x="7874" y="6102"/>
              <a:ext cx="2921" cy="937"/>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Indirect Cost</a:t>
              </a:r>
              <a:endParaRPr kumimoji="0" lang="en-US" sz="1200" b="1" i="0" u="none" strike="noStrike" cap="none" normalizeH="0" baseline="0" dirty="0" smtClean="0">
                <a:ln>
                  <a:noFill/>
                </a:ln>
                <a:solidFill>
                  <a:schemeClr val="tx1"/>
                </a:solidFill>
                <a:effectLst/>
                <a:cs typeface="Arial" pitchFamily="34" charset="0"/>
              </a:endParaRPr>
            </a:p>
          </p:txBody>
        </p:sp>
        <p:sp>
          <p:nvSpPr>
            <p:cNvPr id="15379" name="AutoShape 19"/>
            <p:cNvSpPr>
              <a:spLocks noChangeShapeType="1"/>
            </p:cNvSpPr>
            <p:nvPr/>
          </p:nvSpPr>
          <p:spPr bwMode="auto">
            <a:xfrm>
              <a:off x="6072" y="4598"/>
              <a:ext cx="0" cy="74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15378" name="AutoShape 18"/>
            <p:cNvSpPr>
              <a:spLocks noChangeShapeType="1"/>
            </p:cNvSpPr>
            <p:nvPr/>
          </p:nvSpPr>
          <p:spPr bwMode="auto">
            <a:xfrm flipV="1">
              <a:off x="2995" y="5327"/>
              <a:ext cx="6175" cy="1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15377" name="AutoShape 17"/>
            <p:cNvSpPr>
              <a:spLocks noChangeShapeType="1"/>
            </p:cNvSpPr>
            <p:nvPr/>
          </p:nvSpPr>
          <p:spPr bwMode="auto">
            <a:xfrm>
              <a:off x="3004" y="5352"/>
              <a:ext cx="0" cy="74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sp>
          <p:nvSpPr>
            <p:cNvPr id="15376" name="AutoShape 16"/>
            <p:cNvSpPr>
              <a:spLocks noChangeShapeType="1"/>
            </p:cNvSpPr>
            <p:nvPr/>
          </p:nvSpPr>
          <p:spPr bwMode="auto">
            <a:xfrm>
              <a:off x="9185" y="5341"/>
              <a:ext cx="0" cy="74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sp>
          <p:nvSpPr>
            <p:cNvPr id="15375" name="Text Box 15"/>
            <p:cNvSpPr txBox="1">
              <a:spLocks noChangeArrowheads="1"/>
            </p:cNvSpPr>
            <p:nvPr/>
          </p:nvSpPr>
          <p:spPr bwMode="auto">
            <a:xfrm>
              <a:off x="874" y="8412"/>
              <a:ext cx="2071" cy="2832"/>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Medical cost</a:t>
              </a:r>
            </a:p>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Hosp admission</a:t>
              </a:r>
            </a:p>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r>
                <a:rPr lang="en-US" sz="1200" b="1" dirty="0" smtClean="0">
                  <a:ea typeface="Times New Roman" pitchFamily="18" charset="0"/>
                  <a:cs typeface="Arial" pitchFamily="34" charset="0"/>
                </a:rPr>
                <a:t>Outpatient cost</a:t>
              </a:r>
              <a:endParaRPr kumimoji="0" lang="en-US" sz="1200"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r>
                <a:rPr lang="en-US" sz="1200" b="1" dirty="0" smtClean="0">
                  <a:ea typeface="Times New Roman" pitchFamily="18" charset="0"/>
                  <a:cs typeface="Arial" pitchFamily="34" charset="0"/>
                </a:rPr>
                <a:t>Medical procedures</a:t>
              </a:r>
              <a:endParaRPr kumimoji="0" lang="en-US" sz="1200"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r>
                <a:rPr lang="en-US" sz="1200" b="1" dirty="0" smtClean="0">
                  <a:ea typeface="Times New Roman" pitchFamily="18" charset="0"/>
                  <a:cs typeface="Arial" pitchFamily="34" charset="0"/>
                </a:rPr>
                <a:t>Medications</a:t>
              </a:r>
            </a:p>
            <a:p>
              <a:pPr marL="0" marR="0" lvl="0"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 </a:t>
              </a:r>
              <a:r>
                <a:rPr kumimoji="0" lang="en-US" sz="1200" b="1" i="0" u="none" strike="noStrike" cap="none" normalizeH="0" baseline="0" dirty="0" err="1" smtClean="0">
                  <a:ln>
                    <a:noFill/>
                  </a:ln>
                  <a:solidFill>
                    <a:schemeClr val="tx1"/>
                  </a:solidFill>
                  <a:effectLst/>
                  <a:ea typeface="Times New Roman" pitchFamily="18" charset="0"/>
                  <a:cs typeface="Arial" pitchFamily="34" charset="0"/>
                </a:rPr>
                <a:t>Trmt</a:t>
              </a:r>
              <a:r>
                <a:rPr kumimoji="0" lang="en-US" sz="1200" b="1" i="0" u="none" strike="noStrike" cap="none" normalizeH="0" baseline="0" dirty="0" smtClean="0">
                  <a:ln>
                    <a:noFill/>
                  </a:ln>
                  <a:solidFill>
                    <a:schemeClr val="tx1"/>
                  </a:solidFill>
                  <a:effectLst/>
                  <a:ea typeface="Times New Roman" pitchFamily="18" charset="0"/>
                  <a:cs typeface="Arial" pitchFamily="34" charset="0"/>
                </a:rPr>
                <a:t> Cost </a:t>
              </a:r>
              <a:endParaRPr kumimoji="0" lang="en-US" sz="1200" b="1" i="0" u="none" strike="noStrike" cap="none" normalizeH="0" baseline="0" dirty="0" smtClean="0">
                <a:ln>
                  <a:noFill/>
                </a:ln>
                <a:solidFill>
                  <a:schemeClr val="tx1"/>
                </a:solidFill>
                <a:effectLst/>
                <a:cs typeface="Arial" pitchFamily="34" charset="0"/>
              </a:endParaRPr>
            </a:p>
          </p:txBody>
        </p:sp>
        <p:sp>
          <p:nvSpPr>
            <p:cNvPr id="15374" name="Text Box 14"/>
            <p:cNvSpPr txBox="1">
              <a:spLocks noChangeArrowheads="1"/>
            </p:cNvSpPr>
            <p:nvPr/>
          </p:nvSpPr>
          <p:spPr bwMode="auto">
            <a:xfrm>
              <a:off x="3424" y="8414"/>
              <a:ext cx="1919" cy="2693"/>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1" dirty="0" smtClean="0">
                  <a:ea typeface="Times New Roman" pitchFamily="18" charset="0"/>
                  <a:cs typeface="Arial" pitchFamily="34" charset="0"/>
                </a:rPr>
                <a:t>No</a:t>
              </a:r>
              <a:r>
                <a:rPr kumimoji="0" lang="en-US" sz="1200" b="1" i="0" u="none" strike="noStrike" cap="none" normalizeH="0" baseline="0" dirty="0" smtClean="0">
                  <a:ln>
                    <a:noFill/>
                  </a:ln>
                  <a:solidFill>
                    <a:schemeClr val="tx1"/>
                  </a:solidFill>
                  <a:effectLst/>
                  <a:ea typeface="Times New Roman" pitchFamily="18" charset="0"/>
                  <a:cs typeface="Arial" pitchFamily="34" charset="0"/>
                </a:rPr>
                <a:t>n-medical . </a:t>
              </a:r>
              <a:endParaRPr kumimoji="0" lang="en-US" sz="12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1" i="0" u="none" strike="noStrike" cap="none" normalizeH="0" baseline="0" dirty="0" smtClean="0">
                  <a:ln>
                    <a:noFill/>
                  </a:ln>
                  <a:solidFill>
                    <a:schemeClr val="tx1"/>
                  </a:solidFill>
                  <a:effectLst/>
                  <a:cs typeface="Arial" pitchFamily="34" charset="0"/>
                </a:rPr>
                <a:t>Transport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1" i="0" u="none" strike="noStrike" cap="none" normalizeH="0" baseline="0" dirty="0" smtClean="0">
                  <a:ln>
                    <a:noFill/>
                  </a:ln>
                  <a:solidFill>
                    <a:schemeClr val="tx1"/>
                  </a:solidFill>
                  <a:effectLst/>
                  <a:cs typeface="Arial" pitchFamily="34" charset="0"/>
                </a:rPr>
                <a:t>Extra Medical Cost/special food</a:t>
              </a:r>
            </a:p>
            <a:p>
              <a:pPr marL="0" marR="0" lvl="0" indent="0" algn="l" defTabSz="914400" rtl="0" eaLnBrk="0" fontAlgn="base" latinLnBrk="0" hangingPunct="0">
                <a:lnSpc>
                  <a:spcPct val="100000"/>
                </a:lnSpc>
                <a:spcBef>
                  <a:spcPct val="0"/>
                </a:spcBef>
                <a:spcAft>
                  <a:spcPct val="0"/>
                </a:spcAft>
                <a:buClrTx/>
                <a:buSzTx/>
                <a:buFontTx/>
                <a:buChar char="•"/>
                <a:tabLst/>
              </a:pPr>
              <a:r>
                <a:rPr lang="en-US" sz="1200" b="1" dirty="0" smtClean="0">
                  <a:cs typeface="Arial" pitchFamily="34" charset="0"/>
                </a:rPr>
                <a:t>Supported accommodation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1" i="0" u="none" strike="noStrike" cap="none" normalizeH="0" baseline="0" dirty="0" smtClean="0">
                  <a:ln>
                    <a:noFill/>
                  </a:ln>
                  <a:solidFill>
                    <a:schemeClr val="tx1"/>
                  </a:solidFill>
                  <a:effectLst/>
                  <a:cs typeface="Arial" pitchFamily="34" charset="0"/>
                </a:rPr>
                <a:t>Care givers time  </a:t>
              </a:r>
            </a:p>
          </p:txBody>
        </p:sp>
        <p:sp>
          <p:nvSpPr>
            <p:cNvPr id="15373" name="Text Box 13"/>
            <p:cNvSpPr txBox="1">
              <a:spLocks noChangeArrowheads="1"/>
            </p:cNvSpPr>
            <p:nvPr/>
          </p:nvSpPr>
          <p:spPr bwMode="auto">
            <a:xfrm>
              <a:off x="6868" y="8410"/>
              <a:ext cx="2178" cy="2422"/>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Mortality</a:t>
              </a:r>
              <a:r>
                <a:rPr kumimoji="0" lang="en-US" sz="1200" b="1" i="0" u="none" strike="noStrike" cap="none" normalizeH="0" dirty="0" smtClean="0">
                  <a:ln>
                    <a:noFill/>
                  </a:ln>
                  <a:solidFill>
                    <a:schemeClr val="tx1"/>
                  </a:solidFill>
                  <a:effectLst/>
                  <a:ea typeface="Times New Roman" pitchFamily="18" charset="0"/>
                  <a:cs typeface="Arial" pitchFamily="34" charset="0"/>
                </a:rPr>
                <a:t> Costs</a:t>
              </a:r>
              <a:r>
                <a:rPr kumimoji="0" lang="en-US" sz="1200" b="1" i="0" u="none" strike="noStrike" cap="none" normalizeH="0" baseline="0" dirty="0" smtClean="0">
                  <a:ln>
                    <a:noFill/>
                  </a:ln>
                  <a:solidFill>
                    <a:schemeClr val="tx1"/>
                  </a:solidFill>
                  <a:effectLst/>
                  <a:ea typeface="Times New Roman" pitchFamily="18" charset="0"/>
                  <a:cs typeface="Arial" pitchFamily="34" charset="0"/>
                </a:rPr>
                <a:t> </a:t>
              </a:r>
              <a:endParaRPr kumimoji="0" lang="en-US" sz="12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Absenteeism</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(Value of productive time lost due to illness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200" b="1" dirty="0" smtClean="0">
                  <a:ea typeface="Times New Roman" pitchFamily="18" charset="0"/>
                  <a:cs typeface="Arial" pitchFamily="34" charset="0"/>
                </a:rPr>
                <a:t>Early retirement</a:t>
              </a:r>
              <a:r>
                <a:rPr kumimoji="0" lang="en-US" sz="1200" b="1" i="0" u="none" strike="noStrike" cap="none" normalizeH="0" baseline="0" dirty="0" smtClean="0">
                  <a:ln>
                    <a:noFill/>
                  </a:ln>
                  <a:solidFill>
                    <a:schemeClr val="tx1"/>
                  </a:solidFill>
                  <a:effectLst/>
                  <a:ea typeface="Times New Roman" pitchFamily="18" charset="0"/>
                  <a:cs typeface="Arial" pitchFamily="34" charset="0"/>
                </a:rPr>
                <a:t>  </a:t>
              </a:r>
              <a:endParaRPr kumimoji="0" lang="en-US" sz="1200" b="1" i="0" u="none" strike="noStrike" cap="none" normalizeH="0" baseline="0" dirty="0" smtClean="0">
                <a:ln>
                  <a:noFill/>
                </a:ln>
                <a:solidFill>
                  <a:schemeClr val="tx1"/>
                </a:solidFill>
                <a:effectLst/>
                <a:cs typeface="Arial" pitchFamily="34" charset="0"/>
              </a:endParaRPr>
            </a:p>
          </p:txBody>
        </p:sp>
        <p:sp>
          <p:nvSpPr>
            <p:cNvPr id="15372" name="Text Box 12"/>
            <p:cNvSpPr txBox="1">
              <a:spLocks noChangeArrowheads="1"/>
            </p:cNvSpPr>
            <p:nvPr/>
          </p:nvSpPr>
          <p:spPr bwMode="auto">
            <a:xfrm>
              <a:off x="9266" y="8398"/>
              <a:ext cx="2180" cy="2434"/>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200" b="1" i="0" u="none" strike="noStrike" cap="none" normalizeH="0" baseline="0" dirty="0" smtClean="0">
                  <a:ln>
                    <a:noFill/>
                  </a:ln>
                  <a:solidFill>
                    <a:schemeClr val="tx1"/>
                  </a:solidFill>
                  <a:effectLst/>
                  <a:cs typeface="Arial" pitchFamily="34" charset="0"/>
                </a:rPr>
                <a:t>Morbidity Costs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200" b="1" i="0" u="none" strike="noStrike" cap="none" normalizeH="0" baseline="0" dirty="0" smtClean="0">
                  <a:ln>
                    <a:noFill/>
                  </a:ln>
                  <a:solidFill>
                    <a:schemeClr val="tx1"/>
                  </a:solidFill>
                  <a:effectLst/>
                  <a:cs typeface="Arial" pitchFamily="34" charset="0"/>
                </a:rPr>
                <a:t>Reduction in Human capital.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1" i="0" u="none" strike="noStrike" cap="none" normalizeH="0" baseline="0" dirty="0" smtClean="0">
                  <a:ln>
                    <a:noFill/>
                  </a:ln>
                  <a:solidFill>
                    <a:schemeClr val="tx1"/>
                  </a:solidFill>
                  <a:effectLst/>
                  <a:cs typeface="Arial" pitchFamily="34" charset="0"/>
                </a:rPr>
                <a:t>Premature death/Lost working years  </a:t>
              </a:r>
            </a:p>
          </p:txBody>
        </p:sp>
        <p:grpSp>
          <p:nvGrpSpPr>
            <p:cNvPr id="4" name="Group 7"/>
            <p:cNvGrpSpPr>
              <a:grpSpLocks/>
            </p:cNvGrpSpPr>
            <p:nvPr/>
          </p:nvGrpSpPr>
          <p:grpSpPr bwMode="auto">
            <a:xfrm>
              <a:off x="1699" y="7034"/>
              <a:ext cx="2579" cy="1380"/>
              <a:chOff x="1699" y="7034"/>
              <a:chExt cx="2579" cy="1380"/>
            </a:xfrm>
          </p:grpSpPr>
          <p:sp>
            <p:nvSpPr>
              <p:cNvPr id="15371" name="AutoShape 11"/>
              <p:cNvSpPr>
                <a:spLocks noChangeShapeType="1"/>
              </p:cNvSpPr>
              <p:nvPr/>
            </p:nvSpPr>
            <p:spPr bwMode="auto">
              <a:xfrm>
                <a:off x="3006" y="7034"/>
                <a:ext cx="0" cy="74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sp>
            <p:nvSpPr>
              <p:cNvPr id="15370" name="AutoShape 10"/>
              <p:cNvSpPr>
                <a:spLocks noChangeShapeType="1"/>
              </p:cNvSpPr>
              <p:nvPr/>
            </p:nvSpPr>
            <p:spPr bwMode="auto">
              <a:xfrm>
                <a:off x="1699" y="7775"/>
                <a:ext cx="2579"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15369" name="AutoShape 9"/>
              <p:cNvSpPr>
                <a:spLocks noChangeShapeType="1"/>
              </p:cNvSpPr>
              <p:nvPr/>
            </p:nvSpPr>
            <p:spPr bwMode="auto">
              <a:xfrm>
                <a:off x="1699" y="7775"/>
                <a:ext cx="0" cy="63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sp>
            <p:nvSpPr>
              <p:cNvPr id="15368" name="AutoShape 8"/>
              <p:cNvSpPr>
                <a:spLocks noChangeShapeType="1"/>
              </p:cNvSpPr>
              <p:nvPr/>
            </p:nvSpPr>
            <p:spPr bwMode="auto">
              <a:xfrm>
                <a:off x="4278" y="7775"/>
                <a:ext cx="0" cy="63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grpSp>
        <p:grpSp>
          <p:nvGrpSpPr>
            <p:cNvPr id="5" name="Group 2"/>
            <p:cNvGrpSpPr>
              <a:grpSpLocks/>
            </p:cNvGrpSpPr>
            <p:nvPr/>
          </p:nvGrpSpPr>
          <p:grpSpPr bwMode="auto">
            <a:xfrm>
              <a:off x="7987" y="7036"/>
              <a:ext cx="2579" cy="1380"/>
              <a:chOff x="1699" y="7034"/>
              <a:chExt cx="2579" cy="1380"/>
            </a:xfrm>
          </p:grpSpPr>
          <p:sp>
            <p:nvSpPr>
              <p:cNvPr id="15366" name="AutoShape 6"/>
              <p:cNvSpPr>
                <a:spLocks noChangeShapeType="1"/>
              </p:cNvSpPr>
              <p:nvPr/>
            </p:nvSpPr>
            <p:spPr bwMode="auto">
              <a:xfrm>
                <a:off x="3006" y="7034"/>
                <a:ext cx="0" cy="74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sp>
            <p:nvSpPr>
              <p:cNvPr id="15365" name="AutoShape 5"/>
              <p:cNvSpPr>
                <a:spLocks noChangeShapeType="1"/>
              </p:cNvSpPr>
              <p:nvPr/>
            </p:nvSpPr>
            <p:spPr bwMode="auto">
              <a:xfrm>
                <a:off x="1699" y="7775"/>
                <a:ext cx="2579"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15364" name="AutoShape 4"/>
              <p:cNvSpPr>
                <a:spLocks noChangeShapeType="1"/>
              </p:cNvSpPr>
              <p:nvPr/>
            </p:nvSpPr>
            <p:spPr bwMode="auto">
              <a:xfrm>
                <a:off x="1699" y="7775"/>
                <a:ext cx="0" cy="63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sp>
            <p:nvSpPr>
              <p:cNvPr id="15363" name="AutoShape 3"/>
              <p:cNvSpPr>
                <a:spLocks noChangeShapeType="1"/>
              </p:cNvSpPr>
              <p:nvPr/>
            </p:nvSpPr>
            <p:spPr bwMode="auto">
              <a:xfrm>
                <a:off x="4278" y="7775"/>
                <a:ext cx="0" cy="63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b="1"/>
              </a:p>
            </p:txBody>
          </p:sp>
        </p:grpSp>
      </p:grpSp>
      <p:sp>
        <p:nvSpPr>
          <p:cNvPr id="15397" name="Rectangle 37"/>
          <p:cNvSpPr>
            <a:spLocks noChangeArrowheads="1"/>
          </p:cNvSpPr>
          <p:nvPr/>
        </p:nvSpPr>
        <p:spPr bwMode="auto">
          <a:xfrm>
            <a:off x="1219200" y="1176263"/>
            <a:ext cx="7239000" cy="10002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cs typeface="Arial" pitchFamily="34" charset="0"/>
              </a:rPr>
              <a:t/>
            </a:r>
            <a:br>
              <a:rPr kumimoji="0" lang="en-US" sz="1100" b="0" i="0" u="none" strike="noStrike" cap="none" normalizeH="0" baseline="0" dirty="0" smtClean="0">
                <a:ln>
                  <a:noFill/>
                </a:ln>
                <a:solidFill>
                  <a:schemeClr val="tx1"/>
                </a:solidFill>
                <a:effectLst/>
                <a:cs typeface="Arial" pitchFamily="34" charset="0"/>
              </a:rPr>
            </a:br>
            <a:endParaRPr kumimoji="0" lang="en-US" sz="1800" b="0" i="0" u="none" strike="noStrike" cap="none" normalizeH="0" baseline="0" dirty="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ea typeface="Times New Roman" pitchFamily="18" charset="0"/>
                <a:cs typeface="Arial" pitchFamily="34" charset="0"/>
              </a:rPr>
              <a:t>  </a:t>
            </a:r>
            <a:endParaRPr kumimoji="0" lang="en-US" sz="11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cs typeface="Arial" pitchFamily="34" charset="0"/>
            </a:endParaRPr>
          </a:p>
        </p:txBody>
      </p:sp>
      <p:sp>
        <p:nvSpPr>
          <p:cNvPr id="31" name="Rectangle 30"/>
          <p:cNvSpPr/>
          <p:nvPr/>
        </p:nvSpPr>
        <p:spPr>
          <a:xfrm>
            <a:off x="3505200" y="1219200"/>
            <a:ext cx="2074734" cy="276999"/>
          </a:xfrm>
          <a:prstGeom prst="rect">
            <a:avLst/>
          </a:prstGeom>
        </p:spPr>
        <p:txBody>
          <a:bodyPr wrap="none">
            <a:spAutoFit/>
          </a:bodyPr>
          <a:lstStyle/>
          <a:p>
            <a:pPr lvl="0" algn="ctr" eaLnBrk="0" fontAlgn="base" hangingPunct="0">
              <a:spcBef>
                <a:spcPct val="0"/>
              </a:spcBef>
              <a:spcAft>
                <a:spcPct val="0"/>
              </a:spcAft>
            </a:pPr>
            <a:r>
              <a:rPr lang="en-US" sz="1200" b="1" dirty="0" smtClean="0">
                <a:solidFill>
                  <a:prstClr val="black"/>
                </a:solidFill>
                <a:ea typeface="Times New Roman" pitchFamily="18" charset="0"/>
                <a:cs typeface="Arial" pitchFamily="34" charset="0"/>
              </a:rPr>
              <a:t> COST OF ILLNESS APPROACH </a:t>
            </a:r>
            <a:endParaRPr lang="en-US" sz="1100" dirty="0" smtClean="0">
              <a:solidFill>
                <a:prstClr val="black"/>
              </a:solidFill>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48307" y="1623849"/>
            <a:ext cx="3866493" cy="4731077"/>
          </a:xfrm>
        </p:spPr>
        <p:txBody>
          <a:bodyPr>
            <a:normAutofit fontScale="92500" lnSpcReduction="20000"/>
          </a:bodyPr>
          <a:lstStyle/>
          <a:p>
            <a:pPr lvl="1">
              <a:buNone/>
            </a:pPr>
            <a:r>
              <a:rPr lang="en-US" sz="2600" b="1" dirty="0" smtClean="0"/>
              <a:t>    </a:t>
            </a:r>
            <a:endParaRPr lang="en-US" sz="2600" b="1" dirty="0" smtClean="0">
              <a:solidFill>
                <a:srgbClr val="C00000"/>
              </a:solidFill>
            </a:endParaRPr>
          </a:p>
          <a:p>
            <a:pPr lvl="1"/>
            <a:r>
              <a:rPr lang="en-US" sz="2800" dirty="0" smtClean="0">
                <a:cs typeface="Times New Roman" pitchFamily="18" charset="0"/>
              </a:rPr>
              <a:t>Subjects diagnosed with T2DM who met WHO criteria</a:t>
            </a:r>
          </a:p>
          <a:p>
            <a:pPr lvl="1"/>
            <a:r>
              <a:rPr lang="en-US" sz="2800" dirty="0" smtClean="0">
                <a:cs typeface="Times New Roman" pitchFamily="18" charset="0"/>
              </a:rPr>
              <a:t>Age 30 and above</a:t>
            </a:r>
          </a:p>
          <a:p>
            <a:pPr lvl="1"/>
            <a:r>
              <a:rPr lang="en-US" sz="2800" dirty="0" smtClean="0">
                <a:cs typeface="Times New Roman" pitchFamily="18" charset="0"/>
              </a:rPr>
              <a:t>Diabetic patients who receive routine care.</a:t>
            </a:r>
          </a:p>
          <a:p>
            <a:pPr lvl="1"/>
            <a:r>
              <a:rPr lang="en-US" sz="2800" dirty="0" smtClean="0">
                <a:cs typeface="Times New Roman" pitchFamily="18" charset="0"/>
              </a:rPr>
              <a:t>Undertake regular lab investigation</a:t>
            </a:r>
          </a:p>
          <a:p>
            <a:pPr lvl="1"/>
            <a:r>
              <a:rPr lang="en-US" sz="2800" dirty="0" smtClean="0">
                <a:cs typeface="Times New Roman" pitchFamily="18" charset="0"/>
              </a:rPr>
              <a:t>Signed the consent form</a:t>
            </a:r>
          </a:p>
          <a:p>
            <a:pPr lvl="1"/>
            <a:r>
              <a:rPr lang="en-US" sz="2800" dirty="0" smtClean="0">
                <a:cs typeface="Times New Roman" pitchFamily="18" charset="0"/>
              </a:rPr>
              <a:t>Completed questionnaire </a:t>
            </a:r>
          </a:p>
          <a:p>
            <a:pPr lvl="1"/>
            <a:endParaRPr lang="en-US" sz="2600" dirty="0"/>
          </a:p>
        </p:txBody>
      </p:sp>
      <p:sp>
        <p:nvSpPr>
          <p:cNvPr id="4" name="Content Placeholder 3"/>
          <p:cNvSpPr>
            <a:spLocks noGrp="1"/>
          </p:cNvSpPr>
          <p:nvPr>
            <p:ph sz="half" idx="2"/>
          </p:nvPr>
        </p:nvSpPr>
        <p:spPr>
          <a:xfrm>
            <a:off x="4648200" y="1655379"/>
            <a:ext cx="4038600" cy="4699546"/>
          </a:xfrm>
        </p:spPr>
        <p:txBody>
          <a:bodyPr>
            <a:normAutofit fontScale="92500" lnSpcReduction="20000"/>
          </a:bodyPr>
          <a:lstStyle/>
          <a:p>
            <a:pPr>
              <a:buNone/>
            </a:pPr>
            <a:r>
              <a:rPr lang="en-US" b="1" dirty="0" smtClean="0"/>
              <a:t>	</a:t>
            </a:r>
            <a:endParaRPr lang="en-US" b="1" dirty="0" smtClean="0">
              <a:solidFill>
                <a:srgbClr val="C00000"/>
              </a:solidFill>
            </a:endParaRPr>
          </a:p>
          <a:p>
            <a:r>
              <a:rPr lang="en-US" sz="2800" dirty="0" smtClean="0">
                <a:cs typeface="Times New Roman" pitchFamily="18" charset="0"/>
              </a:rPr>
              <a:t>Pregnant women</a:t>
            </a:r>
          </a:p>
          <a:p>
            <a:r>
              <a:rPr lang="en-US" sz="2800" dirty="0" smtClean="0">
                <a:cs typeface="Times New Roman" pitchFamily="18" charset="0"/>
              </a:rPr>
              <a:t>Patients older than 70 years</a:t>
            </a:r>
          </a:p>
          <a:p>
            <a:r>
              <a:rPr lang="en-US" sz="2800" dirty="0" smtClean="0">
                <a:cs typeface="Times New Roman" pitchFamily="18" charset="0"/>
              </a:rPr>
              <a:t>Having other diseases that could affect analysis such as HIV/AIDS, cancer, kidney diseases etc (Bahia et al 2011)</a:t>
            </a:r>
          </a:p>
          <a:p>
            <a:r>
              <a:rPr lang="en-US" sz="2800" dirty="0" smtClean="0">
                <a:cs typeface="Times New Roman" pitchFamily="18" charset="0"/>
              </a:rPr>
              <a:t> Unable to sign consent form</a:t>
            </a:r>
          </a:p>
          <a:p>
            <a:r>
              <a:rPr lang="en-US" sz="2800" dirty="0" smtClean="0">
                <a:cs typeface="Times New Roman" pitchFamily="18" charset="0"/>
              </a:rPr>
              <a:t>Incomplete data</a:t>
            </a:r>
          </a:p>
          <a:p>
            <a:endParaRPr lang="en-US" sz="2800" dirty="0"/>
          </a:p>
        </p:txBody>
      </p:sp>
      <p:sp>
        <p:nvSpPr>
          <p:cNvPr id="6" name="Slide Number Placeholder 5"/>
          <p:cNvSpPr>
            <a:spLocks noGrp="1"/>
          </p:cNvSpPr>
          <p:nvPr>
            <p:ph type="sldNum" sz="quarter" idx="12"/>
          </p:nvPr>
        </p:nvSpPr>
        <p:spPr/>
        <p:txBody>
          <a:bodyPr/>
          <a:lstStyle/>
          <a:p>
            <a:fld id="{4F21EC94-6BF9-4B33-92B5-3F21478487FE}" type="slidenum">
              <a:rPr lang="en-US" smtClean="0"/>
              <a:pPr/>
              <a:t>8</a:t>
            </a:fld>
            <a:endParaRPr lang="en-US"/>
          </a:p>
        </p:txBody>
      </p:sp>
      <p:sp>
        <p:nvSpPr>
          <p:cNvPr id="7" name="Title 6"/>
          <p:cNvSpPr>
            <a:spLocks noGrp="1"/>
          </p:cNvSpPr>
          <p:nvPr>
            <p:ph type="title"/>
          </p:nvPr>
        </p:nvSpPr>
        <p:spPr>
          <a:xfrm>
            <a:off x="457200" y="685800"/>
            <a:ext cx="8229600" cy="1143000"/>
          </a:xfrm>
        </p:spPr>
        <p:txBody>
          <a:bodyPr>
            <a:normAutofit/>
          </a:bodyPr>
          <a:lstStyle/>
          <a:p>
            <a:r>
              <a:rPr lang="en-US" sz="4000" b="1" dirty="0" smtClean="0">
                <a:solidFill>
                  <a:schemeClr val="tx1"/>
                </a:solidFill>
                <a:latin typeface="+mn-lt"/>
                <a:cs typeface="Times New Roman" pitchFamily="18" charset="0"/>
              </a:rPr>
              <a:t>Inclusion criteria     Exclusion criteria </a:t>
            </a:r>
            <a:endParaRPr lang="en-US" sz="4000" dirty="0">
              <a:solidFill>
                <a:schemeClr val="tx1"/>
              </a:solidFill>
              <a:latin typeface="+mn-lt"/>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921" y="441434"/>
            <a:ext cx="7847286" cy="945932"/>
          </a:xfrm>
        </p:spPr>
        <p:txBody>
          <a:bodyPr>
            <a:noAutofit/>
          </a:bodyPr>
          <a:lstStyle/>
          <a:p>
            <a:r>
              <a:rPr lang="en-US" sz="4000" b="1" dirty="0" smtClean="0">
                <a:latin typeface="+mn-lt"/>
                <a:cs typeface="Times New Roman" pitchFamily="18" charset="0"/>
              </a:rPr>
              <a:t>Data Collection</a:t>
            </a:r>
            <a:endParaRPr lang="en-US" sz="4000" b="1" dirty="0">
              <a:latin typeface="+mn-lt"/>
              <a:cs typeface="Times New Roman" pitchFamily="18" charset="0"/>
            </a:endParaRPr>
          </a:p>
        </p:txBody>
      </p:sp>
      <p:sp>
        <p:nvSpPr>
          <p:cNvPr id="3" name="Content Placeholder 2"/>
          <p:cNvSpPr>
            <a:spLocks noGrp="1"/>
          </p:cNvSpPr>
          <p:nvPr>
            <p:ph idx="1"/>
          </p:nvPr>
        </p:nvSpPr>
        <p:spPr>
          <a:xfrm>
            <a:off x="796159" y="1295400"/>
            <a:ext cx="8119241" cy="5060731"/>
          </a:xfrm>
        </p:spPr>
        <p:txBody>
          <a:bodyPr>
            <a:normAutofit fontScale="85000" lnSpcReduction="10000"/>
          </a:bodyPr>
          <a:lstStyle/>
          <a:p>
            <a:pPr>
              <a:spcBef>
                <a:spcPts val="1200"/>
              </a:spcBef>
            </a:pPr>
            <a:r>
              <a:rPr lang="en-US" sz="3200" dirty="0" smtClean="0">
                <a:ea typeface="Calibri" panose="020F0502020204030204" pitchFamily="34" charset="0"/>
                <a:cs typeface="Times New Roman" pitchFamily="18" charset="0"/>
              </a:rPr>
              <a:t>Direct cost was collected </a:t>
            </a:r>
            <a:r>
              <a:rPr lang="en-US" sz="3200" dirty="0">
                <a:ea typeface="Calibri" panose="020F0502020204030204" pitchFamily="34" charset="0"/>
                <a:cs typeface="Times New Roman" pitchFamily="18" charset="0"/>
              </a:rPr>
              <a:t>from the hospital medical and financial records of </a:t>
            </a:r>
            <a:r>
              <a:rPr lang="en-US" sz="3200" dirty="0" smtClean="0">
                <a:ea typeface="Calibri" panose="020F0502020204030204" pitchFamily="34" charset="0"/>
                <a:cs typeface="Times New Roman" pitchFamily="18" charset="0"/>
              </a:rPr>
              <a:t>study </a:t>
            </a:r>
            <a:r>
              <a:rPr lang="en-US" sz="3200" dirty="0">
                <a:ea typeface="Calibri" panose="020F0502020204030204" pitchFamily="34" charset="0"/>
                <a:cs typeface="Times New Roman" pitchFamily="18" charset="0"/>
              </a:rPr>
              <a:t>participants as well as </a:t>
            </a:r>
            <a:r>
              <a:rPr lang="en-US" sz="3200" dirty="0" smtClean="0">
                <a:ea typeface="Calibri" panose="020F0502020204030204" pitchFamily="34" charset="0"/>
                <a:cs typeface="Times New Roman" pitchFamily="18" charset="0"/>
              </a:rPr>
              <a:t>through </a:t>
            </a:r>
            <a:r>
              <a:rPr lang="en-US" sz="3200" dirty="0">
                <a:ea typeface="Calibri" panose="020F0502020204030204" pitchFamily="34" charset="0"/>
                <a:cs typeface="Times New Roman" pitchFamily="18" charset="0"/>
              </a:rPr>
              <a:t>direct/face to face patient </a:t>
            </a:r>
            <a:r>
              <a:rPr lang="en-US" sz="3200" dirty="0" smtClean="0">
                <a:ea typeface="Calibri" panose="020F0502020204030204" pitchFamily="34" charset="0"/>
                <a:cs typeface="Times New Roman" pitchFamily="18" charset="0"/>
              </a:rPr>
              <a:t>interviews. </a:t>
            </a:r>
          </a:p>
          <a:p>
            <a:pPr>
              <a:spcBef>
                <a:spcPts val="1200"/>
              </a:spcBef>
            </a:pPr>
            <a:r>
              <a:rPr lang="en-US" sz="3200" dirty="0" smtClean="0">
                <a:ea typeface="Calibri" panose="020F0502020204030204" pitchFamily="34" charset="0"/>
                <a:cs typeface="Times New Roman" pitchFamily="18" charset="0"/>
              </a:rPr>
              <a:t>Indirect cost was collected using a </a:t>
            </a:r>
            <a:r>
              <a:rPr lang="en-US" sz="3200" dirty="0">
                <a:ea typeface="Calibri" panose="020F0502020204030204" pitchFamily="34" charset="0"/>
                <a:cs typeface="Times New Roman" pitchFamily="18" charset="0"/>
              </a:rPr>
              <a:t>structured questionnaire </a:t>
            </a:r>
            <a:r>
              <a:rPr lang="en-US" sz="3200" dirty="0" smtClean="0">
                <a:ea typeface="Calibri" panose="020F0502020204030204" pitchFamily="34" charset="0"/>
                <a:cs typeface="Times New Roman" pitchFamily="18" charset="0"/>
              </a:rPr>
              <a:t>which was designed to </a:t>
            </a:r>
            <a:r>
              <a:rPr lang="en-US" sz="3200" dirty="0">
                <a:ea typeface="Calibri" panose="020F0502020204030204" pitchFamily="34" charset="0"/>
                <a:cs typeface="Times New Roman" pitchFamily="18" charset="0"/>
              </a:rPr>
              <a:t>obtain relevant </a:t>
            </a:r>
            <a:r>
              <a:rPr lang="en-US" sz="3200" dirty="0" smtClean="0">
                <a:ea typeface="Calibri" panose="020F0502020204030204" pitchFamily="34" charset="0"/>
                <a:cs typeface="Times New Roman" pitchFamily="18" charset="0"/>
              </a:rPr>
              <a:t>information on demographics, SES, income/expenditure and coping strategies</a:t>
            </a:r>
          </a:p>
          <a:p>
            <a:pPr>
              <a:spcBef>
                <a:spcPts val="1200"/>
              </a:spcBef>
            </a:pPr>
            <a:r>
              <a:rPr lang="en-US" sz="3200" dirty="0" smtClean="0">
                <a:ea typeface="Calibri" panose="020F0502020204030204" pitchFamily="34" charset="0"/>
                <a:cs typeface="Times New Roman" pitchFamily="18" charset="0"/>
              </a:rPr>
              <a:t>The </a:t>
            </a:r>
            <a:r>
              <a:rPr lang="en-US" sz="3200" dirty="0">
                <a:ea typeface="Calibri" panose="020F0502020204030204" pitchFamily="34" charset="0"/>
                <a:cs typeface="Times New Roman" pitchFamily="18" charset="0"/>
              </a:rPr>
              <a:t>questionnaire </a:t>
            </a:r>
            <a:r>
              <a:rPr lang="en-US" sz="3200" dirty="0" smtClean="0">
                <a:ea typeface="Calibri" panose="020F0502020204030204" pitchFamily="34" charset="0"/>
                <a:cs typeface="Times New Roman" pitchFamily="18" charset="0"/>
              </a:rPr>
              <a:t>was </a:t>
            </a:r>
            <a:r>
              <a:rPr lang="en-US" sz="3200" dirty="0">
                <a:ea typeface="Calibri" panose="020F0502020204030204" pitchFamily="34" charset="0"/>
                <a:cs typeface="Times New Roman" pitchFamily="18" charset="0"/>
              </a:rPr>
              <a:t>pretested through a pilot study to identify relevant areas for amendment and improvement to ensure validity. </a:t>
            </a:r>
            <a:endParaRPr lang="en-US" sz="3200" dirty="0" smtClean="0">
              <a:ea typeface="Calibri" panose="020F0502020204030204" pitchFamily="34" charset="0"/>
              <a:cs typeface="Times New Roman" pitchFamily="18" charset="0"/>
            </a:endParaRPr>
          </a:p>
          <a:p>
            <a:pPr>
              <a:spcBef>
                <a:spcPts val="1200"/>
              </a:spcBef>
            </a:pPr>
            <a:r>
              <a:rPr lang="en-US" sz="3200" dirty="0" smtClean="0">
                <a:ea typeface="Calibri" panose="020F0502020204030204" pitchFamily="34" charset="0"/>
                <a:cs typeface="Times New Roman" pitchFamily="18" charset="0"/>
              </a:rPr>
              <a:t>Field </a:t>
            </a:r>
            <a:r>
              <a:rPr lang="en-US" sz="3200" dirty="0">
                <a:ea typeface="Calibri" panose="020F0502020204030204" pitchFamily="34" charset="0"/>
                <a:cs typeface="Times New Roman" pitchFamily="18" charset="0"/>
              </a:rPr>
              <a:t>data </a:t>
            </a:r>
            <a:r>
              <a:rPr lang="en-US" sz="3200" dirty="0" smtClean="0">
                <a:ea typeface="Calibri" panose="020F0502020204030204" pitchFamily="34" charset="0"/>
                <a:cs typeface="Times New Roman" pitchFamily="18" charset="0"/>
              </a:rPr>
              <a:t>was </a:t>
            </a:r>
            <a:r>
              <a:rPr lang="en-US" sz="3200" dirty="0">
                <a:ea typeface="Calibri" panose="020F0502020204030204" pitchFamily="34" charset="0"/>
                <a:cs typeface="Times New Roman" pitchFamily="18" charset="0"/>
              </a:rPr>
              <a:t>collected by a team of trained staff of the study facility.</a:t>
            </a:r>
          </a:p>
          <a:p>
            <a:pPr>
              <a:spcBef>
                <a:spcPts val="1200"/>
              </a:spcBef>
            </a:pPr>
            <a:endParaRPr lang="en-US" dirty="0"/>
          </a:p>
        </p:txBody>
      </p:sp>
      <p:sp>
        <p:nvSpPr>
          <p:cNvPr id="4" name="Slide Number Placeholder 3"/>
          <p:cNvSpPr>
            <a:spLocks noGrp="1"/>
          </p:cNvSpPr>
          <p:nvPr>
            <p:ph type="sldNum" sz="quarter" idx="12"/>
          </p:nvPr>
        </p:nvSpPr>
        <p:spPr/>
        <p:txBody>
          <a:bodyPr/>
          <a:lstStyle/>
          <a:p>
            <a:fld id="{4F21EC94-6BF9-4B33-92B5-3F21478487FE}" type="slidenum">
              <a:rPr lang="en-US" smtClean="0"/>
              <a:pPr/>
              <a:t>9</a:t>
            </a:fld>
            <a:endParaRPr lang="en-US"/>
          </a:p>
        </p:txBody>
      </p:sp>
    </p:spTree>
    <p:extLst>
      <p:ext uri="{BB962C8B-B14F-4D97-AF65-F5344CB8AC3E}">
        <p14:creationId xmlns:p14="http://schemas.microsoft.com/office/powerpoint/2010/main" xmlns="" val="245854756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10399</TotalTime>
  <Words>1713</Words>
  <Application>Microsoft Office PowerPoint</Application>
  <PresentationFormat>On-screen Show (4:3)</PresentationFormat>
  <Paragraphs>326</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Examining the Economic Impact of Type 2 Diabetes and the  risk of catastrophic expenditure in a defined patient population  attending a tertiary healthcare facility in Nigeria: Implications for UHC</vt:lpstr>
      <vt:lpstr>Outline</vt:lpstr>
      <vt:lpstr>Background: The challenge of Diabetes Mellitus</vt:lpstr>
      <vt:lpstr>The problem </vt:lpstr>
      <vt:lpstr>Study aim and objectives </vt:lpstr>
      <vt:lpstr>Methodology </vt:lpstr>
      <vt:lpstr>CONCEPTUAL FRAMEWORK</vt:lpstr>
      <vt:lpstr>Inclusion criteria     Exclusion criteria </vt:lpstr>
      <vt:lpstr>Data Collection</vt:lpstr>
      <vt:lpstr>Cost Estimation</vt:lpstr>
      <vt:lpstr>Data Analysis</vt:lpstr>
      <vt:lpstr>Slide 12</vt:lpstr>
      <vt:lpstr>Slide 13</vt:lpstr>
      <vt:lpstr>Annual cost burden per patient in Naira (US$) 2017 1US$ = N350</vt:lpstr>
      <vt:lpstr>Direct cost  distribution per patient per month (n=253) </vt:lpstr>
      <vt:lpstr>Distribution of cost burden by income group</vt:lpstr>
      <vt:lpstr>Catastrophic expenditure/coping strategies </vt:lpstr>
      <vt:lpstr>Summary findings  </vt:lpstr>
      <vt:lpstr>Slide 19</vt:lpstr>
      <vt:lpstr>Study limitations</vt:lpstr>
      <vt:lpstr>Conclusion</vt:lpstr>
      <vt:lpstr>Slide 22</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Examining the economic impact of Type 2 Diabetes and the  risk of catastrophic expenditure in a defined patient population  attending a tertiary healthcare facility in Nigeria: Implications for UHC</dc:title>
  <dc:creator>Dr Ezenduka</dc:creator>
  <cp:lastModifiedBy>Dr Ezenduka</cp:lastModifiedBy>
  <cp:revision>278</cp:revision>
  <dcterms:created xsi:type="dcterms:W3CDTF">2019-02-23T23:38:13Z</dcterms:created>
  <dcterms:modified xsi:type="dcterms:W3CDTF">2019-03-12T01:10:17Z</dcterms:modified>
</cp:coreProperties>
</file>