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269" r:id="rId3"/>
    <p:sldId id="305" r:id="rId4"/>
    <p:sldId id="309" r:id="rId5"/>
    <p:sldId id="308" r:id="rId6"/>
    <p:sldId id="316" r:id="rId7"/>
    <p:sldId id="311" r:id="rId8"/>
    <p:sldId id="312" r:id="rId9"/>
    <p:sldId id="313" r:id="rId10"/>
    <p:sldId id="314" r:id="rId11"/>
    <p:sldId id="315" r:id="rId12"/>
    <p:sldId id="318" r:id="rId13"/>
    <p:sldId id="319" r:id="rId14"/>
    <p:sldId id="320" r:id="rId15"/>
    <p:sldId id="303" r:id="rId16"/>
    <p:sldId id="321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Fig 1: Awareness of</a:t>
            </a:r>
            <a:r>
              <a:rPr lang="en-US" sz="2000" b="1" baseline="0" dirty="0">
                <a:latin typeface="Arial" panose="020B0604020202020204" pitchFamily="34" charset="0"/>
                <a:cs typeface="Arial" panose="020B0604020202020204" pitchFamily="34" charset="0"/>
              </a:rPr>
              <a:t> patient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 rights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Awareness level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Sheet1!$A$2:$A$15</c:f>
              <c:strCache>
                <c:ptCount val="14"/>
                <c:pt idx="0">
                  <c:v>Quality basic health care </c:v>
                </c:pt>
                <c:pt idx="1">
                  <c:v>Full information on  condition</c:v>
                </c:pt>
                <c:pt idx="2">
                  <c:v>know alternative treatment</c:v>
                </c:pt>
                <c:pt idx="3">
                  <c:v>know the identity of provider</c:v>
                </c:pt>
                <c:pt idx="4">
                  <c:v>Consent to research </c:v>
                </c:pt>
                <c:pt idx="5">
                  <c:v>Effective care if declines to research</c:v>
                </c:pt>
                <c:pt idx="6">
                  <c:v>Privacy</c:v>
                </c:pt>
                <c:pt idx="7">
                  <c:v>Confidentiality</c:v>
                </c:pt>
                <c:pt idx="8">
                  <c:v>Information on policies and regulation</c:v>
                </c:pt>
                <c:pt idx="9">
                  <c:v>Information on complaint procedure</c:v>
                </c:pt>
                <c:pt idx="10">
                  <c:v>Explanation about charges</c:v>
                </c:pt>
                <c:pt idx="11">
                  <c:v>Know exemption facilities </c:v>
                </c:pt>
                <c:pt idx="12">
                  <c:v>Personal safety and security </c:v>
                </c:pt>
                <c:pt idx="13">
                  <c:v>Second medical opinion </c:v>
                </c:pt>
              </c:strCache>
            </c:strRef>
          </c:cat>
          <c:val>
            <c:numRef>
              <c:f>Sheet1!$B$2:$B$15</c:f>
              <c:numCache>
                <c:formatCode>General</c:formatCode>
                <c:ptCount val="14"/>
                <c:pt idx="0">
                  <c:v>74.25</c:v>
                </c:pt>
                <c:pt idx="1">
                  <c:v>56.5</c:v>
                </c:pt>
                <c:pt idx="2">
                  <c:v>43</c:v>
                </c:pt>
                <c:pt idx="3">
                  <c:v>34.75</c:v>
                </c:pt>
                <c:pt idx="4">
                  <c:v>44</c:v>
                </c:pt>
                <c:pt idx="5">
                  <c:v>38.5</c:v>
                </c:pt>
                <c:pt idx="6">
                  <c:v>64.5</c:v>
                </c:pt>
                <c:pt idx="7">
                  <c:v>59.25</c:v>
                </c:pt>
                <c:pt idx="8">
                  <c:v>35.5</c:v>
                </c:pt>
                <c:pt idx="9">
                  <c:v>39.75</c:v>
                </c:pt>
                <c:pt idx="10">
                  <c:v>42.25</c:v>
                </c:pt>
                <c:pt idx="11">
                  <c:v>45.75</c:v>
                </c:pt>
                <c:pt idx="12">
                  <c:v>61</c:v>
                </c:pt>
                <c:pt idx="13">
                  <c:v>61.5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DD0-492D-A64D-D8286A49BAA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93422024"/>
        <c:axId val="393420056"/>
      </c:barChart>
      <c:catAx>
        <c:axId val="393422024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Right</a:t>
                </a:r>
                <a:r>
                  <a:rPr lang="en-US" sz="1600" b="1" baseline="0" dirty="0">
                    <a:latin typeface="Arial" panose="020B0604020202020204" pitchFamily="34" charset="0"/>
                    <a:cs typeface="Arial" panose="020B0604020202020204" pitchFamily="34" charset="0"/>
                  </a:rPr>
                  <a:t> to:</a:t>
                </a:r>
                <a:endParaRPr lang="en-US" sz="16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393420056"/>
        <c:crosses val="autoZero"/>
        <c:auto val="1"/>
        <c:lblAlgn val="ctr"/>
        <c:lblOffset val="100"/>
        <c:noMultiLvlLbl val="0"/>
      </c:catAx>
      <c:valAx>
        <c:axId val="39342005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percentage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39342202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r>
              <a:rPr lang="en-US" sz="1800" b="1"/>
              <a:t>Fig 2: Awareness of patient responsibilities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Awareness level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Sheet1!$A$2:$A$10</c:f>
              <c:strCache>
                <c:ptCount val="9"/>
                <c:pt idx="0">
                  <c:v>Provide full medical history </c:v>
                </c:pt>
                <c:pt idx="1">
                  <c:v>Request additional information and or clarification</c:v>
                </c:pt>
                <c:pt idx="2">
                  <c:v> Treatment compliance </c:v>
                </c:pt>
                <c:pt idx="3">
                  <c:v>Inform providers anticipated treatment problems</c:v>
                </c:pt>
                <c:pt idx="4">
                  <c:v>Obtain necessary information on treatment.</c:v>
                </c:pt>
                <c:pt idx="5">
                  <c:v>Acquire knowledge_ preventive, promotive and simple curative practices </c:v>
                </c:pt>
                <c:pt idx="6">
                  <c:v>Maintain safe and hygienic environment </c:v>
                </c:pt>
                <c:pt idx="7">
                  <c:v>Respect the rights of other </c:v>
                </c:pt>
                <c:pt idx="8">
                  <c:v>Protect the property of the health facility.</c:v>
                </c:pt>
              </c:strCache>
            </c:strRef>
          </c:cat>
          <c:val>
            <c:numRef>
              <c:f>Sheet1!$B$2:$B$10</c:f>
              <c:numCache>
                <c:formatCode>General</c:formatCode>
                <c:ptCount val="9"/>
                <c:pt idx="0">
                  <c:v>49.75</c:v>
                </c:pt>
                <c:pt idx="1">
                  <c:v>68</c:v>
                </c:pt>
                <c:pt idx="2">
                  <c:v>71.3</c:v>
                </c:pt>
                <c:pt idx="3">
                  <c:v>68.5</c:v>
                </c:pt>
                <c:pt idx="4">
                  <c:v>46.5</c:v>
                </c:pt>
                <c:pt idx="5">
                  <c:v>59.5</c:v>
                </c:pt>
                <c:pt idx="6">
                  <c:v>71</c:v>
                </c:pt>
                <c:pt idx="7">
                  <c:v>71.3</c:v>
                </c:pt>
                <c:pt idx="8">
                  <c:v>57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0D1-4325-8555-7BD5C5D977E7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517066624"/>
        <c:axId val="517061048"/>
      </c:barChart>
      <c:catAx>
        <c:axId val="517066624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r>
                  <a:rPr lang="en-US" sz="1800" b="1"/>
                  <a:t>Responsibility to: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80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517061048"/>
        <c:crosses val="autoZero"/>
        <c:auto val="1"/>
        <c:lblAlgn val="ctr"/>
        <c:lblOffset val="100"/>
        <c:noMultiLvlLbl val="0"/>
      </c:catAx>
      <c:valAx>
        <c:axId val="5170610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r>
                  <a:rPr lang="en-US" sz="1800" b="1"/>
                  <a:t>percetnage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80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51706662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100">
          <a:latin typeface="Arial" panose="020B0604020202020204" pitchFamily="34" charset="0"/>
          <a:cs typeface="Arial" panose="020B0604020202020204" pitchFamily="34" charset="0"/>
        </a:defRPr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7F0BE6-DDB9-4CA5-87EA-E14D8510637B}" type="datetimeFigureOut">
              <a:rPr lang="en-US" smtClean="0"/>
              <a:pPr/>
              <a:t>3/11/2019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86B9C4-9836-445C-A3C7-E5E49F37B10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E761-C950-45E3-865A-41BA8ED4946C}" type="datetime1">
              <a:rPr lang="en-US" smtClean="0"/>
              <a:t>3/11/2019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5th AFHEA’s Scientific Conference, 11th to 14th March 2019, at the Kempinski Gold Coast Hotel, Accra, Ghana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8367F-B7A4-4A72-BA4C-B0460196615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F11F6-7548-4D51-8EE2-82A8A14B5EF2}" type="datetime1">
              <a:rPr lang="en-US" smtClean="0"/>
              <a:t>3/11/2019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5th AFHEA’s Scientific Conference, 11th to 14th March 2019, at the Kempinski Gold Coast Hotel, Accra, Ghana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8367F-B7A4-4A72-BA4C-B0460196615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67EDC-63B5-4EE4-BCA5-3D2D533CD17E}" type="datetime1">
              <a:rPr lang="en-US" smtClean="0"/>
              <a:t>3/11/2019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5th AFHEA’s Scientific Conference, 11th to 14th March 2019, at the Kempinski Gold Coast Hotel, Accra, Ghana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8367F-B7A4-4A72-BA4C-B0460196615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F62A7-0624-4D8A-820B-825D21FBA6E1}" type="datetime1">
              <a:rPr lang="en-US" smtClean="0"/>
              <a:t>3/11/2019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5th AFHEA’s Scientific Conference, 11th to 14th March 2019, at the Kempinski Gold Coast Hotel, Accra, Ghana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8367F-B7A4-4A72-BA4C-B0460196615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1B14D-3559-417A-89FF-9EEEE0EBF9A9}" type="datetime1">
              <a:rPr lang="en-US" smtClean="0"/>
              <a:t>3/11/2019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5th AFHEA’s Scientific Conference, 11th to 14th March 2019, at the Kempinski Gold Coast Hotel, Accra, Ghana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8367F-B7A4-4A72-BA4C-B0460196615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942E2-AD13-4FC1-A34D-CFC4C30E8C1B}" type="datetime1">
              <a:rPr lang="en-US" smtClean="0"/>
              <a:t>3/11/2019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5th AFHEA’s Scientific Conference, 11th to 14th March 2019, at the Kempinski Gold Coast Hotel, Accra, Ghana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8367F-B7A4-4A72-BA4C-B0460196615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84733-8C5B-42E7-AEA1-50C873E98DB7}" type="datetime1">
              <a:rPr lang="en-US" smtClean="0"/>
              <a:t>3/11/2019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5th AFHEA’s Scientific Conference, 11th to 14th March 2019, at the Kempinski Gold Coast Hotel, Accra, Ghana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8367F-B7A4-4A72-BA4C-B0460196615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7E695-7A2C-4698-B78D-BE18BC9A522F}" type="datetime1">
              <a:rPr lang="en-US" smtClean="0"/>
              <a:t>3/11/2019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5th AFHEA’s Scientific Conference, 11th to 14th March 2019, at the Kempinski Gold Coast Hotel, Accra, Ghana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8367F-B7A4-4A72-BA4C-B0460196615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F5D81-2D88-4CF5-B52C-2904816B957F}" type="datetime1">
              <a:rPr lang="en-US" smtClean="0"/>
              <a:t>3/11/2019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5th AFHEA’s Scientific Conference, 11th to 14th March 2019, at the Kempinski Gold Coast Hotel, Accra, Ghana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8367F-B7A4-4A72-BA4C-B0460196615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DC105C-70C8-4C76-8D17-183657126AEE}" type="datetime1">
              <a:rPr lang="en-US" smtClean="0"/>
              <a:t>3/11/2019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5th AFHEA’s Scientific Conference, 11th to 14th March 2019, at the Kempinski Gold Coast Hotel, Accra, Ghana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8367F-B7A4-4A72-BA4C-B0460196615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8B7AB-F4BD-4BA2-95CF-2247001E6DEC}" type="datetime1">
              <a:rPr lang="en-US" smtClean="0"/>
              <a:t>3/11/2019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5th AFHEA’s Scientific Conference, 11th to 14th March 2019, at the Kempinski Gold Coast Hotel, Accra, Ghana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8367F-B7A4-4A72-BA4C-B0460196615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5559DC-863C-4476-A736-99782675E714}" type="datetime1">
              <a:rPr lang="en-US" smtClean="0"/>
              <a:t>3/11/2019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5th AFHEA’s Scientific Conference, 11th to 14th March 2019, at the Kempinski Gold Coast Hotel, Accra, Ghana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A8367F-B7A4-4A72-BA4C-B0460196615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533400"/>
            <a:ext cx="8610600" cy="2057400"/>
          </a:xfrm>
        </p:spPr>
        <p:txBody>
          <a:bodyPr>
            <a:normAutofit/>
          </a:bodyPr>
          <a:lstStyle/>
          <a:p>
            <a:r>
              <a:rPr lang="en-US" sz="2800" b="1" dirty="0">
                <a:latin typeface="Arial" pitchFamily="34" charset="0"/>
                <a:cs typeface="Arial" pitchFamily="34" charset="0"/>
              </a:rPr>
              <a:t>Correlates of public awareness of patient rights and responsibilities in healthcare delivery in the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Sagnarigu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Municipality, Ghana</a:t>
            </a:r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457200" y="2698750"/>
            <a:ext cx="8229600" cy="137160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None/>
            </a:pPr>
            <a:r>
              <a:rPr lang="en-US" sz="2400" b="1" dirty="0">
                <a:latin typeface="Arial" panose="020B0604020202020204" pitchFamily="34" charset="0"/>
                <a:cs typeface="Arial" pitchFamily="34" charset="0"/>
              </a:rPr>
              <a:t>Authors: </a:t>
            </a:r>
            <a:r>
              <a:rPr lang="en-US" sz="2400" dirty="0">
                <a:latin typeface="Arial" panose="020B0604020202020204" pitchFamily="34" charset="0"/>
                <a:cs typeface="Arial" pitchFamily="34" charset="0"/>
              </a:rPr>
              <a:t>Gilbert </a:t>
            </a:r>
            <a:r>
              <a:rPr lang="en-US" sz="2400" dirty="0" err="1">
                <a:latin typeface="Arial" panose="020B0604020202020204" pitchFamily="34" charset="0"/>
                <a:cs typeface="Arial" pitchFamily="34" charset="0"/>
              </a:rPr>
              <a:t>Abotisem</a:t>
            </a:r>
            <a:r>
              <a:rPr lang="en-US" sz="2400" dirty="0">
                <a:latin typeface="Arial" panose="020B0604020202020204" pitchFamily="34" charset="0"/>
                <a:cs typeface="Arial" pitchFamily="34" charset="0"/>
              </a:rPr>
              <a:t> Abiiro, Roger </a:t>
            </a:r>
            <a:r>
              <a:rPr lang="en-US" sz="2400" dirty="0" err="1">
                <a:latin typeface="Arial" panose="020B0604020202020204" pitchFamily="34" charset="0"/>
                <a:cs typeface="Arial" pitchFamily="34" charset="0"/>
              </a:rPr>
              <a:t>Ayimbila</a:t>
            </a:r>
            <a:r>
              <a:rPr lang="en-US" sz="2400" dirty="0">
                <a:latin typeface="Arial" panose="020B0604020202020204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itchFamily="34" charset="0"/>
              </a:rPr>
              <a:t>Atinga</a:t>
            </a:r>
            <a:r>
              <a:rPr lang="en-US" sz="2400" dirty="0">
                <a:latin typeface="Arial" panose="020B0604020202020204" pitchFamily="34" charset="0"/>
                <a:cs typeface="Arial" pitchFamily="34" charset="0"/>
              </a:rPr>
              <a:t>, Bernard </a:t>
            </a:r>
            <a:r>
              <a:rPr lang="en-US" sz="2400" dirty="0" err="1">
                <a:latin typeface="Arial" panose="020B0604020202020204" pitchFamily="34" charset="0"/>
                <a:cs typeface="Arial" pitchFamily="34" charset="0"/>
              </a:rPr>
              <a:t>Afik</a:t>
            </a:r>
            <a:r>
              <a:rPr lang="en-US" sz="2400" dirty="0">
                <a:latin typeface="Arial" panose="020B0604020202020204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itchFamily="34" charset="0"/>
              </a:rPr>
              <a:t>Akanpabadai</a:t>
            </a:r>
            <a:r>
              <a:rPr lang="en-US" sz="2400" dirty="0">
                <a:latin typeface="Arial" panose="020B0604020202020204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itchFamily="34" charset="0"/>
              </a:rPr>
              <a:t>Akanbang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8367F-B7A4-4A72-BA4C-B04601966150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762000" y="5943600"/>
            <a:ext cx="7543800" cy="777875"/>
          </a:xfrm>
        </p:spPr>
        <p:txBody>
          <a:bodyPr/>
          <a:lstStyle/>
          <a:p>
            <a:r>
              <a:rPr lang="en-US" sz="16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5th AFHEA’s Scientific Conference, 11th to 14th March 2019, at the Kempinski Gold Coast Hotel, Accra, Ghana</a:t>
            </a:r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A6C151C4-1A26-4623-A938-9EB60F759510}"/>
              </a:ext>
            </a:extLst>
          </p:cNvPr>
          <p:cNvSpPr txBox="1">
            <a:spLocks/>
          </p:cNvSpPr>
          <p:nvPr/>
        </p:nvSpPr>
        <p:spPr>
          <a:xfrm>
            <a:off x="762000" y="4375150"/>
            <a:ext cx="8229600" cy="1371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buFont typeface="Arial" pitchFamily="34" charset="0"/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Presenter:   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Dr. Gilbert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Abotisem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Abiiro</a:t>
            </a:r>
          </a:p>
          <a:p>
            <a:pPr>
              <a:lnSpc>
                <a:spcPct val="150000"/>
              </a:lnSpc>
              <a:buFont typeface="Arial" pitchFamily="34" charset="0"/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			University for Development Studies, Ghana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400" y="6366361"/>
            <a:ext cx="8077199" cy="365125"/>
          </a:xfrm>
        </p:spPr>
        <p:txBody>
          <a:bodyPr/>
          <a:lstStyle/>
          <a:p>
            <a:r>
              <a:rPr lang="en-US" sz="16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5th AFHEA’s Scientific Conference, 11th to 14th March 2019, at the Kempinski Gold Coast Hotel, Accra, Ghana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248400" y="6051550"/>
            <a:ext cx="2133600" cy="365125"/>
          </a:xfrm>
        </p:spPr>
        <p:txBody>
          <a:bodyPr/>
          <a:lstStyle/>
          <a:p>
            <a:fld id="{4CA8367F-B7A4-4A72-BA4C-B04601966150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7193DF8B-0714-43A9-A946-98894A39D3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-304800" y="-304800"/>
            <a:ext cx="11734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8" name="Chart 7">
            <a:extLst>
              <a:ext uri="{FF2B5EF4-FFF2-40B4-BE49-F238E27FC236}">
                <a16:creationId xmlns:a16="http://schemas.microsoft.com/office/drawing/2014/main" id="{340A30CC-A0AF-4127-9202-8F1D3AFD83D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51703183"/>
              </p:ext>
            </p:extLst>
          </p:nvPr>
        </p:nvGraphicFramePr>
        <p:xfrm>
          <a:off x="152400" y="152400"/>
          <a:ext cx="8763000" cy="6096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349660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AEE3D0C3-22F9-41DE-97A0-FEF7494B4C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" y="274638"/>
            <a:ext cx="8610600" cy="380779"/>
          </a:xfrm>
        </p:spPr>
        <p:txBody>
          <a:bodyPr>
            <a:normAutofit fontScale="90000"/>
          </a:bodyPr>
          <a:lstStyle/>
          <a:p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Correlates of awareness of rights and responsibilities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CCE997D9-7C9C-4D40-8AB3-6CC60FC0A4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77655"/>
            <a:ext cx="8610600" cy="5578693"/>
          </a:xfrm>
        </p:spPr>
        <p:txBody>
          <a:bodyPr>
            <a:normAutofit fontScale="92500" lnSpcReduction="20000"/>
          </a:bodyPr>
          <a:lstStyle/>
          <a:p>
            <a:pPr lvl="0" hangingPunct="0">
              <a:lnSpc>
                <a:spcPct val="120000"/>
              </a:lnSpc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Socio-demographic variables with statistically significantly (p&lt;0.05) positive associations with public awareness: </a:t>
            </a:r>
          </a:p>
          <a:p>
            <a:pPr lvl="1" hangingPunct="0">
              <a:lnSpc>
                <a:spcPct val="160000"/>
              </a:lnSpc>
            </a:pP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Residing in a peri-urban area compared to a rural area</a:t>
            </a:r>
          </a:p>
          <a:p>
            <a:pPr lvl="1" hangingPunct="0">
              <a:lnSpc>
                <a:spcPct val="160000"/>
              </a:lnSpc>
            </a:pP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Tertiary education compared to below tertiary level</a:t>
            </a:r>
          </a:p>
          <a:p>
            <a:pPr lvl="1" hangingPunct="0">
              <a:lnSpc>
                <a:spcPct val="160000"/>
              </a:lnSpc>
            </a:pP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Good self-rated health status compared to below good</a:t>
            </a:r>
          </a:p>
          <a:p>
            <a:pPr lvl="1" hangingPunct="0">
              <a:lnSpc>
                <a:spcPct val="160000"/>
              </a:lnSpc>
            </a:pP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NHIS membership (ever register or active)</a:t>
            </a:r>
          </a:p>
          <a:p>
            <a:pPr marL="457200" lvl="1" indent="0" hangingPunct="0">
              <a:lnSpc>
                <a:spcPct val="120000"/>
              </a:lnSpc>
              <a:buNone/>
            </a:pP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hangingPunct="0">
              <a:lnSpc>
                <a:spcPct val="120000"/>
              </a:lnSpc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Islamic religion compared to  others produced statistically significant negative association with awareness</a:t>
            </a: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6310754"/>
            <a:ext cx="8229600" cy="410722"/>
          </a:xfrm>
        </p:spPr>
        <p:txBody>
          <a:bodyPr/>
          <a:lstStyle/>
          <a:p>
            <a:r>
              <a:rPr lang="en-US" sz="16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5th AFHEA’s Scientific Conference, 11th to 14th March 2019, at the Kempinski Gold Coast Hotel, Accra, Ghana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8367F-B7A4-4A72-BA4C-B04601966150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7193DF8B-0714-43A9-A946-98894A39D3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-304800" y="-304800"/>
            <a:ext cx="11734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47346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AEE3D0C3-22F9-41DE-97A0-FEF7494B4C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" y="226504"/>
            <a:ext cx="8610600" cy="380779"/>
          </a:xfrm>
        </p:spPr>
        <p:txBody>
          <a:bodyPr>
            <a:normAutofit fontScale="90000"/>
          </a:bodyPr>
          <a:lstStyle/>
          <a:p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Correlates of awareness of rights and responsibilities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CCE997D9-7C9C-4D40-8AB3-6CC60FC0A4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6700" y="587011"/>
            <a:ext cx="8610600" cy="5723742"/>
          </a:xfrm>
        </p:spPr>
        <p:txBody>
          <a:bodyPr>
            <a:normAutofit lnSpcReduction="10000"/>
          </a:bodyPr>
          <a:lstStyle/>
          <a:p>
            <a:pPr lvl="0" hangingPunct="0">
              <a:lnSpc>
                <a:spcPct val="150000"/>
              </a:lnSpc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The following were statistically insignificantly (p&gt;0.05) associated with awareness:</a:t>
            </a:r>
          </a:p>
          <a:p>
            <a:pPr lvl="1" hangingPunct="0">
              <a:lnSpc>
                <a:spcPct val="110000"/>
              </a:lnSpc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Age</a:t>
            </a:r>
          </a:p>
          <a:p>
            <a:pPr lvl="1" hangingPunct="0">
              <a:lnSpc>
                <a:spcPct val="110000"/>
              </a:lnSpc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Urban residency</a:t>
            </a:r>
          </a:p>
          <a:p>
            <a:pPr lvl="1" hangingPunct="0">
              <a:lnSpc>
                <a:spcPct val="110000"/>
              </a:lnSpc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Sex</a:t>
            </a:r>
          </a:p>
          <a:p>
            <a:pPr algn="just">
              <a:lnSpc>
                <a:spcPct val="150000"/>
              </a:lnSpc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Variables excluded from regression analysis due to correlation with 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others:</a:t>
            </a:r>
          </a:p>
          <a:p>
            <a:pPr lvl="1" algn="just">
              <a:lnSpc>
                <a:spcPct val="110000"/>
              </a:lnSpc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Ethnicity</a:t>
            </a:r>
          </a:p>
          <a:p>
            <a:pPr lvl="1" algn="just">
              <a:lnSpc>
                <a:spcPct val="110000"/>
              </a:lnSpc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Marital status</a:t>
            </a:r>
          </a:p>
          <a:p>
            <a:pPr lvl="1" algn="just">
              <a:lnSpc>
                <a:spcPct val="110000"/>
              </a:lnSpc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Number of children and</a:t>
            </a:r>
          </a:p>
          <a:p>
            <a:pPr lvl="1" algn="just">
              <a:lnSpc>
                <a:spcPct val="110000"/>
              </a:lnSpc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Occupation</a:t>
            </a:r>
          </a:p>
          <a:p>
            <a:pPr algn="just">
              <a:lnSpc>
                <a:spcPct val="150000"/>
              </a:lnSpc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All models were statistically significant (p&lt;0.001)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6310754"/>
            <a:ext cx="8229600" cy="410722"/>
          </a:xfrm>
        </p:spPr>
        <p:txBody>
          <a:bodyPr/>
          <a:lstStyle/>
          <a:p>
            <a:r>
              <a:rPr lang="en-US" sz="16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5th AFHEA’s Scientific Conference, 11th to 14th March 2019, at the Kempinski Gold Coast Hotel, Accra, Ghana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8367F-B7A4-4A72-BA4C-B04601966150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7193DF8B-0714-43A9-A946-98894A39D3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-304800" y="-304800"/>
            <a:ext cx="11734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10416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AEE3D0C3-22F9-41DE-97A0-FEF7494B4C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" y="194287"/>
            <a:ext cx="8610600" cy="380779"/>
          </a:xfrm>
        </p:spPr>
        <p:txBody>
          <a:bodyPr>
            <a:noAutofit/>
          </a:bodyPr>
          <a:lstStyle/>
          <a:p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Conclusions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CCE997D9-7C9C-4D40-8AB3-6CC60FC0A4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575067"/>
            <a:ext cx="8686800" cy="5520933"/>
          </a:xfrm>
        </p:spPr>
        <p:txBody>
          <a:bodyPr>
            <a:noAutofit/>
          </a:bodyPr>
          <a:lstStyle/>
          <a:p>
            <a:pPr lvl="0" hangingPunct="0">
              <a:lnSpc>
                <a:spcPct val="150000"/>
              </a:lnSpc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Moderate level of awareness on patient rights (35.5% - 74.25%) and responsibilities (46.5%-71.3%)</a:t>
            </a:r>
          </a:p>
          <a:p>
            <a:pPr lvl="0" hangingPunct="0">
              <a:lnSpc>
                <a:spcPct val="150000"/>
              </a:lnSpc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Variations exist in awareness on the different rights and responsibilities </a:t>
            </a:r>
          </a:p>
          <a:p>
            <a:pPr lvl="1" hangingPunct="0">
              <a:lnSpc>
                <a:spcPct val="150000"/>
              </a:lnSpc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More of benefits/treatment oriented than information oriented</a:t>
            </a:r>
          </a:p>
          <a:p>
            <a:pPr lvl="0" hangingPunct="0">
              <a:lnSpc>
                <a:spcPct val="150000"/>
              </a:lnSpc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Peri-urban residency, tertiary education, good self-related health status and health insurance membership correlates with higher levels of awareness </a:t>
            </a:r>
          </a:p>
          <a:p>
            <a:pPr lvl="0" hangingPunct="0">
              <a:lnSpc>
                <a:spcPct val="150000"/>
              </a:lnSpc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Islamic religion correlates with lower levels of awareness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5867400"/>
            <a:ext cx="8229600" cy="854076"/>
          </a:xfrm>
        </p:spPr>
        <p:txBody>
          <a:bodyPr/>
          <a:lstStyle/>
          <a:p>
            <a:r>
              <a:rPr lang="en-US" sz="16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5th AFHEA’s Scientific Conference, 11th to 14th March 2019, at the Kempinski Gold Coast Hotel, Accra, Ghana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8367F-B7A4-4A72-BA4C-B04601966150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7193DF8B-0714-43A9-A946-98894A39D3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-304800" y="-304800"/>
            <a:ext cx="11734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427147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AEE3D0C3-22F9-41DE-97A0-FEF7494B4C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" y="453291"/>
            <a:ext cx="8610600" cy="380779"/>
          </a:xfrm>
        </p:spPr>
        <p:txBody>
          <a:bodyPr>
            <a:noAutofit/>
          </a:bodyPr>
          <a:lstStyle/>
          <a:p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Recommendation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CCE997D9-7C9C-4D40-8AB3-6CC60FC0A4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338" y="897251"/>
            <a:ext cx="8610600" cy="5037239"/>
          </a:xfrm>
        </p:spPr>
        <p:txBody>
          <a:bodyPr>
            <a:normAutofit/>
          </a:bodyPr>
          <a:lstStyle/>
          <a:p>
            <a:pPr lvl="0" algn="just" hangingPunct="0">
              <a:lnSpc>
                <a:spcPct val="250000"/>
              </a:lnSpc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Intensify public education on the existence of the Ghana patient charter and on the specific patient rights and responsibilities enshrined in the charter, especially within rural and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muslim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dominated communities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6310754"/>
            <a:ext cx="8229600" cy="410722"/>
          </a:xfrm>
        </p:spPr>
        <p:txBody>
          <a:bodyPr/>
          <a:lstStyle/>
          <a:p>
            <a:r>
              <a:rPr lang="en-US" sz="16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5th AFHEA’s Scientific Conference, 11th to 14th March 2019, at the Kempinski Gold Coast Hotel, Accra, Ghana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8367F-B7A4-4A72-BA4C-B04601966150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7193DF8B-0714-43A9-A946-98894A39D3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-304800" y="-304800"/>
            <a:ext cx="11734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3283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304800" y="1219200"/>
            <a:ext cx="8229600" cy="1143000"/>
          </a:xfrm>
        </p:spPr>
        <p:txBody>
          <a:bodyPr>
            <a:normAutofit/>
          </a:bodyPr>
          <a:lstStyle/>
          <a:p>
            <a:r>
              <a:rPr lang="en-US" sz="3200" b="1" dirty="0">
                <a:latin typeface="Arial" pitchFamily="34" charset="0"/>
                <a:cs typeface="Arial" pitchFamily="34" charset="0"/>
              </a:rPr>
              <a:t>Thank you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4294967295"/>
          </p:nvPr>
        </p:nvSpPr>
        <p:spPr>
          <a:xfrm>
            <a:off x="1219200" y="2819400"/>
            <a:ext cx="6858000" cy="3306763"/>
          </a:xfrm>
        </p:spPr>
        <p:txBody>
          <a:bodyPr/>
          <a:lstStyle/>
          <a:p>
            <a:pPr>
              <a:buNone/>
            </a:pPr>
            <a:r>
              <a:rPr lang="en-US" dirty="0"/>
              <a:t>		Dr. Gilbert </a:t>
            </a:r>
            <a:r>
              <a:rPr lang="en-US" dirty="0" err="1"/>
              <a:t>Abotisem</a:t>
            </a:r>
            <a:r>
              <a:rPr lang="en-US" dirty="0"/>
              <a:t> Abiiro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/>
              <a:t>		Email: gabiiro@uds.edu.gh</a:t>
            </a:r>
          </a:p>
          <a:p>
            <a:pPr>
              <a:buNone/>
            </a:pPr>
            <a:r>
              <a:rPr lang="en-US" dirty="0"/>
              <a:t>			  gilbiiro@yahoo.com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8367F-B7A4-4A72-BA4C-B04601966150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33600" y="6356350"/>
            <a:ext cx="5943600" cy="365125"/>
          </a:xfrm>
        </p:spPr>
        <p:txBody>
          <a:bodyPr/>
          <a:lstStyle/>
          <a:p>
            <a:r>
              <a:rPr lang="en-US" sz="1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5th AFHEA’s Scientific Conference, 11th to 14th March 2019, at the Kempinski Gold Coast Hotel, Accra, Ghana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37A110C8-7054-4359-BA05-C3D3E39F19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65125"/>
          </a:xfrm>
        </p:spPr>
        <p:txBody>
          <a:bodyPr>
            <a:normAutofit fontScale="90000"/>
          </a:bodyPr>
          <a:lstStyle/>
          <a:p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Some references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02480407-81DA-4560-8A91-0D62A1D568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639763"/>
            <a:ext cx="8229600" cy="4525963"/>
          </a:xfrm>
        </p:spPr>
        <p:txBody>
          <a:bodyPr>
            <a:noAutofit/>
          </a:bodyPr>
          <a:lstStyle/>
          <a:p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Abekah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-Nkrumah, G., Manu, A., &amp;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Ayimbillah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, A.R. (2010). Assessing the implementation of Ghana's Patient Charter. Health Education, 110(3), 169-185</a:t>
            </a:r>
          </a:p>
          <a:p>
            <a:pPr algn="just"/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Halawany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, H.S.,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AlTowiher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, O.S.,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AlManea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, J.T., Abraham, N.B., Jacob, V., &amp;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AlMaflehi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, N. (2016). Awareness, availability and perception of implementation of patients’ rights in Riyadh, Saudi Arabia. The Saudi Journal for Dental Research, 7(2), 132-137.</a:t>
            </a:r>
          </a:p>
          <a:p>
            <a:pPr algn="just"/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Cohen, J., &amp;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Ezer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, T. (2013). Human rights in patient care: A theoretical and practical framework. Health and human rights, 15(2), 7-19. </a:t>
            </a:r>
          </a:p>
          <a:p>
            <a:pPr algn="just"/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Joolaee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, S.,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Tschudin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, V.,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Nikbakht‐Nasrabadi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, A., &amp;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Parsa‐Yekta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, Z. (2008). Factors affecting patients' rights practice: the lived experiences of Iranian nurses and physicians. International nursing review, 55(1), 55-61.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D2BCB54E-268D-480E-BC30-652EFF7ED2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066800" y="6356350"/>
            <a:ext cx="7010400" cy="365125"/>
          </a:xfrm>
        </p:spPr>
        <p:txBody>
          <a:bodyPr/>
          <a:lstStyle/>
          <a:p>
            <a:r>
              <a:rPr lang="en-US" sz="1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5th AFHEA’s Scientific Conference, 11th to 14th March 2019, at the Kempinski Gold Coast Hotel, Accra, Ghana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8779025-556C-4605-A22B-A11C5BCD49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8367F-B7A4-4A72-BA4C-B04601966150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25444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/>
          </a:bodyPr>
          <a:lstStyle/>
          <a:p>
            <a:r>
              <a:rPr lang="en-US" sz="2800" b="1" dirty="0">
                <a:latin typeface="Arial" pitchFamily="34" charset="0"/>
                <a:cs typeface="Arial" pitchFamily="34" charset="0"/>
              </a:rPr>
              <a:t>Outline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69255" y="1142658"/>
            <a:ext cx="7315200" cy="4312334"/>
          </a:xfrm>
        </p:spPr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en-US" sz="2400" dirty="0">
                <a:latin typeface="Arial" pitchFamily="34" charset="0"/>
                <a:cs typeface="Arial" pitchFamily="34" charset="0"/>
              </a:rPr>
              <a:t>Introduction</a:t>
            </a:r>
          </a:p>
          <a:p>
            <a:pPr>
              <a:lnSpc>
                <a:spcPct val="200000"/>
              </a:lnSpc>
            </a:pPr>
            <a:r>
              <a:rPr lang="en-US" sz="2400" dirty="0">
                <a:latin typeface="Arial" pitchFamily="34" charset="0"/>
                <a:cs typeface="Arial" pitchFamily="34" charset="0"/>
              </a:rPr>
              <a:t>Study objectives</a:t>
            </a:r>
          </a:p>
          <a:p>
            <a:pPr>
              <a:lnSpc>
                <a:spcPct val="200000"/>
              </a:lnSpc>
            </a:pPr>
            <a:r>
              <a:rPr lang="en-US" sz="2400" dirty="0">
                <a:latin typeface="Arial" pitchFamily="34" charset="0"/>
                <a:cs typeface="Arial" pitchFamily="34" charset="0"/>
              </a:rPr>
              <a:t>Methodology</a:t>
            </a:r>
          </a:p>
          <a:p>
            <a:pPr>
              <a:lnSpc>
                <a:spcPct val="200000"/>
              </a:lnSpc>
            </a:pPr>
            <a:r>
              <a:rPr lang="en-US" sz="2400" dirty="0">
                <a:latin typeface="Arial" pitchFamily="34" charset="0"/>
                <a:cs typeface="Arial" pitchFamily="34" charset="0"/>
              </a:rPr>
              <a:t>Results</a:t>
            </a:r>
          </a:p>
          <a:p>
            <a:pPr>
              <a:lnSpc>
                <a:spcPct val="200000"/>
              </a:lnSpc>
            </a:pPr>
            <a:r>
              <a:rPr lang="en-US" sz="2400" dirty="0">
                <a:latin typeface="Arial" pitchFamily="34" charset="0"/>
                <a:cs typeface="Arial" pitchFamily="34" charset="0"/>
              </a:rPr>
              <a:t>Conclusions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8367F-B7A4-4A72-BA4C-B04601966150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90600" y="6019800"/>
            <a:ext cx="7315200" cy="701675"/>
          </a:xfrm>
        </p:spPr>
        <p:txBody>
          <a:bodyPr/>
          <a:lstStyle/>
          <a:p>
            <a:r>
              <a:rPr lang="en-US" sz="16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5th AFHEA’s Scientific Conference, 11th to 14th March 2019, at the Kempinski Gold Coast Hotel, Accra, Ghana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57141"/>
            <a:ext cx="8229600" cy="411162"/>
          </a:xfrm>
        </p:spPr>
        <p:txBody>
          <a:bodyPr>
            <a:noAutofit/>
          </a:bodyPr>
          <a:lstStyle/>
          <a:p>
            <a:r>
              <a:rPr lang="en-US" sz="2800" b="1" dirty="0">
                <a:latin typeface="Arial" pitchFamily="34" charset="0"/>
                <a:cs typeface="Arial" pitchFamily="34" charset="0"/>
              </a:rPr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931448"/>
            <a:ext cx="8305800" cy="5223706"/>
          </a:xfrm>
        </p:spPr>
        <p:txBody>
          <a:bodyPr>
            <a:normAutofit/>
          </a:bodyPr>
          <a:lstStyle/>
          <a:p>
            <a:pPr algn="just">
              <a:lnSpc>
                <a:spcPct val="110000"/>
              </a:lnSpc>
            </a:pPr>
            <a:r>
              <a:rPr lang="en-US" sz="2400" dirty="0">
                <a:latin typeface="Arial" panose="020B0604020202020204" pitchFamily="34" charset="0"/>
                <a:cs typeface="Arial" pitchFamily="34" charset="0"/>
              </a:rPr>
              <a:t>Human rights violations led to the enactment of various patient charters to protect the basic rights of patients  (</a:t>
            </a:r>
            <a:r>
              <a:rPr lang="en-US" sz="1400" i="1" dirty="0" err="1">
                <a:latin typeface="Arial" panose="020B0604020202020204" pitchFamily="34" charset="0"/>
                <a:cs typeface="Arial" pitchFamily="34" charset="0"/>
              </a:rPr>
              <a:t>Büken</a:t>
            </a:r>
            <a:r>
              <a:rPr lang="en-US" sz="1400" i="1" dirty="0">
                <a:latin typeface="Arial" panose="020B0604020202020204" pitchFamily="34" charset="0"/>
                <a:cs typeface="Arial" pitchFamily="34" charset="0"/>
              </a:rPr>
              <a:t> &amp; </a:t>
            </a:r>
            <a:r>
              <a:rPr lang="en-US" sz="1400" i="1" dirty="0" err="1">
                <a:latin typeface="Arial" panose="020B0604020202020204" pitchFamily="34" charset="0"/>
                <a:cs typeface="Arial" pitchFamily="34" charset="0"/>
              </a:rPr>
              <a:t>Büken</a:t>
            </a:r>
            <a:r>
              <a:rPr lang="en-US" sz="1400" i="1" dirty="0">
                <a:latin typeface="Arial" panose="020B0604020202020204" pitchFamily="34" charset="0"/>
                <a:cs typeface="Arial" pitchFamily="34" charset="0"/>
              </a:rPr>
              <a:t>, 2004, </a:t>
            </a:r>
            <a:r>
              <a:rPr lang="en-US" sz="1400" i="1" dirty="0" err="1">
                <a:latin typeface="Arial" panose="020B0604020202020204" pitchFamily="34" charset="0"/>
                <a:cs typeface="Arial" pitchFamily="34" charset="0"/>
              </a:rPr>
              <a:t>Fridli</a:t>
            </a:r>
            <a:r>
              <a:rPr lang="en-US" sz="1400" i="1" dirty="0">
                <a:latin typeface="Arial" panose="020B0604020202020204" pitchFamily="34" charset="0"/>
                <a:cs typeface="Arial" pitchFamily="34" charset="0"/>
              </a:rPr>
              <a:t>, 2006, Cohen &amp; </a:t>
            </a:r>
            <a:r>
              <a:rPr lang="en-US" sz="1400" i="1" dirty="0" err="1">
                <a:latin typeface="Arial" panose="020B0604020202020204" pitchFamily="34" charset="0"/>
                <a:cs typeface="Arial" pitchFamily="34" charset="0"/>
              </a:rPr>
              <a:t>Ezer</a:t>
            </a:r>
            <a:r>
              <a:rPr lang="en-US" sz="1400" i="1" dirty="0">
                <a:latin typeface="Arial" panose="020B0604020202020204" pitchFamily="34" charset="0"/>
                <a:cs typeface="Arial" pitchFamily="34" charset="0"/>
              </a:rPr>
              <a:t>, 2013, </a:t>
            </a:r>
            <a:r>
              <a:rPr lang="en-US" sz="1400" i="1" dirty="0" err="1">
                <a:latin typeface="Arial" panose="020B0604020202020204" pitchFamily="34" charset="0"/>
                <a:cs typeface="Arial" pitchFamily="34" charset="0"/>
              </a:rPr>
              <a:t>Dapaah</a:t>
            </a:r>
            <a:r>
              <a:rPr lang="en-US" sz="1400" i="1" dirty="0">
                <a:latin typeface="Arial" panose="020B0604020202020204" pitchFamily="34" charset="0"/>
                <a:cs typeface="Arial" pitchFamily="34" charset="0"/>
              </a:rPr>
              <a:t>, 2015, Kwarteng, 2012)</a:t>
            </a:r>
          </a:p>
          <a:p>
            <a:pPr algn="just">
              <a:lnSpc>
                <a:spcPct val="110000"/>
              </a:lnSpc>
            </a:pPr>
            <a:endParaRPr lang="en-US" sz="1400" i="1" dirty="0">
              <a:latin typeface="Arial" panose="020B0604020202020204" pitchFamily="34" charset="0"/>
              <a:cs typeface="Arial" pitchFamily="34" charset="0"/>
            </a:endParaRPr>
          </a:p>
          <a:p>
            <a:pPr algn="just">
              <a:lnSpc>
                <a:spcPct val="110000"/>
              </a:lnSpc>
            </a:pPr>
            <a:r>
              <a:rPr lang="en-US" sz="2400" dirty="0">
                <a:latin typeface="Arial" panose="020B0604020202020204" pitchFamily="34" charset="0"/>
                <a:cs typeface="Arial" pitchFamily="34" charset="0"/>
              </a:rPr>
              <a:t>However, patients still face challenges in accessing these rights (</a:t>
            </a:r>
            <a:r>
              <a:rPr lang="da-DK" sz="1600" i="1" dirty="0">
                <a:solidFill>
                  <a:prstClr val="black"/>
                </a:solidFill>
                <a:latin typeface="Arial" panose="020B0604020202020204" pitchFamily="34" charset="0"/>
                <a:cs typeface="Arial" pitchFamily="34" charset="0"/>
              </a:rPr>
              <a:t>Joolaee et al, 2008, Kwarteng, 2012, Halawany et al, 2012)</a:t>
            </a:r>
          </a:p>
          <a:p>
            <a:pPr marL="0" indent="0" algn="just">
              <a:lnSpc>
                <a:spcPct val="110000"/>
              </a:lnSpc>
              <a:buNone/>
            </a:pPr>
            <a:endParaRPr lang="en-US" sz="2400" dirty="0">
              <a:latin typeface="Arial" panose="020B0604020202020204" pitchFamily="34" charset="0"/>
              <a:cs typeface="Arial" pitchFamily="34" charset="0"/>
            </a:endParaRPr>
          </a:p>
          <a:p>
            <a:pPr algn="just">
              <a:lnSpc>
                <a:spcPct val="110000"/>
              </a:lnSpc>
            </a:pPr>
            <a:r>
              <a:rPr lang="en-US" sz="2400" dirty="0">
                <a:latin typeface="Arial" panose="020B0604020202020204" pitchFamily="34" charset="0"/>
                <a:cs typeface="Arial" pitchFamily="34" charset="0"/>
              </a:rPr>
              <a:t> There exist poor awareness of the specific patient rights and responsibilities enshrined in the various patient charters</a:t>
            </a:r>
            <a:r>
              <a:rPr lang="en-US" sz="2600" dirty="0">
                <a:latin typeface="Arial" panose="020B0604020202020204" pitchFamily="34" charset="0"/>
                <a:cs typeface="Arial" pitchFamily="34" charset="0"/>
              </a:rPr>
              <a:t> </a:t>
            </a:r>
            <a:r>
              <a:rPr lang="da-DK" sz="2400" dirty="0">
                <a:latin typeface="Arial" panose="020B0604020202020204" pitchFamily="34" charset="0"/>
                <a:cs typeface="Arial" pitchFamily="34" charset="0"/>
              </a:rPr>
              <a:t>(</a:t>
            </a:r>
            <a:r>
              <a:rPr lang="da-DK" sz="1600" i="1" dirty="0">
                <a:latin typeface="Arial" panose="020B0604020202020204" pitchFamily="34" charset="0"/>
                <a:cs typeface="Arial" pitchFamily="34" charset="0"/>
              </a:rPr>
              <a:t>Joolaee et al, 2008, Kwarteng, 2012, Halawany et al, 2016, Dapaah 2013 Abekah-Nkrumah, Manu and Atinga, 2008, CHRAJ, 2010, Yarney et al 2016</a:t>
            </a:r>
            <a:r>
              <a:rPr lang="da-DK" sz="2400" dirty="0">
                <a:latin typeface="Arial" panose="020B0604020202020204" pitchFamily="34" charset="0"/>
                <a:cs typeface="Arial" pitchFamily="34" charset="0"/>
              </a:rPr>
              <a:t>)</a:t>
            </a:r>
          </a:p>
          <a:p>
            <a:pPr marL="0" indent="0" algn="just">
              <a:lnSpc>
                <a:spcPct val="110000"/>
              </a:lnSpc>
              <a:buNone/>
            </a:pPr>
            <a:endParaRPr lang="en-US" sz="2400" dirty="0">
              <a:latin typeface="Arial" panose="020B0604020202020204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8367F-B7A4-4A72-BA4C-B04601966150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066800" y="6155153"/>
            <a:ext cx="7315200" cy="701675"/>
          </a:xfrm>
        </p:spPr>
        <p:txBody>
          <a:bodyPr/>
          <a:lstStyle/>
          <a:p>
            <a:r>
              <a:rPr lang="en-US" sz="16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5th AFHEA’s Scientific Conference, 11th to 14th March 2019, at the Kempinski Gold Coast Hotel, Accra, Ghana</a:t>
            </a:r>
          </a:p>
        </p:txBody>
      </p:sp>
    </p:spTree>
    <p:extLst>
      <p:ext uri="{BB962C8B-B14F-4D97-AF65-F5344CB8AC3E}">
        <p14:creationId xmlns:p14="http://schemas.microsoft.com/office/powerpoint/2010/main" val="32817368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87850"/>
            <a:ext cx="8229600" cy="411162"/>
          </a:xfrm>
        </p:spPr>
        <p:txBody>
          <a:bodyPr>
            <a:noAutofit/>
          </a:bodyPr>
          <a:lstStyle/>
          <a:p>
            <a:r>
              <a:rPr lang="en-US" sz="2800" b="1" dirty="0">
                <a:latin typeface="Arial" pitchFamily="34" charset="0"/>
                <a:cs typeface="Arial" pitchFamily="34" charset="0"/>
              </a:rPr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1" y="900112"/>
            <a:ext cx="8077199" cy="4951413"/>
          </a:xfrm>
        </p:spPr>
        <p:txBody>
          <a:bodyPr>
            <a:normAutofit/>
          </a:bodyPr>
          <a:lstStyle/>
          <a:p>
            <a:pPr algn="just"/>
            <a:r>
              <a:rPr lang="en-US" sz="2400" dirty="0">
                <a:latin typeface="Arial" panose="020B0604020202020204" pitchFamily="34" charset="0"/>
                <a:cs typeface="Arial" pitchFamily="34" charset="0"/>
              </a:rPr>
              <a:t>Research evidences show that awareness of patient rights and responsibilities differed by socio-demographic characteristics </a:t>
            </a:r>
            <a:r>
              <a:rPr lang="en-US" sz="1400" dirty="0">
                <a:latin typeface="Arial" panose="020B0604020202020204" pitchFamily="34" charset="0"/>
                <a:cs typeface="Arial" pitchFamily="34" charset="0"/>
              </a:rPr>
              <a:t>(</a:t>
            </a:r>
            <a:r>
              <a:rPr lang="en-US" sz="1400" dirty="0" err="1">
                <a:latin typeface="Arial" panose="020B0604020202020204" pitchFamily="34" charset="0"/>
                <a:cs typeface="Arial" pitchFamily="34" charset="0"/>
              </a:rPr>
              <a:t>Abekah</a:t>
            </a:r>
            <a:r>
              <a:rPr lang="en-US" sz="1400" dirty="0">
                <a:latin typeface="Arial" panose="020B0604020202020204" pitchFamily="34" charset="0"/>
                <a:cs typeface="Arial" pitchFamily="34" charset="0"/>
              </a:rPr>
              <a:t>-Nkrumah, Manu and </a:t>
            </a:r>
            <a:r>
              <a:rPr lang="en-US" sz="1400" dirty="0" err="1">
                <a:latin typeface="Arial" panose="020B0604020202020204" pitchFamily="34" charset="0"/>
                <a:cs typeface="Arial" pitchFamily="34" charset="0"/>
              </a:rPr>
              <a:t>Atinga</a:t>
            </a:r>
            <a:r>
              <a:rPr lang="en-US" sz="1400" dirty="0">
                <a:latin typeface="Arial" panose="020B0604020202020204" pitchFamily="34" charset="0"/>
                <a:cs typeface="Arial" pitchFamily="34" charset="0"/>
              </a:rPr>
              <a:t>, 2008, </a:t>
            </a:r>
            <a:r>
              <a:rPr lang="en-US" sz="1400" dirty="0" err="1">
                <a:latin typeface="Arial" panose="020B0604020202020204" pitchFamily="34" charset="0"/>
                <a:cs typeface="Arial" pitchFamily="34" charset="0"/>
              </a:rPr>
              <a:t>Halawany</a:t>
            </a:r>
            <a:r>
              <a:rPr lang="en-US" sz="1400" dirty="0">
                <a:latin typeface="Arial" panose="020B0604020202020204" pitchFamily="34" charset="0"/>
                <a:cs typeface="Arial" pitchFamily="34" charset="0"/>
              </a:rPr>
              <a:t>, 2016)</a:t>
            </a:r>
            <a:endParaRPr lang="en-US" sz="2800" dirty="0">
              <a:latin typeface="Arial" panose="020B0604020202020204" pitchFamily="34" charset="0"/>
              <a:cs typeface="Arial" pitchFamily="34" charset="0"/>
            </a:endParaRPr>
          </a:p>
          <a:p>
            <a:pPr marL="0" indent="0" algn="just">
              <a:buNone/>
            </a:pPr>
            <a:endParaRPr lang="en-US" sz="2800" dirty="0">
              <a:latin typeface="Arial" panose="020B0604020202020204" pitchFamily="34" charset="0"/>
              <a:cs typeface="Arial" pitchFamily="34" charset="0"/>
            </a:endParaRPr>
          </a:p>
          <a:p>
            <a:pPr algn="just"/>
            <a:r>
              <a:rPr lang="en-US" sz="2400" dirty="0">
                <a:latin typeface="Arial" panose="020B0604020202020204" pitchFamily="34" charset="0"/>
                <a:cs typeface="Arial" pitchFamily="34" charset="0"/>
              </a:rPr>
              <a:t>The existing studies on awareness of patient rights and responsibilities focused more on examining the perspectives of the patient and/ their providers’</a:t>
            </a:r>
          </a:p>
          <a:p>
            <a:pPr algn="just"/>
            <a:endParaRPr lang="en-US" sz="2400" dirty="0">
              <a:latin typeface="Arial" panose="020B0604020202020204" pitchFamily="34" charset="0"/>
              <a:cs typeface="Arial" pitchFamily="34" charset="0"/>
            </a:endParaRPr>
          </a:p>
          <a:p>
            <a:pPr algn="just"/>
            <a:r>
              <a:rPr lang="en-US" sz="2400" dirty="0">
                <a:latin typeface="Arial" panose="020B0604020202020204" pitchFamily="34" charset="0"/>
                <a:cs typeface="Arial" pitchFamily="34" charset="0"/>
              </a:rPr>
              <a:t>There is little research evidence assessing awareness of the general population on patient rights and responsibilities and the correlates of this awareness</a:t>
            </a:r>
          </a:p>
          <a:p>
            <a:endParaRPr lang="en-US" sz="2400" dirty="0">
              <a:latin typeface="Arial" panose="020B0604020202020204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8367F-B7A4-4A72-BA4C-B04601966150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90600" y="6019800"/>
            <a:ext cx="7315200" cy="701675"/>
          </a:xfrm>
        </p:spPr>
        <p:txBody>
          <a:bodyPr/>
          <a:lstStyle/>
          <a:p>
            <a:r>
              <a:rPr lang="en-US" sz="16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5th AFHEA’s Scientific Conference, 11th to 14th March 2019, at the Kempinski Gold Coast Hotel, Accra, Ghana</a:t>
            </a:r>
          </a:p>
        </p:txBody>
      </p:sp>
    </p:spTree>
    <p:extLst>
      <p:ext uri="{BB962C8B-B14F-4D97-AF65-F5344CB8AC3E}">
        <p14:creationId xmlns:p14="http://schemas.microsoft.com/office/powerpoint/2010/main" val="40997824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/>
          </a:bodyPr>
          <a:lstStyle/>
          <a:p>
            <a:r>
              <a:rPr lang="en-US" sz="3200" b="1" dirty="0">
                <a:latin typeface="Arial" pitchFamily="34" charset="0"/>
                <a:cs typeface="Arial" pitchFamily="34" charset="0"/>
              </a:rPr>
              <a:t>Objectives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077200" cy="5029200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To assess public awareness of patients’ rights and responsibilities as enshrined in the Ghana patient charter and</a:t>
            </a:r>
          </a:p>
          <a:p>
            <a:pPr algn="just">
              <a:lnSpc>
                <a:spcPct val="150000"/>
              </a:lnSpc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To identify the socio-demographic factors that are significantly associated with public awareness of patients’ rights and responsibilities </a:t>
            </a:r>
          </a:p>
          <a:p>
            <a:pPr lvl="1" algn="just">
              <a:lnSpc>
                <a:spcPct val="200000"/>
              </a:lnSpc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in the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Sagnarigu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Municipality of the Northern Region of Ghana</a:t>
            </a:r>
          </a:p>
          <a:p>
            <a:pPr>
              <a:lnSpc>
                <a:spcPct val="150000"/>
              </a:lnSpc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8367F-B7A4-4A72-BA4C-B04601966150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90600" y="6019800"/>
            <a:ext cx="7315200" cy="701675"/>
          </a:xfrm>
        </p:spPr>
        <p:txBody>
          <a:bodyPr/>
          <a:lstStyle/>
          <a:p>
            <a:r>
              <a:rPr lang="en-US" sz="16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5th AFHEA’s Scientific Conference, 11th to 14th March 2019, at the Kempinski Gold Coast Hotel, Accra, Ghana</a:t>
            </a:r>
          </a:p>
        </p:txBody>
      </p:sp>
    </p:spTree>
    <p:extLst>
      <p:ext uri="{BB962C8B-B14F-4D97-AF65-F5344CB8AC3E}">
        <p14:creationId xmlns:p14="http://schemas.microsoft.com/office/powerpoint/2010/main" val="32719613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356350"/>
            <a:ext cx="8077200" cy="365125"/>
          </a:xfrm>
        </p:spPr>
        <p:txBody>
          <a:bodyPr/>
          <a:lstStyle/>
          <a:p>
            <a:r>
              <a:rPr lang="en-US" sz="16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5th AFHEA’s Scientific Conference, 11th to 14th March 2019, at the Kempinski Gold Coast Hotel, Accra, Ghana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8367F-B7A4-4A72-BA4C-B04601966150}" type="slidenum">
              <a:rPr lang="en-US" smtClean="0"/>
              <a:pPr/>
              <a:t>6</a:t>
            </a:fld>
            <a:endParaRPr lang="en-US"/>
          </a:p>
        </p:txBody>
      </p:sp>
      <p:graphicFrame>
        <p:nvGraphicFramePr>
          <p:cNvPr id="16" name="Table 15">
            <a:extLst>
              <a:ext uri="{FF2B5EF4-FFF2-40B4-BE49-F238E27FC236}">
                <a16:creationId xmlns:a16="http://schemas.microsoft.com/office/drawing/2014/main" id="{A87F861C-E948-48B3-BAC9-6E795B89FC2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2498308"/>
              </p:ext>
            </p:extLst>
          </p:nvPr>
        </p:nvGraphicFramePr>
        <p:xfrm>
          <a:off x="457200" y="136525"/>
          <a:ext cx="8229600" cy="6127878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4239776">
                  <a:extLst>
                    <a:ext uri="{9D8B030D-6E8A-4147-A177-3AD203B41FA5}">
                      <a16:colId xmlns:a16="http://schemas.microsoft.com/office/drawing/2014/main" val="3431427428"/>
                    </a:ext>
                  </a:extLst>
                </a:gridCol>
                <a:gridCol w="3989824">
                  <a:extLst>
                    <a:ext uri="{9D8B030D-6E8A-4147-A177-3AD203B41FA5}">
                      <a16:colId xmlns:a16="http://schemas.microsoft.com/office/drawing/2014/main" val="3877617755"/>
                    </a:ext>
                  </a:extLst>
                </a:gridCol>
              </a:tblGrid>
              <a:tr h="298939">
                <a:tc gridSpan="2"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Table 1: Ghana Patient Charter</a:t>
                      </a:r>
                      <a:endParaRPr lang="en-US" sz="20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38723174"/>
                  </a:ext>
                </a:extLst>
              </a:tr>
              <a:tr h="298939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Rights</a:t>
                      </a:r>
                      <a:endParaRPr lang="en-US" sz="20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Responsibilities</a:t>
                      </a:r>
                      <a:endParaRPr lang="en-US" sz="20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13461612"/>
                  </a:ext>
                </a:extLst>
              </a:tr>
              <a:tr h="5411254">
                <a:tc>
                  <a:txBody>
                    <a:bodyPr/>
                    <a:lstStyle/>
                    <a:p>
                      <a:pPr marL="342900" marR="0" lvl="0" indent="-34290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US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Quality basic health care </a:t>
                      </a:r>
                    </a:p>
                    <a:p>
                      <a:pPr marL="342900" marR="0" lvl="0" indent="-34290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US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Full information on condition</a:t>
                      </a:r>
                    </a:p>
                    <a:p>
                      <a:pPr marL="342900" marR="0" lvl="0" indent="-34290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US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know alternative treatment</a:t>
                      </a:r>
                    </a:p>
                    <a:p>
                      <a:pPr marL="342900" marR="0" lvl="0" indent="-34290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US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know the identity of provider</a:t>
                      </a:r>
                    </a:p>
                    <a:p>
                      <a:pPr marL="342900" marR="0" lvl="0" indent="-34290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US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Consent to research </a:t>
                      </a:r>
                    </a:p>
                    <a:p>
                      <a:pPr marL="342900" marR="0" lvl="0" indent="-34290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US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Effective care if declines to research</a:t>
                      </a:r>
                    </a:p>
                    <a:p>
                      <a:pPr marL="342900" marR="0" lvl="0" indent="-34290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US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Privacy</a:t>
                      </a:r>
                    </a:p>
                    <a:p>
                      <a:pPr marL="342900" marR="0" lvl="0" indent="-34290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US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Confidentiality</a:t>
                      </a:r>
                    </a:p>
                    <a:p>
                      <a:pPr marL="342900" marR="0" lvl="0" indent="-34290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US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Information on policies and regulation</a:t>
                      </a:r>
                    </a:p>
                    <a:p>
                      <a:pPr marL="342900" marR="0" lvl="0" indent="-34290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US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Information on complaint procedure</a:t>
                      </a:r>
                    </a:p>
                    <a:p>
                      <a:pPr marL="342900" marR="0" lvl="0" indent="-34290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US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Explanation about charges</a:t>
                      </a:r>
                    </a:p>
                    <a:p>
                      <a:pPr marL="342900" marR="0" lvl="0" indent="-34290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US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Know exemption facilities </a:t>
                      </a:r>
                    </a:p>
                    <a:p>
                      <a:pPr marL="342900" marR="0" lvl="0" indent="-34290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US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Personal safety and security </a:t>
                      </a:r>
                    </a:p>
                    <a:p>
                      <a:pPr marL="342900" marR="0" lvl="0" indent="-34290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US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Second medical opinion </a:t>
                      </a:r>
                    </a:p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marR="0" lvl="0" indent="-34290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US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Provide full and accurate medical history </a:t>
                      </a:r>
                    </a:p>
                    <a:p>
                      <a:pPr marL="342900" marR="0" lvl="0" indent="-34290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US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Request additional information </a:t>
                      </a:r>
                    </a:p>
                    <a:p>
                      <a:pPr marL="342900" marR="0" lvl="0" indent="-34290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US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Comply with prescribed treatment</a:t>
                      </a:r>
                    </a:p>
                    <a:p>
                      <a:pPr marL="342900" marR="0" lvl="0" indent="-34290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US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Inform healthcare providers anticipated problems </a:t>
                      </a:r>
                    </a:p>
                    <a:p>
                      <a:pPr marL="342900" marR="0" lvl="0" indent="-34290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US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Obtain all necessary information, on management and treatment.</a:t>
                      </a:r>
                    </a:p>
                    <a:p>
                      <a:pPr marL="342900" marR="0" lvl="0" indent="-34290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US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Acquire knowledge, on preventive, promotive and simple curative practices </a:t>
                      </a:r>
                    </a:p>
                    <a:p>
                      <a:pPr marL="342900" marR="0" lvl="0" indent="-34290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US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Maintain safe and hygienic environment</a:t>
                      </a:r>
                    </a:p>
                    <a:p>
                      <a:pPr marL="342900" marR="0" lvl="0" indent="-34290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US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Respect the rights of other </a:t>
                      </a:r>
                    </a:p>
                    <a:p>
                      <a:pPr marL="342900" marR="0" lvl="0" indent="-34290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US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Protect the property of the health facility.</a:t>
                      </a:r>
                      <a:endParaRPr lang="en-US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938720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910441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/>
          </a:bodyPr>
          <a:lstStyle/>
          <a:p>
            <a:r>
              <a:rPr lang="en-US" sz="2800" b="1" dirty="0">
                <a:latin typeface="Arial" pitchFamily="34" charset="0"/>
                <a:cs typeface="Arial" pitchFamily="34" charset="0"/>
              </a:rPr>
              <a:t>Methodology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800100"/>
            <a:ext cx="8686800" cy="5257800"/>
          </a:xfrm>
        </p:spPr>
        <p:txBody>
          <a:bodyPr>
            <a:normAutofit fontScale="92500" lnSpcReduction="20000"/>
          </a:bodyPr>
          <a:lstStyle/>
          <a:p>
            <a:pPr algn="just">
              <a:lnSpc>
                <a:spcPct val="200000"/>
              </a:lnSpc>
            </a:pPr>
            <a:r>
              <a:rPr lang="en-US" sz="2600" b="1" dirty="0">
                <a:latin typeface="Arial" panose="020B0604020202020204" pitchFamily="34" charset="0"/>
                <a:cs typeface="Arial" panose="020B0604020202020204" pitchFamily="34" charset="0"/>
              </a:rPr>
              <a:t>Study design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: Quantitative cross-sectional design</a:t>
            </a:r>
          </a:p>
          <a:p>
            <a:pPr algn="just">
              <a:lnSpc>
                <a:spcPct val="200000"/>
              </a:lnSpc>
            </a:pPr>
            <a:r>
              <a:rPr lang="en-US" sz="2600" b="1" dirty="0">
                <a:latin typeface="Arial" panose="020B0604020202020204" pitchFamily="34" charset="0"/>
                <a:cs typeface="Arial" panose="020B0604020202020204" pitchFamily="34" charset="0"/>
              </a:rPr>
              <a:t>Respondents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: 400 residents (households)</a:t>
            </a:r>
          </a:p>
          <a:p>
            <a:pPr algn="just">
              <a:lnSpc>
                <a:spcPct val="200000"/>
              </a:lnSpc>
            </a:pPr>
            <a:r>
              <a:rPr lang="en-US" sz="2600" b="1" dirty="0">
                <a:latin typeface="Arial" panose="020B0604020202020204" pitchFamily="34" charset="0"/>
                <a:cs typeface="Arial" panose="020B0604020202020204" pitchFamily="34" charset="0"/>
              </a:rPr>
              <a:t>Sampling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: Multi-stage sampling</a:t>
            </a:r>
          </a:p>
          <a:p>
            <a:pPr algn="just">
              <a:lnSpc>
                <a:spcPct val="200000"/>
              </a:lnSpc>
            </a:pPr>
            <a:r>
              <a:rPr lang="en-US" sz="2600" b="1" dirty="0">
                <a:latin typeface="Arial" panose="020B0604020202020204" pitchFamily="34" charset="0"/>
                <a:cs typeface="Arial" panose="020B0604020202020204" pitchFamily="34" charset="0"/>
              </a:rPr>
              <a:t>Data collection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: Household survey in June, 2017</a:t>
            </a:r>
          </a:p>
          <a:p>
            <a:pPr algn="just">
              <a:lnSpc>
                <a:spcPct val="200000"/>
              </a:lnSpc>
            </a:pPr>
            <a:r>
              <a:rPr lang="en-US" sz="2600" b="1" dirty="0">
                <a:latin typeface="Arial" panose="020B0604020202020204" pitchFamily="34" charset="0"/>
                <a:cs typeface="Arial" panose="020B0604020202020204" pitchFamily="34" charset="0"/>
              </a:rPr>
              <a:t>Data analysis:</a:t>
            </a:r>
          </a:p>
          <a:p>
            <a:pPr lvl="1" algn="just">
              <a:lnSpc>
                <a:spcPct val="200000"/>
              </a:lnSpc>
            </a:pP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Descriptive statistics</a:t>
            </a:r>
          </a:p>
          <a:p>
            <a:pPr lvl="1" algn="just">
              <a:lnSpc>
                <a:spcPct val="200000"/>
              </a:lnSpc>
            </a:pP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Binary logistic regression</a:t>
            </a:r>
          </a:p>
          <a:p>
            <a:pPr algn="just">
              <a:lnSpc>
                <a:spcPct val="200000"/>
              </a:lnSpc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8367F-B7A4-4A72-BA4C-B04601966150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90600" y="6019800"/>
            <a:ext cx="7315200" cy="701675"/>
          </a:xfrm>
        </p:spPr>
        <p:txBody>
          <a:bodyPr/>
          <a:lstStyle/>
          <a:p>
            <a:r>
              <a:rPr lang="en-US" sz="16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5th AFHEA’s Scientific Conference, 11th to 14th March 2019, at the Kempinski Gold Coast Hotel, Accra, Ghana</a:t>
            </a:r>
          </a:p>
        </p:txBody>
      </p:sp>
    </p:spTree>
    <p:extLst>
      <p:ext uri="{BB962C8B-B14F-4D97-AF65-F5344CB8AC3E}">
        <p14:creationId xmlns:p14="http://schemas.microsoft.com/office/powerpoint/2010/main" val="15295576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356350"/>
            <a:ext cx="7924800" cy="365125"/>
          </a:xfrm>
        </p:spPr>
        <p:txBody>
          <a:bodyPr/>
          <a:lstStyle/>
          <a:p>
            <a:r>
              <a:rPr lang="en-US" sz="16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5th AFHEA’s Scientific Conference, 11th to 14th March 2019, at the Kempinski Gold Coast Hotel, Accra, Ghana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8367F-B7A4-4A72-BA4C-B04601966150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9" name="Title 8">
            <a:extLst>
              <a:ext uri="{FF2B5EF4-FFF2-40B4-BE49-F238E27FC236}">
                <a16:creationId xmlns:a16="http://schemas.microsoft.com/office/drawing/2014/main" id="{6C652167-1D64-4E79-8DE6-3688AD97CB3D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136525"/>
            <a:ext cx="8229600" cy="365125"/>
          </a:xfrm>
        </p:spPr>
        <p:txBody>
          <a:bodyPr>
            <a:noAutofit/>
          </a:bodyPr>
          <a:lstStyle/>
          <a:p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Table 2: Respondents characteristics</a:t>
            </a:r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24F082EC-48A6-4742-8498-F58587462CC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6176935"/>
              </p:ext>
            </p:extLst>
          </p:nvPr>
        </p:nvGraphicFramePr>
        <p:xfrm>
          <a:off x="457200" y="457200"/>
          <a:ext cx="8229600" cy="5797560"/>
        </p:xfrm>
        <a:graphic>
          <a:graphicData uri="http://schemas.openxmlformats.org/drawingml/2006/table">
            <a:tbl>
              <a:tblPr firstRow="1" firstCol="1" bandRow="1"/>
              <a:tblGrid>
                <a:gridCol w="3006969">
                  <a:extLst>
                    <a:ext uri="{9D8B030D-6E8A-4147-A177-3AD203B41FA5}">
                      <a16:colId xmlns:a16="http://schemas.microsoft.com/office/drawing/2014/main" val="1922549850"/>
                    </a:ext>
                  </a:extLst>
                </a:gridCol>
                <a:gridCol w="2927838">
                  <a:extLst>
                    <a:ext uri="{9D8B030D-6E8A-4147-A177-3AD203B41FA5}">
                      <a16:colId xmlns:a16="http://schemas.microsoft.com/office/drawing/2014/main" val="788644340"/>
                    </a:ext>
                  </a:extLst>
                </a:gridCol>
                <a:gridCol w="1107831">
                  <a:extLst>
                    <a:ext uri="{9D8B030D-6E8A-4147-A177-3AD203B41FA5}">
                      <a16:colId xmlns:a16="http://schemas.microsoft.com/office/drawing/2014/main" val="3119861259"/>
                    </a:ext>
                  </a:extLst>
                </a:gridCol>
                <a:gridCol w="1186962">
                  <a:extLst>
                    <a:ext uri="{9D8B030D-6E8A-4147-A177-3AD203B41FA5}">
                      <a16:colId xmlns:a16="http://schemas.microsoft.com/office/drawing/2014/main" val="871581994"/>
                    </a:ext>
                  </a:extLst>
                </a:gridCol>
              </a:tblGrid>
              <a:tr h="221334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Variables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49" marR="525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Categories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49" marR="525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No.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49" marR="525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49" marR="525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47930450"/>
                  </a:ext>
                </a:extLst>
              </a:tr>
              <a:tr h="233384">
                <a:tc rowSpan="3"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Residential status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49" marR="525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Rural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49" marR="525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50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49" marR="525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12.5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49" marR="525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28761020"/>
                  </a:ext>
                </a:extLst>
              </a:tr>
              <a:tr h="19298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Peri-urban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49" marR="525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108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49" marR="525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49" marR="525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29427938"/>
                  </a:ext>
                </a:extLst>
              </a:tr>
              <a:tr h="19298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Urban</a:t>
                      </a:r>
                      <a:endParaRPr lang="en-US" sz="18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49" marR="525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242</a:t>
                      </a:r>
                      <a:endParaRPr lang="en-US" sz="18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49" marR="525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60.50</a:t>
                      </a:r>
                      <a:endParaRPr lang="en-US" sz="18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49" marR="525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90714460"/>
                  </a:ext>
                </a:extLst>
              </a:tr>
              <a:tr h="192985">
                <a:tc rowSpan="2"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Sex 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49" marR="525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Female 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49" marR="525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3810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189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49" marR="525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8100" marR="3810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47.25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49" marR="525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1917940"/>
                  </a:ext>
                </a:extLst>
              </a:tr>
              <a:tr h="19298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Male</a:t>
                      </a:r>
                      <a:endParaRPr lang="en-US" sz="18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49" marR="525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3810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211</a:t>
                      </a:r>
                      <a:endParaRPr lang="en-US" sz="18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49" marR="525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8100" marR="3810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52.75</a:t>
                      </a:r>
                      <a:endParaRPr lang="en-US" sz="18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49" marR="525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65066546"/>
                  </a:ext>
                </a:extLst>
              </a:tr>
              <a:tr h="221334">
                <a:tc rowSpan="2"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Age 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49" marR="525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Below median (28)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49" marR="525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190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49" marR="525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47.5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49" marR="525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31639907"/>
                  </a:ext>
                </a:extLst>
              </a:tr>
              <a:tr h="23338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Median and above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49" marR="525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210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49" marR="525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52.5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49" marR="525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75163390"/>
                  </a:ext>
                </a:extLst>
              </a:tr>
              <a:tr h="193429">
                <a:tc rowSpan="2"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Religion 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49" marR="525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Christian and others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49" marR="525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151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49" marR="525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37.75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49" marR="525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15270192"/>
                  </a:ext>
                </a:extLst>
              </a:tr>
              <a:tr h="22133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Muslim</a:t>
                      </a:r>
                      <a:endParaRPr lang="en-US" sz="18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49" marR="525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249</a:t>
                      </a:r>
                      <a:endParaRPr lang="en-US" sz="18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49" marR="525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62.25</a:t>
                      </a:r>
                      <a:endParaRPr lang="en-US" sz="18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49" marR="525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59662012"/>
                  </a:ext>
                </a:extLst>
              </a:tr>
              <a:tr h="233384">
                <a:tc rowSpan="2"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Educational status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49" marR="525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Tertiary 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49" marR="525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168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49" marR="525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42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49" marR="525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19173359"/>
                  </a:ext>
                </a:extLst>
              </a:tr>
              <a:tr h="23338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Below tertiary</a:t>
                      </a:r>
                      <a:endParaRPr lang="en-US" sz="18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49" marR="525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232</a:t>
                      </a:r>
                      <a:endParaRPr lang="en-US" sz="18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49" marR="525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58</a:t>
                      </a:r>
                      <a:endParaRPr lang="en-US" sz="18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49" marR="525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08479622"/>
                  </a:ext>
                </a:extLst>
              </a:tr>
              <a:tr h="204845">
                <a:tc rowSpan="3"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Self-rated health status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49" marR="525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Above good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49" marR="525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133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49" marR="525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33.25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49" marR="525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88044327"/>
                  </a:ext>
                </a:extLst>
              </a:tr>
              <a:tr h="19298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Good 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49" marR="525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144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49" marR="525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36.0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49" marR="525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76520635"/>
                  </a:ext>
                </a:extLst>
              </a:tr>
              <a:tr h="19298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Below good 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49" marR="525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123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49" marR="525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30.75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49" marR="525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43643034"/>
                  </a:ext>
                </a:extLst>
              </a:tr>
              <a:tr h="204845">
                <a:tc rowSpan="2"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Ever Register with NHIS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49" marR="525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Registered</a:t>
                      </a:r>
                      <a:endParaRPr lang="en-US" sz="18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49" marR="525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8100" marR="3810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365</a:t>
                      </a:r>
                      <a:endParaRPr lang="en-US" sz="18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49" marR="525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8100" marR="3810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91.25</a:t>
                      </a:r>
                      <a:endParaRPr lang="en-US" sz="18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49" marR="525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44758725"/>
                  </a:ext>
                </a:extLst>
              </a:tr>
              <a:tr h="19818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Never registered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49" marR="525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35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49" marR="525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8.75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49" marR="525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17465807"/>
                  </a:ext>
                </a:extLst>
              </a:tr>
              <a:tr h="192985">
                <a:tc rowSpan="2"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Valid NHIS membership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49" marR="525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Valid member</a:t>
                      </a:r>
                      <a:endParaRPr lang="en-US" sz="18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49" marR="525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211</a:t>
                      </a:r>
                      <a:endParaRPr lang="en-US" sz="18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49" marR="525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52.75</a:t>
                      </a:r>
                      <a:endParaRPr lang="en-US" sz="18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49" marR="525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89899270"/>
                  </a:ext>
                </a:extLst>
              </a:tr>
              <a:tr h="25938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Not valid member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49" marR="525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8100" marR="3810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189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49" marR="525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8100" marR="3810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47.25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49" marR="525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36837140"/>
                  </a:ext>
                </a:extLst>
              </a:tr>
              <a:tr h="192985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Total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49" marR="525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49" marR="525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400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49" marR="525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49" marR="525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20798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45123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356350"/>
            <a:ext cx="7924800" cy="365125"/>
          </a:xfrm>
        </p:spPr>
        <p:txBody>
          <a:bodyPr/>
          <a:lstStyle/>
          <a:p>
            <a:r>
              <a:rPr lang="en-US" sz="16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5th AFHEA’s Scientific Conference, 11th to 14th March 2019, at the Kempinski Gold Coast Hotel, Accra, Ghana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8367F-B7A4-4A72-BA4C-B04601966150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7193DF8B-0714-43A9-A946-98894A39D3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146707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0" name="Chart 9">
            <a:extLst>
              <a:ext uri="{FF2B5EF4-FFF2-40B4-BE49-F238E27FC236}">
                <a16:creationId xmlns:a16="http://schemas.microsoft.com/office/drawing/2014/main" id="{70A3A656-0CEA-4BB6-8448-48FC9E46305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60475313"/>
              </p:ext>
            </p:extLst>
          </p:nvPr>
        </p:nvGraphicFramePr>
        <p:xfrm>
          <a:off x="152400" y="304800"/>
          <a:ext cx="8724900" cy="59753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966318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955</TotalTime>
  <Words>1321</Words>
  <Application>Microsoft Office PowerPoint</Application>
  <PresentationFormat>On-screen Show (4:3)</PresentationFormat>
  <Paragraphs>210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Arial</vt:lpstr>
      <vt:lpstr>Calibri</vt:lpstr>
      <vt:lpstr>Times New Roman</vt:lpstr>
      <vt:lpstr>Office Theme</vt:lpstr>
      <vt:lpstr>Correlates of public awareness of patient rights and responsibilities in healthcare delivery in the Sagnarigu Municipality, Ghana</vt:lpstr>
      <vt:lpstr>Outline</vt:lpstr>
      <vt:lpstr>Introduction</vt:lpstr>
      <vt:lpstr>Introduction</vt:lpstr>
      <vt:lpstr>Objectives</vt:lpstr>
      <vt:lpstr>PowerPoint Presentation</vt:lpstr>
      <vt:lpstr>Methodology</vt:lpstr>
      <vt:lpstr>Table 2: Respondents characteristics</vt:lpstr>
      <vt:lpstr>PowerPoint Presentation</vt:lpstr>
      <vt:lpstr>PowerPoint Presentation</vt:lpstr>
      <vt:lpstr>Correlates of awareness of rights and responsibilities</vt:lpstr>
      <vt:lpstr>Correlates of awareness of rights and responsibilities</vt:lpstr>
      <vt:lpstr>Conclusions</vt:lpstr>
      <vt:lpstr>Recommendation</vt:lpstr>
      <vt:lpstr>Thank you</vt:lpstr>
      <vt:lpstr>Some references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sepw</dc:title>
  <dc:creator>Gilbert Abiiro</dc:creator>
  <cp:lastModifiedBy>Gilbert Abiiro</cp:lastModifiedBy>
  <cp:revision>82</cp:revision>
  <dcterms:created xsi:type="dcterms:W3CDTF">2015-11-04T18:02:44Z</dcterms:created>
  <dcterms:modified xsi:type="dcterms:W3CDTF">2019-03-11T23:49:47Z</dcterms:modified>
</cp:coreProperties>
</file>