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305" r:id="rId4"/>
    <p:sldId id="309" r:id="rId5"/>
    <p:sldId id="308" r:id="rId6"/>
    <p:sldId id="316" r:id="rId7"/>
    <p:sldId id="311" r:id="rId8"/>
    <p:sldId id="312" r:id="rId9"/>
    <p:sldId id="313" r:id="rId10"/>
    <p:sldId id="314" r:id="rId11"/>
    <p:sldId id="315" r:id="rId12"/>
    <p:sldId id="318" r:id="rId13"/>
    <p:sldId id="319" r:id="rId14"/>
    <p:sldId id="320" r:id="rId15"/>
    <p:sldId id="303" r:id="rId16"/>
    <p:sldId id="32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Fig 1: Awareness of</a:t>
            </a:r>
            <a:r>
              <a:rPr lang="en-US" sz="20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patient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rights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Awareness level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Quality basic health care </c:v>
                </c:pt>
                <c:pt idx="1">
                  <c:v>Full information on  condition</c:v>
                </c:pt>
                <c:pt idx="2">
                  <c:v>know alternative treatment</c:v>
                </c:pt>
                <c:pt idx="3">
                  <c:v>know the identity of provider</c:v>
                </c:pt>
                <c:pt idx="4">
                  <c:v>Consent to research </c:v>
                </c:pt>
                <c:pt idx="5">
                  <c:v>Effective care if declines to research</c:v>
                </c:pt>
                <c:pt idx="6">
                  <c:v>Privacy</c:v>
                </c:pt>
                <c:pt idx="7">
                  <c:v>Confidentiality</c:v>
                </c:pt>
                <c:pt idx="8">
                  <c:v>Information on policies and regulation</c:v>
                </c:pt>
                <c:pt idx="9">
                  <c:v>Information on complaint procedure</c:v>
                </c:pt>
                <c:pt idx="10">
                  <c:v>Explanation about charges</c:v>
                </c:pt>
                <c:pt idx="11">
                  <c:v>Know exemption facilities </c:v>
                </c:pt>
                <c:pt idx="12">
                  <c:v>Personal safety and security </c:v>
                </c:pt>
                <c:pt idx="13">
                  <c:v>Second medical opinion 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74.25</c:v>
                </c:pt>
                <c:pt idx="1">
                  <c:v>56.5</c:v>
                </c:pt>
                <c:pt idx="2">
                  <c:v>43</c:v>
                </c:pt>
                <c:pt idx="3">
                  <c:v>34.75</c:v>
                </c:pt>
                <c:pt idx="4">
                  <c:v>44</c:v>
                </c:pt>
                <c:pt idx="5">
                  <c:v>38.5</c:v>
                </c:pt>
                <c:pt idx="6">
                  <c:v>64.5</c:v>
                </c:pt>
                <c:pt idx="7">
                  <c:v>59.25</c:v>
                </c:pt>
                <c:pt idx="8">
                  <c:v>35.5</c:v>
                </c:pt>
                <c:pt idx="9">
                  <c:v>39.75</c:v>
                </c:pt>
                <c:pt idx="10">
                  <c:v>42.25</c:v>
                </c:pt>
                <c:pt idx="11">
                  <c:v>45.75</c:v>
                </c:pt>
                <c:pt idx="12">
                  <c:v>61</c:v>
                </c:pt>
                <c:pt idx="13">
                  <c:v>61.5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D0-492D-A64D-D8286A49B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3422024"/>
        <c:axId val="393420056"/>
      </c:barChart>
      <c:catAx>
        <c:axId val="3934220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Right</a:t>
                </a:r>
                <a:r>
                  <a:rPr lang="en-US" sz="1600" b="1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to:</a:t>
                </a:r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93420056"/>
        <c:crosses val="autoZero"/>
        <c:auto val="1"/>
        <c:lblAlgn val="ctr"/>
        <c:lblOffset val="100"/>
        <c:noMultiLvlLbl val="0"/>
      </c:catAx>
      <c:valAx>
        <c:axId val="393420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93422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b="1"/>
              <a:t>Fig 2: Awareness of patient responsibilities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Awareness level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Provide full medical history </c:v>
                </c:pt>
                <c:pt idx="1">
                  <c:v>Request additional information and or clarification</c:v>
                </c:pt>
                <c:pt idx="2">
                  <c:v> Treatment compliance </c:v>
                </c:pt>
                <c:pt idx="3">
                  <c:v>Inform providers anticipated treatment problems</c:v>
                </c:pt>
                <c:pt idx="4">
                  <c:v>Obtain necessary information on treatment.</c:v>
                </c:pt>
                <c:pt idx="5">
                  <c:v>Acquire knowledge_ preventive, promotive and simple curative practices </c:v>
                </c:pt>
                <c:pt idx="6">
                  <c:v>Maintain safe and hygienic environment </c:v>
                </c:pt>
                <c:pt idx="7">
                  <c:v>Respect the rights of other </c:v>
                </c:pt>
                <c:pt idx="8">
                  <c:v>Protect the property of the health facility.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49.75</c:v>
                </c:pt>
                <c:pt idx="1">
                  <c:v>68</c:v>
                </c:pt>
                <c:pt idx="2">
                  <c:v>71.3</c:v>
                </c:pt>
                <c:pt idx="3">
                  <c:v>68.5</c:v>
                </c:pt>
                <c:pt idx="4">
                  <c:v>46.5</c:v>
                </c:pt>
                <c:pt idx="5">
                  <c:v>59.5</c:v>
                </c:pt>
                <c:pt idx="6">
                  <c:v>71</c:v>
                </c:pt>
                <c:pt idx="7">
                  <c:v>71.3</c:v>
                </c:pt>
                <c:pt idx="8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D1-4325-8555-7BD5C5D977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7066624"/>
        <c:axId val="517061048"/>
      </c:barChart>
      <c:catAx>
        <c:axId val="5170666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 b="1"/>
                  <a:t>Responsibility to: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17061048"/>
        <c:crosses val="autoZero"/>
        <c:auto val="1"/>
        <c:lblAlgn val="ctr"/>
        <c:lblOffset val="100"/>
        <c:noMultiLvlLbl val="0"/>
      </c:catAx>
      <c:valAx>
        <c:axId val="517061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 b="1"/>
                  <a:t>percetnage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17066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0BE6-DDB9-4CA5-87EA-E14D8510637B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6B9C4-9836-445C-A3C7-E5E49F37B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E761-C950-45E3-865A-41BA8ED4946C}" type="datetime1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5th AFHEA’s Scientific Conference, 11th to 14th March 2019, at the Kempinski Gold Coast Hotel, Accra, Ghana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11F6-7548-4D51-8EE2-82A8A14B5EF2}" type="datetime1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5th AFHEA’s Scientific Conference, 11th to 14th March 2019, at the Kempinski Gold Coast Hotel, Accra, Ghana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7EDC-63B5-4EE4-BCA5-3D2D533CD17E}" type="datetime1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5th AFHEA’s Scientific Conference, 11th to 14th March 2019, at the Kempinski Gold Coast Hotel, Accra, Ghana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62A7-0624-4D8A-820B-825D21FBA6E1}" type="datetime1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5th AFHEA’s Scientific Conference, 11th to 14th March 2019, at the Kempinski Gold Coast Hotel, Accra, Ghana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B14D-3559-417A-89FF-9EEEE0EBF9A9}" type="datetime1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5th AFHEA’s Scientific Conference, 11th to 14th March 2019, at the Kempinski Gold Coast Hotel, Accra, Ghana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42E2-AD13-4FC1-A34D-CFC4C30E8C1B}" type="datetime1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5th AFHEA’s Scientific Conference, 11th to 14th March 2019, at the Kempinski Gold Coast Hotel, Accra, Ghana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4733-8C5B-42E7-AEA1-50C873E98DB7}" type="datetime1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5th AFHEA’s Scientific Conference, 11th to 14th March 2019, at the Kempinski Gold Coast Hotel, Accra, Ghana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E695-7A2C-4698-B78D-BE18BC9A522F}" type="datetime1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5th AFHEA’s Scientific Conference, 11th to 14th March 2019, at the Kempinski Gold Coast Hotel, Accra, Ghana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5D81-2D88-4CF5-B52C-2904816B957F}" type="datetime1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5th AFHEA’s Scientific Conference, 11th to 14th March 2019, at the Kempinski Gold Coast Hotel, Accra, Ghana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C105C-70C8-4C76-8D17-183657126AEE}" type="datetime1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5th AFHEA’s Scientific Conference, 11th to 14th March 2019, at the Kempinski Gold Coast Hotel, Accra, Ghana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B7AB-F4BD-4BA2-95CF-2247001E6DEC}" type="datetime1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5th AFHEA’s Scientific Conference, 11th to 14th March 2019, at the Kempinski Gold Coast Hotel, Accra, Ghana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559DC-863C-4476-A736-99782675E714}" type="datetime1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5th AFHEA’s Scientific Conference, 11th to 14th March 2019, at the Kempinski Gold Coast Hotel, Accra, Ghana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367F-B7A4-4A72-BA4C-B04601966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20574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Correlates of public awareness of patient rights and responsibilities in healthcare delivery in the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Sagnarigu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Municipality, Ghana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698750"/>
            <a:ext cx="8229600" cy="137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itchFamily="34" charset="0"/>
              </a:rPr>
              <a:t>Authors: </a:t>
            </a:r>
            <a:r>
              <a:rPr lang="en-US" sz="2400" dirty="0">
                <a:latin typeface="Arial" panose="020B0604020202020204" pitchFamily="34" charset="0"/>
                <a:cs typeface="Arial" pitchFamily="34" charset="0"/>
              </a:rPr>
              <a:t>Gilbert </a:t>
            </a:r>
            <a:r>
              <a:rPr lang="en-US" sz="2400" dirty="0" err="1">
                <a:latin typeface="Arial" panose="020B0604020202020204" pitchFamily="34" charset="0"/>
                <a:cs typeface="Arial" pitchFamily="34" charset="0"/>
              </a:rPr>
              <a:t>Abotisem</a:t>
            </a:r>
            <a:r>
              <a:rPr lang="en-US" sz="2400" dirty="0">
                <a:latin typeface="Arial" panose="020B0604020202020204" pitchFamily="34" charset="0"/>
                <a:cs typeface="Arial" pitchFamily="34" charset="0"/>
              </a:rPr>
              <a:t> Abiiro, Roger </a:t>
            </a:r>
            <a:r>
              <a:rPr lang="en-US" sz="2400" dirty="0" err="1">
                <a:latin typeface="Arial" panose="020B0604020202020204" pitchFamily="34" charset="0"/>
                <a:cs typeface="Arial" pitchFamily="34" charset="0"/>
              </a:rPr>
              <a:t>Ayimbila</a:t>
            </a:r>
            <a:r>
              <a:rPr lang="en-US" sz="24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itchFamily="34" charset="0"/>
              </a:rPr>
              <a:t>Atinga</a:t>
            </a:r>
            <a:r>
              <a:rPr lang="en-US" sz="2400" dirty="0">
                <a:latin typeface="Arial" panose="020B0604020202020204" pitchFamily="34" charset="0"/>
                <a:cs typeface="Arial" pitchFamily="34" charset="0"/>
              </a:rPr>
              <a:t>, Bernard </a:t>
            </a:r>
            <a:r>
              <a:rPr lang="en-US" sz="2400" dirty="0" err="1">
                <a:latin typeface="Arial" panose="020B0604020202020204" pitchFamily="34" charset="0"/>
                <a:cs typeface="Arial" pitchFamily="34" charset="0"/>
              </a:rPr>
              <a:t>Afik</a:t>
            </a:r>
            <a:r>
              <a:rPr lang="en-US" sz="24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itchFamily="34" charset="0"/>
              </a:rPr>
              <a:t>Akanpabadai</a:t>
            </a:r>
            <a:r>
              <a:rPr lang="en-US" sz="24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itchFamily="34" charset="0"/>
              </a:rPr>
              <a:t>Akanbang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62000" y="5943600"/>
            <a:ext cx="7543800" cy="777875"/>
          </a:xfrm>
        </p:spPr>
        <p:txBody>
          <a:bodyPr/>
          <a:lstStyle/>
          <a:p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5th AFHEA’s Scientific Conference, 11th to 14th March 2019, at the Kempinski Gold Coast Hotel, Accra, Ghana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6C151C4-1A26-4623-A938-9EB60F759510}"/>
              </a:ext>
            </a:extLst>
          </p:cNvPr>
          <p:cNvSpPr txBox="1">
            <a:spLocks/>
          </p:cNvSpPr>
          <p:nvPr/>
        </p:nvSpPr>
        <p:spPr>
          <a:xfrm>
            <a:off x="762000" y="437515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Presenter: 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Dr. Gilbert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Abotisem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Abiiro</a:t>
            </a: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	University for Development Studies, Ghana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366361"/>
            <a:ext cx="8077199" cy="365125"/>
          </a:xfrm>
        </p:spPr>
        <p:txBody>
          <a:bodyPr/>
          <a:lstStyle/>
          <a:p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5th AFHEA’s Scientific Conference, 11th to 14th March 2019, at the Kempinski Gold Coast Hotel, Accra, Ghana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248400" y="6051550"/>
            <a:ext cx="2133600" cy="365125"/>
          </a:xfrm>
        </p:spPr>
        <p:txBody>
          <a:bodyPr/>
          <a:lstStyle/>
          <a:p>
            <a:fld id="{4CA8367F-B7A4-4A72-BA4C-B0460196615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193DF8B-0714-43A9-A946-98894A39D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-304800"/>
            <a:ext cx="1173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40A30CC-A0AF-4127-9202-8F1D3AFD83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1703183"/>
              </p:ext>
            </p:extLst>
          </p:nvPr>
        </p:nvGraphicFramePr>
        <p:xfrm>
          <a:off x="152400" y="152400"/>
          <a:ext cx="8763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4966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EE3D0C3-22F9-41DE-97A0-FEF7494B4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610600" cy="380779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Correlates of awareness of rights and responsibilities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CE997D9-7C9C-4D40-8AB3-6CC60FC0A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77655"/>
            <a:ext cx="8610600" cy="5578693"/>
          </a:xfrm>
        </p:spPr>
        <p:txBody>
          <a:bodyPr>
            <a:normAutofit fontScale="92500" lnSpcReduction="20000"/>
          </a:bodyPr>
          <a:lstStyle/>
          <a:p>
            <a:pPr lvl="0" hangingPunct="0">
              <a:lnSpc>
                <a:spcPct val="12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Socio-demographic variables with statistically significantly (p&lt;0.05) positive associations with public awareness: </a:t>
            </a:r>
          </a:p>
          <a:p>
            <a:pPr lvl="1" hangingPunct="0">
              <a:lnSpc>
                <a:spcPct val="16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Residing in a peri-urban area compared to a rural area</a:t>
            </a:r>
          </a:p>
          <a:p>
            <a:pPr lvl="1" hangingPunct="0">
              <a:lnSpc>
                <a:spcPct val="16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Tertiary education compared to below tertiary level</a:t>
            </a:r>
          </a:p>
          <a:p>
            <a:pPr lvl="1" hangingPunct="0">
              <a:lnSpc>
                <a:spcPct val="16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Good self-rated health status compared to below good</a:t>
            </a:r>
          </a:p>
          <a:p>
            <a:pPr lvl="1" hangingPunct="0">
              <a:lnSpc>
                <a:spcPct val="16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NHIS membership (ever register or active)</a:t>
            </a:r>
          </a:p>
          <a:p>
            <a:pPr marL="457200" lvl="1" indent="0" hangingPunct="0">
              <a:lnSpc>
                <a:spcPct val="120000"/>
              </a:lnSpc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hangingPunct="0">
              <a:lnSpc>
                <a:spcPct val="12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Islamic religion compared to  others produced statistically significant negative association with awareness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10754"/>
            <a:ext cx="8229600" cy="410722"/>
          </a:xfrm>
        </p:spPr>
        <p:txBody>
          <a:bodyPr/>
          <a:lstStyle/>
          <a:p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5th AFHEA’s Scientific Conference, 11th to 14th March 2019, at the Kempinski Gold Coast Hotel, Accra, Ghana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193DF8B-0714-43A9-A946-98894A39D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-304800"/>
            <a:ext cx="1173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34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EE3D0C3-22F9-41DE-97A0-FEF7494B4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26504"/>
            <a:ext cx="8610600" cy="380779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Correlates of awareness of rights and responsibilities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CE997D9-7C9C-4D40-8AB3-6CC60FC0A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587011"/>
            <a:ext cx="8610600" cy="5723742"/>
          </a:xfrm>
        </p:spPr>
        <p:txBody>
          <a:bodyPr>
            <a:normAutofit lnSpcReduction="10000"/>
          </a:bodyPr>
          <a:lstStyle/>
          <a:p>
            <a:pPr lvl="0" hangingPunct="0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following were statistically insignificantly (p&gt;0.05) associated with awareness:</a:t>
            </a:r>
          </a:p>
          <a:p>
            <a:pPr lvl="1" hangingPunct="0">
              <a:lnSpc>
                <a:spcPct val="11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</a:p>
          <a:p>
            <a:pPr lvl="1" hangingPunct="0">
              <a:lnSpc>
                <a:spcPct val="11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Urban residency</a:t>
            </a:r>
          </a:p>
          <a:p>
            <a:pPr lvl="1" hangingPunct="0">
              <a:lnSpc>
                <a:spcPct val="11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Sex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Variables excluded from regression analysis due to correlation with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others:</a:t>
            </a:r>
          </a:p>
          <a:p>
            <a:pPr lvl="1" algn="just">
              <a:lnSpc>
                <a:spcPct val="11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Ethnicity</a:t>
            </a:r>
          </a:p>
          <a:p>
            <a:pPr lvl="1" algn="just">
              <a:lnSpc>
                <a:spcPct val="11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Marital status</a:t>
            </a:r>
          </a:p>
          <a:p>
            <a:pPr lvl="1" algn="just">
              <a:lnSpc>
                <a:spcPct val="11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Number of children and</a:t>
            </a:r>
          </a:p>
          <a:p>
            <a:pPr lvl="1" algn="just">
              <a:lnSpc>
                <a:spcPct val="11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Occupation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 models were statistically significant (p&lt;0.001)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10754"/>
            <a:ext cx="8229600" cy="410722"/>
          </a:xfrm>
        </p:spPr>
        <p:txBody>
          <a:bodyPr/>
          <a:lstStyle/>
          <a:p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5th AFHEA’s Scientific Conference, 11th to 14th March 2019, at the Kempinski Gold Coast Hotel, Accra, Ghana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193DF8B-0714-43A9-A946-98894A39D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-304800"/>
            <a:ext cx="1173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41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EE3D0C3-22F9-41DE-97A0-FEF7494B4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94287"/>
            <a:ext cx="8610600" cy="380779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CE997D9-7C9C-4D40-8AB3-6CC60FC0A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75067"/>
            <a:ext cx="8686800" cy="5520933"/>
          </a:xfrm>
        </p:spPr>
        <p:txBody>
          <a:bodyPr>
            <a:noAutofit/>
          </a:bodyPr>
          <a:lstStyle/>
          <a:p>
            <a:pPr lvl="0" hangingPunct="0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Moderate level of awareness on patient rights (35.5% - 74.25%) and responsibilities (46.5%-71.3%)</a:t>
            </a:r>
          </a:p>
          <a:p>
            <a:pPr lvl="0" hangingPunct="0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Variations exist in awareness on the different rights and responsibilities </a:t>
            </a:r>
          </a:p>
          <a:p>
            <a:pPr lvl="1" hangingPunct="0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More of benefits/treatment oriented than information oriented</a:t>
            </a:r>
          </a:p>
          <a:p>
            <a:pPr lvl="0" hangingPunct="0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Peri-urban residency, tertiary education, good self-related health status and health insurance membership correlates with higher levels of awareness </a:t>
            </a:r>
          </a:p>
          <a:p>
            <a:pPr lvl="0" hangingPunct="0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Islamic religion correlates with lower levels of awareness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867400"/>
            <a:ext cx="8229600" cy="854076"/>
          </a:xfrm>
        </p:spPr>
        <p:txBody>
          <a:bodyPr/>
          <a:lstStyle/>
          <a:p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5th AFHEA’s Scientific Conference, 11th to 14th March 2019, at the Kempinski Gold Coast Hotel, Accra, Ghana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193DF8B-0714-43A9-A946-98894A39D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-304800"/>
            <a:ext cx="1173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71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EE3D0C3-22F9-41DE-97A0-FEF7494B4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453291"/>
            <a:ext cx="8610600" cy="380779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CE997D9-7C9C-4D40-8AB3-6CC60FC0A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" y="897251"/>
            <a:ext cx="8610600" cy="5037239"/>
          </a:xfrm>
        </p:spPr>
        <p:txBody>
          <a:bodyPr>
            <a:normAutofit/>
          </a:bodyPr>
          <a:lstStyle/>
          <a:p>
            <a:pPr lvl="0" algn="just" hangingPunct="0">
              <a:lnSpc>
                <a:spcPct val="2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Intensify public education on the existence of the Ghana patient charter and on the specific patient rights and responsibilities enshrined in the charter, especially within rural and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muslim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dominated communities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10754"/>
            <a:ext cx="8229600" cy="410722"/>
          </a:xfrm>
        </p:spPr>
        <p:txBody>
          <a:bodyPr/>
          <a:lstStyle/>
          <a:p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5th AFHEA’s Scientific Conference, 11th to 14th March 2019, at the Kempinski Gold Coast Hotel, Accra, Ghana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193DF8B-0714-43A9-A946-98894A39D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-304800"/>
            <a:ext cx="1173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1219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Thank you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1219200" y="2819400"/>
            <a:ext cx="6858000" cy="3306763"/>
          </a:xfrm>
        </p:spPr>
        <p:txBody>
          <a:bodyPr/>
          <a:lstStyle/>
          <a:p>
            <a:pPr>
              <a:buNone/>
            </a:pPr>
            <a:r>
              <a:rPr lang="en-US" dirty="0"/>
              <a:t>		Dr. Gilbert </a:t>
            </a:r>
            <a:r>
              <a:rPr lang="en-US" dirty="0" err="1"/>
              <a:t>Abotisem</a:t>
            </a:r>
            <a:r>
              <a:rPr lang="en-US" dirty="0"/>
              <a:t> Abiiro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Email: gabiiro@uds.edu.gh</a:t>
            </a:r>
          </a:p>
          <a:p>
            <a:pPr>
              <a:buNone/>
            </a:pPr>
            <a:r>
              <a:rPr lang="en-US" dirty="0"/>
              <a:t>			  gilbiiro@yahoo.com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5943600" cy="365125"/>
          </a:xfrm>
        </p:spPr>
        <p:txBody>
          <a:bodyPr/>
          <a:lstStyle/>
          <a:p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5th AFHEA’s Scientific Conference, 11th to 14th March 2019, at the Kempinski Gold Coast Hotel, Accra, Ghana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A110C8-7054-4359-BA05-C3D3E39F1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125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Some references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480407-81DA-4560-8A91-0D62A1D56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639763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Abekah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-Nkrumah, G., Manu, A., &amp;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Ayimbillah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A.R. (2010). Assessing the implementation of Ghana's Patient Charter. Health Education, 110(3), 169-185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Halawany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H.S.,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AlTowiher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O.S.,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AlManea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J.T., Abraham, N.B., Jacob, V., &amp;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AlMaflehi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N. (2016). Awareness, availability and perception of implementation of patients’ rights in Riyadh, Saudi Arabia. The Saudi Journal for Dental Research, 7(2), 132-137.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Cohen, J., &amp;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Ezer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T. (2013). Human rights in patient care: A theoretical and practical framework. Health and human rights, 15(2), 7-19. 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Joolaee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S.,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Tschudin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V.,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Nikbakht‐Nasrabadi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A., &amp;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Parsa‐Yekta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Z. (2008). Factors affecting patients' rights practice: the lived experiences of Iranian nurses and physicians. International nursing review, 55(1), 55-61.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BCB54E-268D-480E-BC30-652EFF7ED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356350"/>
            <a:ext cx="7010400" cy="365125"/>
          </a:xfrm>
        </p:spPr>
        <p:txBody>
          <a:bodyPr/>
          <a:lstStyle/>
          <a:p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5th AFHEA’s Scientific Conference, 11th to 14th March 2019, at the Kempinski Gold Coast Hotel, Accra, Ghana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779025-556C-4605-A22B-A11C5BCD4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4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9255" y="1142658"/>
            <a:ext cx="7315200" cy="431233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Study objectives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Methodology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Results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019800"/>
            <a:ext cx="7315200" cy="701675"/>
          </a:xfrm>
        </p:spPr>
        <p:txBody>
          <a:bodyPr/>
          <a:lstStyle/>
          <a:p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5th AFHEA’s Scientific Conference, 11th to 14th March 2019, at the Kempinski Gold Coast Hotel, Accra, Ghana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41"/>
            <a:ext cx="8229600" cy="411162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31448"/>
            <a:ext cx="8305800" cy="5223706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itchFamily="34" charset="0"/>
              </a:rPr>
              <a:t>Human rights violations led to the enactment of various patient charters to protect the basic rights of patients  (</a:t>
            </a:r>
            <a:r>
              <a:rPr lang="en-US" sz="1400" i="1" dirty="0" err="1">
                <a:latin typeface="Arial" panose="020B0604020202020204" pitchFamily="34" charset="0"/>
                <a:cs typeface="Arial" pitchFamily="34" charset="0"/>
              </a:rPr>
              <a:t>Büken</a:t>
            </a:r>
            <a:r>
              <a:rPr lang="en-US" sz="1400" i="1" dirty="0">
                <a:latin typeface="Arial" panose="020B0604020202020204" pitchFamily="34" charset="0"/>
                <a:cs typeface="Arial" pitchFamily="34" charset="0"/>
              </a:rPr>
              <a:t> &amp; </a:t>
            </a:r>
            <a:r>
              <a:rPr lang="en-US" sz="1400" i="1" dirty="0" err="1">
                <a:latin typeface="Arial" panose="020B0604020202020204" pitchFamily="34" charset="0"/>
                <a:cs typeface="Arial" pitchFamily="34" charset="0"/>
              </a:rPr>
              <a:t>Büken</a:t>
            </a:r>
            <a:r>
              <a:rPr lang="en-US" sz="1400" i="1" dirty="0">
                <a:latin typeface="Arial" panose="020B0604020202020204" pitchFamily="34" charset="0"/>
                <a:cs typeface="Arial" pitchFamily="34" charset="0"/>
              </a:rPr>
              <a:t>, 2004, </a:t>
            </a:r>
            <a:r>
              <a:rPr lang="en-US" sz="1400" i="1" dirty="0" err="1">
                <a:latin typeface="Arial" panose="020B0604020202020204" pitchFamily="34" charset="0"/>
                <a:cs typeface="Arial" pitchFamily="34" charset="0"/>
              </a:rPr>
              <a:t>Fridli</a:t>
            </a:r>
            <a:r>
              <a:rPr lang="en-US" sz="1400" i="1" dirty="0">
                <a:latin typeface="Arial" panose="020B0604020202020204" pitchFamily="34" charset="0"/>
                <a:cs typeface="Arial" pitchFamily="34" charset="0"/>
              </a:rPr>
              <a:t>, 2006, Cohen &amp; </a:t>
            </a:r>
            <a:r>
              <a:rPr lang="en-US" sz="1400" i="1" dirty="0" err="1">
                <a:latin typeface="Arial" panose="020B0604020202020204" pitchFamily="34" charset="0"/>
                <a:cs typeface="Arial" pitchFamily="34" charset="0"/>
              </a:rPr>
              <a:t>Ezer</a:t>
            </a:r>
            <a:r>
              <a:rPr lang="en-US" sz="1400" i="1" dirty="0">
                <a:latin typeface="Arial" panose="020B0604020202020204" pitchFamily="34" charset="0"/>
                <a:cs typeface="Arial" pitchFamily="34" charset="0"/>
              </a:rPr>
              <a:t>, 2013, </a:t>
            </a:r>
            <a:r>
              <a:rPr lang="en-US" sz="1400" i="1" dirty="0" err="1">
                <a:latin typeface="Arial" panose="020B0604020202020204" pitchFamily="34" charset="0"/>
                <a:cs typeface="Arial" pitchFamily="34" charset="0"/>
              </a:rPr>
              <a:t>Dapaah</a:t>
            </a:r>
            <a:r>
              <a:rPr lang="en-US" sz="1400" i="1" dirty="0">
                <a:latin typeface="Arial" panose="020B0604020202020204" pitchFamily="34" charset="0"/>
                <a:cs typeface="Arial" pitchFamily="34" charset="0"/>
              </a:rPr>
              <a:t>, 2015, Kwarteng, 2012)</a:t>
            </a:r>
          </a:p>
          <a:p>
            <a:pPr algn="just">
              <a:lnSpc>
                <a:spcPct val="110000"/>
              </a:lnSpc>
            </a:pPr>
            <a:endParaRPr lang="en-US" sz="1400" i="1" dirty="0"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itchFamily="34" charset="0"/>
              </a:rPr>
              <a:t>However, patients still face challenges in accessing these rights (</a:t>
            </a:r>
            <a:r>
              <a:rPr lang="da-DK" sz="1600" i="1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Joolaee et al, 2008, Kwarteng, 2012, Halawany et al, 2012)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sz="2400" dirty="0"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itchFamily="34" charset="0"/>
              </a:rPr>
              <a:t> There exist poor awareness of the specific patient rights and responsibilities enshrined in the various patient charters</a:t>
            </a:r>
            <a:r>
              <a:rPr lang="en-US" sz="26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da-DK" sz="2400" dirty="0">
                <a:latin typeface="Arial" panose="020B0604020202020204" pitchFamily="34" charset="0"/>
                <a:cs typeface="Arial" pitchFamily="34" charset="0"/>
              </a:rPr>
              <a:t>(</a:t>
            </a:r>
            <a:r>
              <a:rPr lang="da-DK" sz="1600" i="1" dirty="0">
                <a:latin typeface="Arial" panose="020B0604020202020204" pitchFamily="34" charset="0"/>
                <a:cs typeface="Arial" pitchFamily="34" charset="0"/>
              </a:rPr>
              <a:t>Joolaee et al, 2008, Kwarteng, 2012, Halawany et al, 2016, Dapaah 2013 Abekah-Nkrumah, Manu and Atinga, 2008, CHRAJ, 2010, Yarney et al 2016</a:t>
            </a:r>
            <a:r>
              <a:rPr lang="da-DK" sz="2400" dirty="0">
                <a:latin typeface="Arial" panose="020B0604020202020204" pitchFamily="34" charset="0"/>
                <a:cs typeface="Arial" pitchFamily="34" charset="0"/>
              </a:rPr>
              <a:t>)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en-US" sz="2400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55153"/>
            <a:ext cx="7315200" cy="701675"/>
          </a:xfrm>
        </p:spPr>
        <p:txBody>
          <a:bodyPr/>
          <a:lstStyle/>
          <a:p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5th AFHEA’s Scientific Conference, 11th to 14th March 2019, at the Kempinski Gold Coast Hotel, Accra, Ghana</a:t>
            </a:r>
          </a:p>
        </p:txBody>
      </p:sp>
    </p:spTree>
    <p:extLst>
      <p:ext uri="{BB962C8B-B14F-4D97-AF65-F5344CB8AC3E}">
        <p14:creationId xmlns:p14="http://schemas.microsoft.com/office/powerpoint/2010/main" val="328173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850"/>
            <a:ext cx="8229600" cy="411162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900112"/>
            <a:ext cx="8077199" cy="4951413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itchFamily="34" charset="0"/>
              </a:rPr>
              <a:t>Research evidences show that awareness of patient rights and responsibilities differed by socio-demographic characteristics </a:t>
            </a:r>
            <a:r>
              <a:rPr lang="en-US" sz="1400" dirty="0">
                <a:latin typeface="Arial" panose="020B0604020202020204" pitchFamily="34" charset="0"/>
                <a:cs typeface="Arial" pitchFamily="34" charset="0"/>
              </a:rPr>
              <a:t>(</a:t>
            </a:r>
            <a:r>
              <a:rPr lang="en-US" sz="1400" dirty="0" err="1">
                <a:latin typeface="Arial" panose="020B0604020202020204" pitchFamily="34" charset="0"/>
                <a:cs typeface="Arial" pitchFamily="34" charset="0"/>
              </a:rPr>
              <a:t>Abekah</a:t>
            </a:r>
            <a:r>
              <a:rPr lang="en-US" sz="1400" dirty="0">
                <a:latin typeface="Arial" panose="020B0604020202020204" pitchFamily="34" charset="0"/>
                <a:cs typeface="Arial" pitchFamily="34" charset="0"/>
              </a:rPr>
              <a:t>-Nkrumah, Manu and </a:t>
            </a:r>
            <a:r>
              <a:rPr lang="en-US" sz="1400" dirty="0" err="1">
                <a:latin typeface="Arial" panose="020B0604020202020204" pitchFamily="34" charset="0"/>
                <a:cs typeface="Arial" pitchFamily="34" charset="0"/>
              </a:rPr>
              <a:t>Atinga</a:t>
            </a:r>
            <a:r>
              <a:rPr lang="en-US" sz="1400" dirty="0">
                <a:latin typeface="Arial" panose="020B0604020202020204" pitchFamily="34" charset="0"/>
                <a:cs typeface="Arial" pitchFamily="34" charset="0"/>
              </a:rPr>
              <a:t>, 2008, </a:t>
            </a:r>
            <a:r>
              <a:rPr lang="en-US" sz="1400" dirty="0" err="1">
                <a:latin typeface="Arial" panose="020B0604020202020204" pitchFamily="34" charset="0"/>
                <a:cs typeface="Arial" pitchFamily="34" charset="0"/>
              </a:rPr>
              <a:t>Halawany</a:t>
            </a:r>
            <a:r>
              <a:rPr lang="en-US" sz="1400" dirty="0">
                <a:latin typeface="Arial" panose="020B0604020202020204" pitchFamily="34" charset="0"/>
                <a:cs typeface="Arial" pitchFamily="34" charset="0"/>
              </a:rPr>
              <a:t>, 2016)</a:t>
            </a:r>
            <a:endParaRPr lang="en-US" sz="2800" dirty="0"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800" dirty="0">
              <a:latin typeface="Arial" panose="020B0604020202020204" pitchFamily="34" charset="0"/>
              <a:cs typeface="Arial" pitchFamily="34" charset="0"/>
            </a:endParaRP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itchFamily="34" charset="0"/>
              </a:rPr>
              <a:t>The existing studies on awareness of patient rights and responsibilities focused more on examining the perspectives of the patient and/ their providers’</a:t>
            </a:r>
          </a:p>
          <a:p>
            <a:pPr algn="just"/>
            <a:endParaRPr lang="en-US" sz="2400" dirty="0">
              <a:latin typeface="Arial" panose="020B0604020202020204" pitchFamily="34" charset="0"/>
              <a:cs typeface="Arial" pitchFamily="34" charset="0"/>
            </a:endParaRP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itchFamily="34" charset="0"/>
              </a:rPr>
              <a:t>There is little research evidence assessing awareness of the general population on patient rights and responsibilities and the correlates of this awareness</a:t>
            </a:r>
          </a:p>
          <a:p>
            <a:endParaRPr lang="en-US" sz="2400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019800"/>
            <a:ext cx="7315200" cy="701675"/>
          </a:xfrm>
        </p:spPr>
        <p:txBody>
          <a:bodyPr/>
          <a:lstStyle/>
          <a:p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5th AFHEA’s Scientific Conference, 11th to 14th March 2019, at the Kempinski Gold Coast Hotel, Accra, Ghana</a:t>
            </a:r>
          </a:p>
        </p:txBody>
      </p:sp>
    </p:spTree>
    <p:extLst>
      <p:ext uri="{BB962C8B-B14F-4D97-AF65-F5344CB8AC3E}">
        <p14:creationId xmlns:p14="http://schemas.microsoft.com/office/powerpoint/2010/main" val="409978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77200" cy="5029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assess public awareness of patients’ rights and responsibilities as enshrined in the Ghana patient charter and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identify the socio-demographic factors that are significantly associated with public awareness of patients’ rights and responsibilities </a:t>
            </a:r>
          </a:p>
          <a:p>
            <a:pPr lvl="1" algn="just"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Sagnarigu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Municipality of the Northern Region of Ghana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019800"/>
            <a:ext cx="7315200" cy="701675"/>
          </a:xfrm>
        </p:spPr>
        <p:txBody>
          <a:bodyPr/>
          <a:lstStyle/>
          <a:p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5th AFHEA’s Scientific Conference, 11th to 14th March 2019, at the Kempinski Gold Coast Hotel, Accra, Ghana</a:t>
            </a:r>
          </a:p>
        </p:txBody>
      </p:sp>
    </p:spTree>
    <p:extLst>
      <p:ext uri="{BB962C8B-B14F-4D97-AF65-F5344CB8AC3E}">
        <p14:creationId xmlns:p14="http://schemas.microsoft.com/office/powerpoint/2010/main" val="3271961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077200" cy="365125"/>
          </a:xfrm>
        </p:spPr>
        <p:txBody>
          <a:bodyPr/>
          <a:lstStyle/>
          <a:p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5th AFHEA’s Scientific Conference, 11th to 14th March 2019, at the Kempinski Gold Coast Hotel, Accra, Ghana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87F861C-E948-48B3-BAC9-6E795B89F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498308"/>
              </p:ext>
            </p:extLst>
          </p:nvPr>
        </p:nvGraphicFramePr>
        <p:xfrm>
          <a:off x="457200" y="136525"/>
          <a:ext cx="8229600" cy="61278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39776">
                  <a:extLst>
                    <a:ext uri="{9D8B030D-6E8A-4147-A177-3AD203B41FA5}">
                      <a16:colId xmlns:a16="http://schemas.microsoft.com/office/drawing/2014/main" val="3431427428"/>
                    </a:ext>
                  </a:extLst>
                </a:gridCol>
                <a:gridCol w="3989824">
                  <a:extLst>
                    <a:ext uri="{9D8B030D-6E8A-4147-A177-3AD203B41FA5}">
                      <a16:colId xmlns:a16="http://schemas.microsoft.com/office/drawing/2014/main" val="3877617755"/>
                    </a:ext>
                  </a:extLst>
                </a:gridCol>
              </a:tblGrid>
              <a:tr h="298939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1: Ghana Patient Charter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8723174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Rights</a:t>
                      </a:r>
                      <a:endParaRPr lang="en-US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Responsibilities</a:t>
                      </a:r>
                      <a:endParaRPr lang="en-US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3461612"/>
                  </a:ext>
                </a:extLst>
              </a:tr>
              <a:tr h="5411254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Quality basic health care 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 information on condition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 alternative treatment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 the identity of provider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Consent to research 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 care if declines to research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Privacy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Confidentiality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 on policies and regulation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 on complaint procedure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Explanation about charges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 exemption facilities 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 safety and security 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medical opinion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full and accurate medical history 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additional information 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Comply with prescribed treatment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healthcare providers anticipated problems 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Obtain all necessary information, on management and treatment.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Acquire knowledge, on preventive, promotive and simple curative practices 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Maintain safe and hygienic environment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Respect the rights of other 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Protect the property of the health facility.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387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044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00100"/>
            <a:ext cx="8686800" cy="52578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Study design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Quantitative cross-sectional design</a:t>
            </a:r>
          </a:p>
          <a:p>
            <a:pPr algn="just">
              <a:lnSpc>
                <a:spcPct val="200000"/>
              </a:lnSpc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Respondents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400 residents (households)</a:t>
            </a:r>
          </a:p>
          <a:p>
            <a:pPr algn="just">
              <a:lnSpc>
                <a:spcPct val="200000"/>
              </a:lnSpc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Sampling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Multi-stage sampling</a:t>
            </a:r>
          </a:p>
          <a:p>
            <a:pPr algn="just">
              <a:lnSpc>
                <a:spcPct val="200000"/>
              </a:lnSpc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Data collection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Household survey in June, 2017</a:t>
            </a:r>
          </a:p>
          <a:p>
            <a:pPr algn="just">
              <a:lnSpc>
                <a:spcPct val="200000"/>
              </a:lnSpc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Data analysis:</a:t>
            </a:r>
          </a:p>
          <a:p>
            <a:pPr lvl="1" algn="just">
              <a:lnSpc>
                <a:spcPct val="2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Descriptive statistics</a:t>
            </a:r>
          </a:p>
          <a:p>
            <a:pPr lvl="1" algn="just">
              <a:lnSpc>
                <a:spcPct val="2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Binary logistic regression</a:t>
            </a:r>
          </a:p>
          <a:p>
            <a:pPr algn="just">
              <a:lnSpc>
                <a:spcPct val="20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019800"/>
            <a:ext cx="7315200" cy="701675"/>
          </a:xfrm>
        </p:spPr>
        <p:txBody>
          <a:bodyPr/>
          <a:lstStyle/>
          <a:p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5th AFHEA’s Scientific Conference, 11th to 14th March 2019, at the Kempinski Gold Coast Hotel, Accra, Ghana</a:t>
            </a:r>
          </a:p>
        </p:txBody>
      </p:sp>
    </p:spTree>
    <p:extLst>
      <p:ext uri="{BB962C8B-B14F-4D97-AF65-F5344CB8AC3E}">
        <p14:creationId xmlns:p14="http://schemas.microsoft.com/office/powerpoint/2010/main" val="1529557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924800" cy="365125"/>
          </a:xfrm>
        </p:spPr>
        <p:txBody>
          <a:bodyPr/>
          <a:lstStyle/>
          <a:p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5th AFHEA’s Scientific Conference, 11th to 14th March 2019, at the Kempinski Gold Coast Hotel, Accra, Ghana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6C652167-1D64-4E79-8DE6-3688AD97CB3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36525"/>
            <a:ext cx="8229600" cy="365125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Table 2: Respondents characteristics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4F082EC-48A6-4742-8498-F58587462C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176935"/>
              </p:ext>
            </p:extLst>
          </p:nvPr>
        </p:nvGraphicFramePr>
        <p:xfrm>
          <a:off x="457200" y="457200"/>
          <a:ext cx="8229600" cy="5797560"/>
        </p:xfrm>
        <a:graphic>
          <a:graphicData uri="http://schemas.openxmlformats.org/drawingml/2006/table">
            <a:tbl>
              <a:tblPr firstRow="1" firstCol="1" bandRow="1"/>
              <a:tblGrid>
                <a:gridCol w="3006969">
                  <a:extLst>
                    <a:ext uri="{9D8B030D-6E8A-4147-A177-3AD203B41FA5}">
                      <a16:colId xmlns:a16="http://schemas.microsoft.com/office/drawing/2014/main" val="1922549850"/>
                    </a:ext>
                  </a:extLst>
                </a:gridCol>
                <a:gridCol w="2927838">
                  <a:extLst>
                    <a:ext uri="{9D8B030D-6E8A-4147-A177-3AD203B41FA5}">
                      <a16:colId xmlns:a16="http://schemas.microsoft.com/office/drawing/2014/main" val="788644340"/>
                    </a:ext>
                  </a:extLst>
                </a:gridCol>
                <a:gridCol w="1107831">
                  <a:extLst>
                    <a:ext uri="{9D8B030D-6E8A-4147-A177-3AD203B41FA5}">
                      <a16:colId xmlns:a16="http://schemas.microsoft.com/office/drawing/2014/main" val="3119861259"/>
                    </a:ext>
                  </a:extLst>
                </a:gridCol>
                <a:gridCol w="1186962">
                  <a:extLst>
                    <a:ext uri="{9D8B030D-6E8A-4147-A177-3AD203B41FA5}">
                      <a16:colId xmlns:a16="http://schemas.microsoft.com/office/drawing/2014/main" val="871581994"/>
                    </a:ext>
                  </a:extLst>
                </a:gridCol>
              </a:tblGrid>
              <a:tr h="2213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Categories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930450"/>
                  </a:ext>
                </a:extLst>
              </a:tr>
              <a:tr h="233384"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Residential status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761020"/>
                  </a:ext>
                </a:extLst>
              </a:tr>
              <a:tr h="192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Peri-urban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427938"/>
                  </a:ext>
                </a:extLst>
              </a:tr>
              <a:tr h="192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60.50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714460"/>
                  </a:ext>
                </a:extLst>
              </a:tr>
              <a:tr h="192985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1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47.25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17940"/>
                  </a:ext>
                </a:extLst>
              </a:tr>
              <a:tr h="192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1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52.75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066546"/>
                  </a:ext>
                </a:extLst>
              </a:tr>
              <a:tr h="221334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Below median (28)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639907"/>
                  </a:ext>
                </a:extLst>
              </a:tr>
              <a:tr h="2333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Median and above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163390"/>
                  </a:ext>
                </a:extLst>
              </a:tr>
              <a:tr h="193429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Christian and others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37.75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5270192"/>
                  </a:ext>
                </a:extLst>
              </a:tr>
              <a:tr h="2213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Muslim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249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62.25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662012"/>
                  </a:ext>
                </a:extLst>
              </a:tr>
              <a:tr h="233384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Educational status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Tertiary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173359"/>
                  </a:ext>
                </a:extLst>
              </a:tr>
              <a:tr h="2333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Below tertiary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8479622"/>
                  </a:ext>
                </a:extLst>
              </a:tr>
              <a:tr h="204845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Self-rated health status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Above good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33.25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044327"/>
                  </a:ext>
                </a:extLst>
              </a:tr>
              <a:tr h="192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Good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520635"/>
                  </a:ext>
                </a:extLst>
              </a:tr>
              <a:tr h="1929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Below good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30.75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643034"/>
                  </a:ext>
                </a:extLst>
              </a:tr>
              <a:tr h="204845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Ever Register with NHIS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Registered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365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91.25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758725"/>
                  </a:ext>
                </a:extLst>
              </a:tr>
              <a:tr h="1981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Never registered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8.75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465807"/>
                  </a:ext>
                </a:extLst>
              </a:tr>
              <a:tr h="192985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Valid NHIS membership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Valid member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52.75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899270"/>
                  </a:ext>
                </a:extLst>
              </a:tr>
              <a:tr h="259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valid member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47.25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837140"/>
                  </a:ext>
                </a:extLst>
              </a:tr>
              <a:tr h="19298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9" marR="52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798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512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924800" cy="365125"/>
          </a:xfrm>
        </p:spPr>
        <p:txBody>
          <a:bodyPr/>
          <a:lstStyle/>
          <a:p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5th AFHEA’s Scientific Conference, 11th to 14th March 2019, at the Kempinski Gold Coast Hotel, Accra, Ghana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367F-B7A4-4A72-BA4C-B0460196615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193DF8B-0714-43A9-A946-98894A39D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146707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0A3A656-0CEA-4BB6-8448-48FC9E4630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0475313"/>
              </p:ext>
            </p:extLst>
          </p:nvPr>
        </p:nvGraphicFramePr>
        <p:xfrm>
          <a:off x="152400" y="304800"/>
          <a:ext cx="8724900" cy="597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6631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1321</Words>
  <Application>Microsoft Office PowerPoint</Application>
  <PresentationFormat>On-screen Show (4:3)</PresentationFormat>
  <Paragraphs>210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Correlates of public awareness of patient rights and responsibilities in healthcare delivery in the Sagnarigu Municipality, Ghana</vt:lpstr>
      <vt:lpstr>Outline</vt:lpstr>
      <vt:lpstr>Introduction</vt:lpstr>
      <vt:lpstr>Introduction</vt:lpstr>
      <vt:lpstr>Objectives</vt:lpstr>
      <vt:lpstr>PowerPoint Presentation</vt:lpstr>
      <vt:lpstr>Methodology</vt:lpstr>
      <vt:lpstr>Table 2: Respondents characteristics</vt:lpstr>
      <vt:lpstr>PowerPoint Presentation</vt:lpstr>
      <vt:lpstr>PowerPoint Presentation</vt:lpstr>
      <vt:lpstr>Correlates of awareness of rights and responsibilities</vt:lpstr>
      <vt:lpstr>Correlates of awareness of rights and responsibilities</vt:lpstr>
      <vt:lpstr>Conclusions</vt:lpstr>
      <vt:lpstr>Recommendation</vt:lpstr>
      <vt:lpstr>Thank you</vt:lpstr>
      <vt:lpstr>Some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sepw</dc:title>
  <dc:creator>Gilbert Abiiro</dc:creator>
  <cp:lastModifiedBy>Gilbert Abiiro</cp:lastModifiedBy>
  <cp:revision>82</cp:revision>
  <dcterms:created xsi:type="dcterms:W3CDTF">2015-11-04T18:02:44Z</dcterms:created>
  <dcterms:modified xsi:type="dcterms:W3CDTF">2019-03-11T23:49:47Z</dcterms:modified>
</cp:coreProperties>
</file>