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6" r:id="rId3"/>
    <p:sldId id="275" r:id="rId4"/>
    <p:sldId id="298" r:id="rId5"/>
    <p:sldId id="267" r:id="rId6"/>
    <p:sldId id="279" r:id="rId7"/>
    <p:sldId id="272" r:id="rId8"/>
    <p:sldId id="270" r:id="rId9"/>
    <p:sldId id="294" r:id="rId10"/>
    <p:sldId id="305" r:id="rId11"/>
    <p:sldId id="304" r:id="rId12"/>
    <p:sldId id="262" r:id="rId13"/>
    <p:sldId id="299" r:id="rId14"/>
    <p:sldId id="315" r:id="rId15"/>
    <p:sldId id="323" r:id="rId16"/>
    <p:sldId id="329" r:id="rId17"/>
    <p:sldId id="327" r:id="rId18"/>
    <p:sldId id="328" r:id="rId19"/>
    <p:sldId id="317" r:id="rId20"/>
    <p:sldId id="292" r:id="rId21"/>
    <p:sldId id="309" r:id="rId22"/>
    <p:sldId id="31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7" autoAdjust="0"/>
    <p:restoredTop sz="89388" autoAdjust="0"/>
  </p:normalViewPr>
  <p:slideViewPr>
    <p:cSldViewPr snapToGrid="0">
      <p:cViewPr varScale="1">
        <p:scale>
          <a:sx n="94" d="100"/>
          <a:sy n="94" d="100"/>
        </p:scale>
        <p:origin x="101"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ackie\Desktop\Jackie%202015\PhD\STRATHMORE%20PhD\Experimental%20Design\PhD%20questionairres\Book1.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dirty="0"/>
              <a:t>Table1:</a:t>
            </a:r>
            <a:r>
              <a:rPr lang="en-US" b="1" baseline="0" dirty="0"/>
              <a:t> Frequencies for attributes identified by women during FGDs.</a:t>
            </a:r>
            <a:endParaRPr lang="en-US" b="1"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Book1!$B$1</c:f>
              <c:strCache>
                <c:ptCount val="1"/>
                <c:pt idx="0">
                  <c:v>Attribute Frequency For Embakasi North </c:v>
                </c:pt>
              </c:strCache>
            </c:strRef>
          </c:tx>
          <c:spPr>
            <a:solidFill>
              <a:schemeClr val="accent1"/>
            </a:solidFill>
            <a:ln>
              <a:noFill/>
            </a:ln>
            <a:effectLst/>
          </c:spPr>
          <c:invertIfNegative val="0"/>
          <c:cat>
            <c:strRef>
              <c:f>Book1!$A$2:$A$9</c:f>
              <c:strCache>
                <c:ptCount val="8"/>
                <c:pt idx="0">
                  <c:v>Quality of service</c:v>
                </c:pt>
                <c:pt idx="1">
                  <c:v>Costs </c:v>
                </c:pt>
                <c:pt idx="2">
                  <c:v>Cleanliness</c:v>
                </c:pt>
                <c:pt idx="3">
                  <c:v>Equipment &amp; supplies</c:v>
                </c:pt>
                <c:pt idx="4">
                  <c:v>Attitude of healthcare workers </c:v>
                </c:pt>
                <c:pt idx="5">
                  <c:v>Distance </c:v>
                </c:pt>
                <c:pt idx="6">
                  <c:v>Referral services </c:v>
                </c:pt>
                <c:pt idx="7">
                  <c:v>Operation times </c:v>
                </c:pt>
              </c:strCache>
            </c:strRef>
          </c:cat>
          <c:val>
            <c:numRef>
              <c:f>Book1!$B$2:$B$9</c:f>
              <c:numCache>
                <c:formatCode>General</c:formatCode>
                <c:ptCount val="8"/>
                <c:pt idx="0">
                  <c:v>66</c:v>
                </c:pt>
                <c:pt idx="1">
                  <c:v>37</c:v>
                </c:pt>
                <c:pt idx="2">
                  <c:v>29</c:v>
                </c:pt>
                <c:pt idx="3">
                  <c:v>21</c:v>
                </c:pt>
                <c:pt idx="4">
                  <c:v>13</c:v>
                </c:pt>
                <c:pt idx="5">
                  <c:v>9</c:v>
                </c:pt>
                <c:pt idx="6">
                  <c:v>6</c:v>
                </c:pt>
              </c:numCache>
            </c:numRef>
          </c:val>
          <c:extLst xmlns:c16r2="http://schemas.microsoft.com/office/drawing/2015/06/chart">
            <c:ext xmlns:c16="http://schemas.microsoft.com/office/drawing/2014/chart" uri="{C3380CC4-5D6E-409C-BE32-E72D297353CC}">
              <c16:uniqueId val="{00000000-396F-4867-B8C6-C5E0191540E7}"/>
            </c:ext>
          </c:extLst>
        </c:ser>
        <c:ser>
          <c:idx val="1"/>
          <c:order val="1"/>
          <c:tx>
            <c:strRef>
              <c:f>Book1!$C$1</c:f>
              <c:strCache>
                <c:ptCount val="1"/>
                <c:pt idx="0">
                  <c:v>Attribute Frequency for Naivasha</c:v>
                </c:pt>
              </c:strCache>
            </c:strRef>
          </c:tx>
          <c:spPr>
            <a:solidFill>
              <a:schemeClr val="accent2"/>
            </a:solidFill>
            <a:ln>
              <a:noFill/>
            </a:ln>
            <a:effectLst/>
          </c:spPr>
          <c:invertIfNegative val="0"/>
          <c:cat>
            <c:strRef>
              <c:f>Book1!$A$2:$A$9</c:f>
              <c:strCache>
                <c:ptCount val="8"/>
                <c:pt idx="0">
                  <c:v>Quality of service</c:v>
                </c:pt>
                <c:pt idx="1">
                  <c:v>Costs </c:v>
                </c:pt>
                <c:pt idx="2">
                  <c:v>Cleanliness</c:v>
                </c:pt>
                <c:pt idx="3">
                  <c:v>Equipment &amp; supplies</c:v>
                </c:pt>
                <c:pt idx="4">
                  <c:v>Attitude of healthcare workers </c:v>
                </c:pt>
                <c:pt idx="5">
                  <c:v>Distance </c:v>
                </c:pt>
                <c:pt idx="6">
                  <c:v>Referral services </c:v>
                </c:pt>
                <c:pt idx="7">
                  <c:v>Operation times </c:v>
                </c:pt>
              </c:strCache>
            </c:strRef>
          </c:cat>
          <c:val>
            <c:numRef>
              <c:f>Book1!$C$2:$C$9</c:f>
              <c:numCache>
                <c:formatCode>General</c:formatCode>
                <c:ptCount val="8"/>
                <c:pt idx="0">
                  <c:v>51</c:v>
                </c:pt>
                <c:pt idx="1">
                  <c:v>16</c:v>
                </c:pt>
                <c:pt idx="3">
                  <c:v>30</c:v>
                </c:pt>
                <c:pt idx="4">
                  <c:v>15</c:v>
                </c:pt>
                <c:pt idx="5">
                  <c:v>23</c:v>
                </c:pt>
                <c:pt idx="6">
                  <c:v>21</c:v>
                </c:pt>
                <c:pt idx="7">
                  <c:v>14</c:v>
                </c:pt>
              </c:numCache>
            </c:numRef>
          </c:val>
          <c:extLst xmlns:c16r2="http://schemas.microsoft.com/office/drawing/2015/06/chart">
            <c:ext xmlns:c16="http://schemas.microsoft.com/office/drawing/2014/chart" uri="{C3380CC4-5D6E-409C-BE32-E72D297353CC}">
              <c16:uniqueId val="{00000001-396F-4867-B8C6-C5E0191540E7}"/>
            </c:ext>
          </c:extLst>
        </c:ser>
        <c:dLbls>
          <c:showLegendKey val="0"/>
          <c:showVal val="0"/>
          <c:showCatName val="0"/>
          <c:showSerName val="0"/>
          <c:showPercent val="0"/>
          <c:showBubbleSize val="0"/>
        </c:dLbls>
        <c:gapWidth val="182"/>
        <c:axId val="188354016"/>
        <c:axId val="188359616"/>
      </c:barChart>
      <c:catAx>
        <c:axId val="188354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359616"/>
        <c:crosses val="autoZero"/>
        <c:auto val="1"/>
        <c:lblAlgn val="ctr"/>
        <c:lblOffset val="100"/>
        <c:noMultiLvlLbl val="0"/>
      </c:catAx>
      <c:valAx>
        <c:axId val="18835961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883540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A21E33-562E-4F35-B271-95BE236DCAC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C717EC17-CA22-4B4A-9256-823CC99860D1}">
      <dgm:prSet phldrT="[Text]"/>
      <dgm:spPr/>
      <dgm:t>
        <a:bodyPr/>
        <a:lstStyle/>
        <a:p>
          <a:r>
            <a:rPr lang="en-US" dirty="0"/>
            <a:t>Comprehensive</a:t>
          </a:r>
        </a:p>
        <a:p>
          <a:r>
            <a:rPr lang="en-US" dirty="0"/>
            <a:t>Literature</a:t>
          </a:r>
          <a:r>
            <a:rPr lang="en-US" baseline="0" dirty="0"/>
            <a:t> review</a:t>
          </a:r>
          <a:endParaRPr lang="en-US" dirty="0"/>
        </a:p>
      </dgm:t>
    </dgm:pt>
    <dgm:pt modelId="{8FCF72EE-17D1-4618-A93C-759DF10F6755}" type="parTrans" cxnId="{A1A24F8D-ABEE-4941-903F-6747E330D890}">
      <dgm:prSet/>
      <dgm:spPr/>
      <dgm:t>
        <a:bodyPr/>
        <a:lstStyle/>
        <a:p>
          <a:endParaRPr lang="en-US"/>
        </a:p>
      </dgm:t>
    </dgm:pt>
    <dgm:pt modelId="{87AE7159-EC34-4B3F-ADB4-854E14793C4B}" type="sibTrans" cxnId="{A1A24F8D-ABEE-4941-903F-6747E330D890}">
      <dgm:prSet/>
      <dgm:spPr/>
      <dgm:t>
        <a:bodyPr/>
        <a:lstStyle/>
        <a:p>
          <a:endParaRPr lang="en-US"/>
        </a:p>
      </dgm:t>
    </dgm:pt>
    <dgm:pt modelId="{B45871BE-29FB-4504-9288-1A70BC8FCCC2}">
      <dgm:prSet phldrT="[Text]"/>
      <dgm:spPr/>
      <dgm:t>
        <a:bodyPr/>
        <a:lstStyle/>
        <a:p>
          <a:r>
            <a:rPr lang="en-US" dirty="0"/>
            <a:t>Qualitative study</a:t>
          </a:r>
        </a:p>
      </dgm:t>
    </dgm:pt>
    <dgm:pt modelId="{BD8B9C49-BE34-453D-97F5-1B36C7D1808F}" type="parTrans" cxnId="{EE5D8B58-9C6E-4B5F-A01D-7ACE0C1EC0E3}">
      <dgm:prSet/>
      <dgm:spPr/>
      <dgm:t>
        <a:bodyPr/>
        <a:lstStyle/>
        <a:p>
          <a:endParaRPr lang="en-US"/>
        </a:p>
      </dgm:t>
    </dgm:pt>
    <dgm:pt modelId="{03177E3D-FC7F-4516-A45E-7B5977DE8A4D}" type="sibTrans" cxnId="{EE5D8B58-9C6E-4B5F-A01D-7ACE0C1EC0E3}">
      <dgm:prSet/>
      <dgm:spPr/>
      <dgm:t>
        <a:bodyPr/>
        <a:lstStyle/>
        <a:p>
          <a:endParaRPr lang="en-US"/>
        </a:p>
      </dgm:t>
    </dgm:pt>
    <dgm:pt modelId="{31E66711-5D9F-4F22-A8E5-221B5D3FB0D4}">
      <dgm:prSet phldrT="[Text]"/>
      <dgm:spPr/>
      <dgm:t>
        <a:bodyPr/>
        <a:lstStyle/>
        <a:p>
          <a:r>
            <a:rPr lang="en-US" dirty="0"/>
            <a:t>Pilot DCE</a:t>
          </a:r>
        </a:p>
      </dgm:t>
    </dgm:pt>
    <dgm:pt modelId="{1FDBB4C6-6B52-4CE9-93AF-768E2C480CEA}" type="parTrans" cxnId="{B7D353CB-0ECD-4305-B851-6C9D9F1E95CD}">
      <dgm:prSet/>
      <dgm:spPr/>
      <dgm:t>
        <a:bodyPr/>
        <a:lstStyle/>
        <a:p>
          <a:endParaRPr lang="en-US"/>
        </a:p>
      </dgm:t>
    </dgm:pt>
    <dgm:pt modelId="{9EFAA306-AC33-4DF2-BEEB-CFA33CB06684}" type="sibTrans" cxnId="{B7D353CB-0ECD-4305-B851-6C9D9F1E95CD}">
      <dgm:prSet/>
      <dgm:spPr/>
      <dgm:t>
        <a:bodyPr/>
        <a:lstStyle/>
        <a:p>
          <a:endParaRPr lang="en-US"/>
        </a:p>
      </dgm:t>
    </dgm:pt>
    <dgm:pt modelId="{242F2FA5-761A-46C5-A819-1969166A9FF1}">
      <dgm:prSet/>
      <dgm:spPr/>
      <dgm:t>
        <a:bodyPr/>
        <a:lstStyle/>
        <a:p>
          <a:r>
            <a:rPr lang="en-US" dirty="0"/>
            <a:t>Quantitative DCE </a:t>
          </a:r>
        </a:p>
      </dgm:t>
    </dgm:pt>
    <dgm:pt modelId="{AD7B19BF-9603-4DB0-AE56-FD47DE3F2666}" type="parTrans" cxnId="{A093ADCF-CD39-4957-AFA2-FBBB8A3088E5}">
      <dgm:prSet/>
      <dgm:spPr/>
      <dgm:t>
        <a:bodyPr/>
        <a:lstStyle/>
        <a:p>
          <a:endParaRPr lang="en-US"/>
        </a:p>
      </dgm:t>
    </dgm:pt>
    <dgm:pt modelId="{45BD8E92-F7EE-4085-B91D-BEC4779EB40D}" type="sibTrans" cxnId="{A093ADCF-CD39-4957-AFA2-FBBB8A3088E5}">
      <dgm:prSet/>
      <dgm:spPr/>
      <dgm:t>
        <a:bodyPr/>
        <a:lstStyle/>
        <a:p>
          <a:endParaRPr lang="en-US"/>
        </a:p>
      </dgm:t>
    </dgm:pt>
    <dgm:pt modelId="{C53B982D-C035-412A-8868-2FCBC5507BB4}" type="pres">
      <dgm:prSet presAssocID="{2AA21E33-562E-4F35-B271-95BE236DCACF}" presName="CompostProcess" presStyleCnt="0">
        <dgm:presLayoutVars>
          <dgm:dir/>
          <dgm:resizeHandles val="exact"/>
        </dgm:presLayoutVars>
      </dgm:prSet>
      <dgm:spPr/>
      <dgm:t>
        <a:bodyPr/>
        <a:lstStyle/>
        <a:p>
          <a:endParaRPr lang="en-US"/>
        </a:p>
      </dgm:t>
    </dgm:pt>
    <dgm:pt modelId="{47FCC106-311D-4D52-8E0E-C1C2098EFA8D}" type="pres">
      <dgm:prSet presAssocID="{2AA21E33-562E-4F35-B271-95BE236DCACF}" presName="arrow" presStyleLbl="bgShp" presStyleIdx="0" presStyleCnt="1"/>
      <dgm:spPr/>
    </dgm:pt>
    <dgm:pt modelId="{2996795C-34C9-4ABB-9FA1-990D061CC09A}" type="pres">
      <dgm:prSet presAssocID="{2AA21E33-562E-4F35-B271-95BE236DCACF}" presName="linearProcess" presStyleCnt="0"/>
      <dgm:spPr/>
    </dgm:pt>
    <dgm:pt modelId="{70C98324-78B6-4FB4-91A7-E8B69A660A5A}" type="pres">
      <dgm:prSet presAssocID="{C717EC17-CA22-4B4A-9256-823CC99860D1}" presName="textNode" presStyleLbl="node1" presStyleIdx="0" presStyleCnt="4">
        <dgm:presLayoutVars>
          <dgm:bulletEnabled val="1"/>
        </dgm:presLayoutVars>
      </dgm:prSet>
      <dgm:spPr/>
      <dgm:t>
        <a:bodyPr/>
        <a:lstStyle/>
        <a:p>
          <a:endParaRPr lang="en-US"/>
        </a:p>
      </dgm:t>
    </dgm:pt>
    <dgm:pt modelId="{685770E3-F9AD-4F88-A0C6-BBADEA4B6109}" type="pres">
      <dgm:prSet presAssocID="{87AE7159-EC34-4B3F-ADB4-854E14793C4B}" presName="sibTrans" presStyleCnt="0"/>
      <dgm:spPr/>
    </dgm:pt>
    <dgm:pt modelId="{5DDE5319-B268-4088-9C26-221602E03181}" type="pres">
      <dgm:prSet presAssocID="{B45871BE-29FB-4504-9288-1A70BC8FCCC2}" presName="textNode" presStyleLbl="node1" presStyleIdx="1" presStyleCnt="4">
        <dgm:presLayoutVars>
          <dgm:bulletEnabled val="1"/>
        </dgm:presLayoutVars>
      </dgm:prSet>
      <dgm:spPr/>
      <dgm:t>
        <a:bodyPr/>
        <a:lstStyle/>
        <a:p>
          <a:endParaRPr lang="en-US"/>
        </a:p>
      </dgm:t>
    </dgm:pt>
    <dgm:pt modelId="{6A09A9FD-8710-43A9-9680-F1EED5A14A49}" type="pres">
      <dgm:prSet presAssocID="{03177E3D-FC7F-4516-A45E-7B5977DE8A4D}" presName="sibTrans" presStyleCnt="0"/>
      <dgm:spPr/>
    </dgm:pt>
    <dgm:pt modelId="{94EFA9AD-D614-457D-9308-081A1E30F1BE}" type="pres">
      <dgm:prSet presAssocID="{31E66711-5D9F-4F22-A8E5-221B5D3FB0D4}" presName="textNode" presStyleLbl="node1" presStyleIdx="2" presStyleCnt="4">
        <dgm:presLayoutVars>
          <dgm:bulletEnabled val="1"/>
        </dgm:presLayoutVars>
      </dgm:prSet>
      <dgm:spPr/>
      <dgm:t>
        <a:bodyPr/>
        <a:lstStyle/>
        <a:p>
          <a:endParaRPr lang="en-US"/>
        </a:p>
      </dgm:t>
    </dgm:pt>
    <dgm:pt modelId="{79011E82-1868-44F8-A608-C0CBBFE7A35A}" type="pres">
      <dgm:prSet presAssocID="{9EFAA306-AC33-4DF2-BEEB-CFA33CB06684}" presName="sibTrans" presStyleCnt="0"/>
      <dgm:spPr/>
    </dgm:pt>
    <dgm:pt modelId="{E102C063-2D48-4B04-A36E-E20A1925D569}" type="pres">
      <dgm:prSet presAssocID="{242F2FA5-761A-46C5-A819-1969166A9FF1}" presName="textNode" presStyleLbl="node1" presStyleIdx="3" presStyleCnt="4">
        <dgm:presLayoutVars>
          <dgm:bulletEnabled val="1"/>
        </dgm:presLayoutVars>
      </dgm:prSet>
      <dgm:spPr/>
      <dgm:t>
        <a:bodyPr/>
        <a:lstStyle/>
        <a:p>
          <a:endParaRPr lang="en-US"/>
        </a:p>
      </dgm:t>
    </dgm:pt>
  </dgm:ptLst>
  <dgm:cxnLst>
    <dgm:cxn modelId="{5A1E5DE5-D174-4C9F-AB83-7AD0877FBA4B}" type="presOf" srcId="{2AA21E33-562E-4F35-B271-95BE236DCACF}" destId="{C53B982D-C035-412A-8868-2FCBC5507BB4}" srcOrd="0" destOrd="0" presId="urn:microsoft.com/office/officeart/2005/8/layout/hProcess9"/>
    <dgm:cxn modelId="{1FD064DD-9502-401D-B794-9EE5E4E1AD4B}" type="presOf" srcId="{B45871BE-29FB-4504-9288-1A70BC8FCCC2}" destId="{5DDE5319-B268-4088-9C26-221602E03181}" srcOrd="0" destOrd="0" presId="urn:microsoft.com/office/officeart/2005/8/layout/hProcess9"/>
    <dgm:cxn modelId="{B7D353CB-0ECD-4305-B851-6C9D9F1E95CD}" srcId="{2AA21E33-562E-4F35-B271-95BE236DCACF}" destId="{31E66711-5D9F-4F22-A8E5-221B5D3FB0D4}" srcOrd="2" destOrd="0" parTransId="{1FDBB4C6-6B52-4CE9-93AF-768E2C480CEA}" sibTransId="{9EFAA306-AC33-4DF2-BEEB-CFA33CB06684}"/>
    <dgm:cxn modelId="{2E95A4D4-653A-403D-A705-5349F0711CB7}" type="presOf" srcId="{C717EC17-CA22-4B4A-9256-823CC99860D1}" destId="{70C98324-78B6-4FB4-91A7-E8B69A660A5A}" srcOrd="0" destOrd="0" presId="urn:microsoft.com/office/officeart/2005/8/layout/hProcess9"/>
    <dgm:cxn modelId="{A093ADCF-CD39-4957-AFA2-FBBB8A3088E5}" srcId="{2AA21E33-562E-4F35-B271-95BE236DCACF}" destId="{242F2FA5-761A-46C5-A819-1969166A9FF1}" srcOrd="3" destOrd="0" parTransId="{AD7B19BF-9603-4DB0-AE56-FD47DE3F2666}" sibTransId="{45BD8E92-F7EE-4085-B91D-BEC4779EB40D}"/>
    <dgm:cxn modelId="{A1A24F8D-ABEE-4941-903F-6747E330D890}" srcId="{2AA21E33-562E-4F35-B271-95BE236DCACF}" destId="{C717EC17-CA22-4B4A-9256-823CC99860D1}" srcOrd="0" destOrd="0" parTransId="{8FCF72EE-17D1-4618-A93C-759DF10F6755}" sibTransId="{87AE7159-EC34-4B3F-ADB4-854E14793C4B}"/>
    <dgm:cxn modelId="{A13AD4DE-A56C-4703-9D21-915F802147AE}" type="presOf" srcId="{31E66711-5D9F-4F22-A8E5-221B5D3FB0D4}" destId="{94EFA9AD-D614-457D-9308-081A1E30F1BE}" srcOrd="0" destOrd="0" presId="urn:microsoft.com/office/officeart/2005/8/layout/hProcess9"/>
    <dgm:cxn modelId="{82620B65-3C96-4556-A00F-352F288631C7}" type="presOf" srcId="{242F2FA5-761A-46C5-A819-1969166A9FF1}" destId="{E102C063-2D48-4B04-A36E-E20A1925D569}" srcOrd="0" destOrd="0" presId="urn:microsoft.com/office/officeart/2005/8/layout/hProcess9"/>
    <dgm:cxn modelId="{EE5D8B58-9C6E-4B5F-A01D-7ACE0C1EC0E3}" srcId="{2AA21E33-562E-4F35-B271-95BE236DCACF}" destId="{B45871BE-29FB-4504-9288-1A70BC8FCCC2}" srcOrd="1" destOrd="0" parTransId="{BD8B9C49-BE34-453D-97F5-1B36C7D1808F}" sibTransId="{03177E3D-FC7F-4516-A45E-7B5977DE8A4D}"/>
    <dgm:cxn modelId="{8FC66CA7-970C-4906-84D7-FA3C9EC4F3DA}" type="presParOf" srcId="{C53B982D-C035-412A-8868-2FCBC5507BB4}" destId="{47FCC106-311D-4D52-8E0E-C1C2098EFA8D}" srcOrd="0" destOrd="0" presId="urn:microsoft.com/office/officeart/2005/8/layout/hProcess9"/>
    <dgm:cxn modelId="{13B409A3-C28B-42FA-9EFF-044B197D0CA7}" type="presParOf" srcId="{C53B982D-C035-412A-8868-2FCBC5507BB4}" destId="{2996795C-34C9-4ABB-9FA1-990D061CC09A}" srcOrd="1" destOrd="0" presId="urn:microsoft.com/office/officeart/2005/8/layout/hProcess9"/>
    <dgm:cxn modelId="{6946DB8D-856A-40E5-9E24-9C5076C6A4DD}" type="presParOf" srcId="{2996795C-34C9-4ABB-9FA1-990D061CC09A}" destId="{70C98324-78B6-4FB4-91A7-E8B69A660A5A}" srcOrd="0" destOrd="0" presId="urn:microsoft.com/office/officeart/2005/8/layout/hProcess9"/>
    <dgm:cxn modelId="{0B3514BC-62AD-4D2C-B1CD-7CB681467A09}" type="presParOf" srcId="{2996795C-34C9-4ABB-9FA1-990D061CC09A}" destId="{685770E3-F9AD-4F88-A0C6-BBADEA4B6109}" srcOrd="1" destOrd="0" presId="urn:microsoft.com/office/officeart/2005/8/layout/hProcess9"/>
    <dgm:cxn modelId="{93489DA3-871F-4BD4-8B9B-6A36F0D020AB}" type="presParOf" srcId="{2996795C-34C9-4ABB-9FA1-990D061CC09A}" destId="{5DDE5319-B268-4088-9C26-221602E03181}" srcOrd="2" destOrd="0" presId="urn:microsoft.com/office/officeart/2005/8/layout/hProcess9"/>
    <dgm:cxn modelId="{8F157F39-FA26-4CF9-979E-9AF21F4CDE33}" type="presParOf" srcId="{2996795C-34C9-4ABB-9FA1-990D061CC09A}" destId="{6A09A9FD-8710-43A9-9680-F1EED5A14A49}" srcOrd="3" destOrd="0" presId="urn:microsoft.com/office/officeart/2005/8/layout/hProcess9"/>
    <dgm:cxn modelId="{EAA11C6D-3C38-4FF5-8BB0-2D0442192A87}" type="presParOf" srcId="{2996795C-34C9-4ABB-9FA1-990D061CC09A}" destId="{94EFA9AD-D614-457D-9308-081A1E30F1BE}" srcOrd="4" destOrd="0" presId="urn:microsoft.com/office/officeart/2005/8/layout/hProcess9"/>
    <dgm:cxn modelId="{0ED22B80-9F16-45B8-8E41-D8580EED504B}" type="presParOf" srcId="{2996795C-34C9-4ABB-9FA1-990D061CC09A}" destId="{79011E82-1868-44F8-A608-C0CBBFE7A35A}" srcOrd="5" destOrd="0" presId="urn:microsoft.com/office/officeart/2005/8/layout/hProcess9"/>
    <dgm:cxn modelId="{06D4BACC-6A2D-4265-93EC-C55773FED6AF}" type="presParOf" srcId="{2996795C-34C9-4ABB-9FA1-990D061CC09A}" destId="{E102C063-2D48-4B04-A36E-E20A1925D569}" srcOrd="6"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CC106-311D-4D52-8E0E-C1C2098EFA8D}">
      <dsp:nvSpPr>
        <dsp:cNvPr id="0" name=""/>
        <dsp:cNvSpPr/>
      </dsp:nvSpPr>
      <dsp:spPr>
        <a:xfrm>
          <a:off x="788669" y="0"/>
          <a:ext cx="8938260" cy="43513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C98324-78B6-4FB4-91A7-E8B69A660A5A}">
      <dsp:nvSpPr>
        <dsp:cNvPr id="0" name=""/>
        <dsp:cNvSpPr/>
      </dsp:nvSpPr>
      <dsp:spPr>
        <a:xfrm>
          <a:off x="2246" y="1305401"/>
          <a:ext cx="2474702"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Comprehensive</a:t>
          </a:r>
        </a:p>
        <a:p>
          <a:pPr lvl="0" algn="ctr" defTabSz="1155700">
            <a:lnSpc>
              <a:spcPct val="90000"/>
            </a:lnSpc>
            <a:spcBef>
              <a:spcPct val="0"/>
            </a:spcBef>
            <a:spcAft>
              <a:spcPct val="35000"/>
            </a:spcAft>
          </a:pPr>
          <a:r>
            <a:rPr lang="en-US" sz="2600" kern="1200" dirty="0"/>
            <a:t>Literature</a:t>
          </a:r>
          <a:r>
            <a:rPr lang="en-US" sz="2600" kern="1200" baseline="0" dirty="0"/>
            <a:t> review</a:t>
          </a:r>
          <a:endParaRPr lang="en-US" sz="2600" kern="1200" dirty="0"/>
        </a:p>
      </dsp:txBody>
      <dsp:txXfrm>
        <a:off x="87212" y="1390367"/>
        <a:ext cx="2304770" cy="1570603"/>
      </dsp:txXfrm>
    </dsp:sp>
    <dsp:sp modelId="{5DDE5319-B268-4088-9C26-221602E03181}">
      <dsp:nvSpPr>
        <dsp:cNvPr id="0" name=""/>
        <dsp:cNvSpPr/>
      </dsp:nvSpPr>
      <dsp:spPr>
        <a:xfrm>
          <a:off x="2681047" y="1305401"/>
          <a:ext cx="2474702"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Qualitative study</a:t>
          </a:r>
        </a:p>
      </dsp:txBody>
      <dsp:txXfrm>
        <a:off x="2766013" y="1390367"/>
        <a:ext cx="2304770" cy="1570603"/>
      </dsp:txXfrm>
    </dsp:sp>
    <dsp:sp modelId="{94EFA9AD-D614-457D-9308-081A1E30F1BE}">
      <dsp:nvSpPr>
        <dsp:cNvPr id="0" name=""/>
        <dsp:cNvSpPr/>
      </dsp:nvSpPr>
      <dsp:spPr>
        <a:xfrm>
          <a:off x="5359849" y="1305401"/>
          <a:ext cx="2474702"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Pilot DCE</a:t>
          </a:r>
        </a:p>
      </dsp:txBody>
      <dsp:txXfrm>
        <a:off x="5444815" y="1390367"/>
        <a:ext cx="2304770" cy="1570603"/>
      </dsp:txXfrm>
    </dsp:sp>
    <dsp:sp modelId="{E102C063-2D48-4B04-A36E-E20A1925D569}">
      <dsp:nvSpPr>
        <dsp:cNvPr id="0" name=""/>
        <dsp:cNvSpPr/>
      </dsp:nvSpPr>
      <dsp:spPr>
        <a:xfrm>
          <a:off x="8038651" y="1305401"/>
          <a:ext cx="2474702"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Quantitative DCE </a:t>
          </a:r>
        </a:p>
      </dsp:txBody>
      <dsp:txXfrm>
        <a:off x="8123617" y="1390367"/>
        <a:ext cx="2304770"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4F3678-F778-4921-A5D5-8362E4573EA0}" type="datetimeFigureOut">
              <a:rPr lang="en-US" smtClean="0"/>
              <a:t>3/12/2019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D277A2-65D8-4C5D-AA93-EA497C577640}" type="slidenum">
              <a:rPr lang="en-US" smtClean="0"/>
              <a:t>‹#›</a:t>
            </a:fld>
            <a:endParaRPr lang="en-US"/>
          </a:p>
        </p:txBody>
      </p:sp>
    </p:spTree>
    <p:extLst>
      <p:ext uri="{BB962C8B-B14F-4D97-AF65-F5344CB8AC3E}">
        <p14:creationId xmlns:p14="http://schemas.microsoft.com/office/powerpoint/2010/main" val="208479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_ENREF_26"/><Relationship Id="rId2" Type="http://schemas.openxmlformats.org/officeDocument/2006/relationships/slide" Target="../slides/slide7.xml"/><Relationship Id="rId1" Type="http://schemas.openxmlformats.org/officeDocument/2006/relationships/notesMaster" Target="../notesMasters/notesMaster1.xml"/><Relationship Id="rId5" Type="http://schemas.openxmlformats.org/officeDocument/2006/relationships/hyperlink" Target="#_ENREF_48"/><Relationship Id="rId4" Type="http://schemas.openxmlformats.org/officeDocument/2006/relationships/hyperlink" Target="#_ENREF_42"/></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Alkema, Who</a:t>
            </a:r>
          </a:p>
          <a:p>
            <a:pPr marL="228600" indent="-228600">
              <a:buAutoNum type="arabicPeriod"/>
            </a:pPr>
            <a:r>
              <a:rPr lang="en-US" dirty="0" smtClean="0"/>
              <a:t>Kruk</a:t>
            </a:r>
            <a:r>
              <a:rPr lang="en-US" baseline="0" dirty="0" smtClean="0"/>
              <a:t> 2009</a:t>
            </a:r>
          </a:p>
          <a:p>
            <a:pPr marL="228600" indent="-228600">
              <a:buAutoNum type="arabicPeriod"/>
            </a:pPr>
            <a:r>
              <a:rPr lang="en-US" baseline="0" dirty="0" err="1" smtClean="0"/>
              <a:t>KD</a:t>
            </a:r>
            <a:r>
              <a:rPr lang="en-US" dirty="0" err="1" smtClean="0"/>
              <a:t>hs</a:t>
            </a:r>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2</a:t>
            </a:fld>
            <a:endParaRPr lang="en-US"/>
          </a:p>
        </p:txBody>
      </p:sp>
    </p:spTree>
    <p:extLst>
      <p:ext uri="{BB962C8B-B14F-4D97-AF65-F5344CB8AC3E}">
        <p14:creationId xmlns:p14="http://schemas.microsoft.com/office/powerpoint/2010/main" val="26917732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woman is </a:t>
            </a:r>
            <a:r>
              <a:rPr lang="en-US" b="1" dirty="0" smtClean="0"/>
              <a:t>58% </a:t>
            </a:r>
            <a:r>
              <a:rPr lang="en-US" dirty="0" smtClean="0"/>
              <a:t>more likely to choose a health facility wit h/care worker with a kind attitude relative to an unkind one </a:t>
            </a:r>
          </a:p>
          <a:p>
            <a:r>
              <a:rPr lang="en-US" dirty="0" smtClean="0"/>
              <a:t>A woman is </a:t>
            </a:r>
            <a:r>
              <a:rPr lang="en-US" b="1" dirty="0" smtClean="0"/>
              <a:t>54% </a:t>
            </a:r>
            <a:r>
              <a:rPr lang="en-US" dirty="0" smtClean="0"/>
              <a:t>more like to choose a health facility with equipment and supplies available tat one with unavailability of equipment and supplies </a:t>
            </a:r>
          </a:p>
          <a:p>
            <a:r>
              <a:rPr lang="en-US" dirty="0" smtClean="0"/>
              <a:t> A  woman is </a:t>
            </a:r>
            <a:r>
              <a:rPr lang="en-US" b="1" dirty="0" smtClean="0"/>
              <a:t>38% </a:t>
            </a:r>
            <a:r>
              <a:rPr lang="en-US" dirty="0" smtClean="0"/>
              <a:t>less likely to choose h/f with bad quality of services during delivery is 3less likely to chosen relative to h/f wit good quality services </a:t>
            </a:r>
          </a:p>
          <a:p>
            <a:r>
              <a:rPr lang="en-US" dirty="0" smtClean="0"/>
              <a:t>A woman is </a:t>
            </a:r>
            <a:r>
              <a:rPr lang="en-US" b="1" dirty="0" smtClean="0"/>
              <a:t>22% </a:t>
            </a:r>
            <a:r>
              <a:rPr lang="en-US" dirty="0" smtClean="0"/>
              <a:t>less likely to choose a h/f that is a long distance away relative to one that is closer</a:t>
            </a:r>
          </a:p>
          <a:p>
            <a:r>
              <a:rPr lang="en-US" dirty="0" smtClean="0"/>
              <a:t>A woman is </a:t>
            </a:r>
            <a:r>
              <a:rPr lang="en-US" b="1" dirty="0" smtClean="0"/>
              <a:t>12% </a:t>
            </a:r>
            <a:r>
              <a:rPr lang="en-US" dirty="0" smtClean="0"/>
              <a:t>more likely to choose a h/f that as referral services available relative to one were wit unavailable referral services </a:t>
            </a:r>
          </a:p>
          <a:p>
            <a:r>
              <a:rPr lang="en-US" dirty="0" smtClean="0"/>
              <a:t>The Cost probability was negligible</a:t>
            </a:r>
          </a:p>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17</a:t>
            </a:fld>
            <a:endParaRPr lang="en-US"/>
          </a:p>
        </p:txBody>
      </p:sp>
    </p:spTree>
    <p:extLst>
      <p:ext uri="{BB962C8B-B14F-4D97-AF65-F5344CB8AC3E}">
        <p14:creationId xmlns:p14="http://schemas.microsoft.com/office/powerpoint/2010/main" val="3067568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Provides the quantification of preferences and relative strengths of attributes important to women wen selectin a health facility for delivery and helps health policy makers to better understand women's preferences that drive demand for delivery services </a:t>
            </a:r>
          </a:p>
          <a:p>
            <a:pPr marL="514350" indent="-514350">
              <a:buAutoNum type="arabicPeriod"/>
            </a:pPr>
            <a:r>
              <a:rPr lang="en-US" dirty="0" smtClean="0"/>
              <a:t>Phrasing around the costs attribute might have led to underestimation of the parameter. We focused our discussion on the actual delivery costs and failed to include indirect costs such as transportation which might have biased the preference against costs as a valuable attribute within the rural setting</a:t>
            </a:r>
          </a:p>
          <a:p>
            <a:pPr marL="514350" indent="-514350">
              <a:buAutoNum type="arabicPeriod"/>
            </a:pPr>
            <a:r>
              <a:rPr lang="en-US" dirty="0" smtClean="0"/>
              <a:t>The hypothetical nature of the experiment can create bias wit a lot of women inaccurately choosing to opt out signifying preference for  home deliveries without considering all the risks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19</a:t>
            </a:fld>
            <a:endParaRPr lang="en-US"/>
          </a:p>
        </p:txBody>
      </p:sp>
    </p:spTree>
    <p:extLst>
      <p:ext uri="{BB962C8B-B14F-4D97-AF65-F5344CB8AC3E}">
        <p14:creationId xmlns:p14="http://schemas.microsoft.com/office/powerpoint/2010/main" val="2746673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ziraba</a:t>
            </a:r>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5</a:t>
            </a:fld>
            <a:endParaRPr lang="en-US"/>
          </a:p>
        </p:txBody>
      </p:sp>
    </p:spTree>
    <p:extLst>
      <p:ext uri="{BB962C8B-B14F-4D97-AF65-F5344CB8AC3E}">
        <p14:creationId xmlns:p14="http://schemas.microsoft.com/office/powerpoint/2010/main" val="885382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Lancaster’s utility yielded by an alternative is assumed to depend on the utilities associated with its composing attributes and attribute levels (</a:t>
            </a:r>
            <a:r>
              <a:rPr lang="en-US" dirty="0" smtClean="0">
                <a:hlinkClick r:id="rId3" action="ppaction://hlinkfile" tooltip="Lancaster, 1966 #4137"/>
              </a:rPr>
              <a:t>Lancaster, 1966</a:t>
            </a:r>
            <a:r>
              <a:rPr lang="en-US" dirty="0" smtClean="0"/>
              <a:t>) </a:t>
            </a:r>
          </a:p>
          <a:p>
            <a:r>
              <a:rPr lang="en-US" dirty="0" err="1" smtClean="0"/>
              <a:t>Te</a:t>
            </a:r>
            <a:r>
              <a:rPr lang="en-US" dirty="0" smtClean="0"/>
              <a:t> </a:t>
            </a:r>
            <a:r>
              <a:rPr lang="en-US" dirty="0"/>
              <a:t>idea </a:t>
            </a:r>
            <a:r>
              <a:rPr lang="en-US" dirty="0" err="1"/>
              <a:t>beind</a:t>
            </a:r>
            <a:r>
              <a:rPr lang="en-US" dirty="0"/>
              <a:t> </a:t>
            </a:r>
            <a:r>
              <a:rPr lang="en-US" dirty="0" err="1" smtClean="0"/>
              <a:t>rano</a:t>
            </a:r>
            <a:r>
              <a:rPr lang="en-US" dirty="0" err="1" smtClean="0">
                <a:hlinkClick r:id="rId4" action="ppaction://hlinkfile" tooltip="Ryan, 2008 #4140"/>
              </a:rPr>
              <a:t>M</a:t>
            </a:r>
            <a:r>
              <a:rPr lang="en-US" dirty="0" smtClean="0">
                <a:hlinkClick r:id="rId4" action="ppaction://hlinkfile" tooltip="Ryan, 2008 #4140"/>
              </a:rPr>
              <a:t>. Ryan, Karen, &amp; Amaya-Amaya, 2008</a:t>
            </a:r>
            <a:r>
              <a:rPr lang="en-US" dirty="0" smtClean="0"/>
              <a:t> ; </a:t>
            </a:r>
            <a:r>
              <a:rPr lang="en-US" dirty="0" smtClean="0">
                <a:hlinkClick r:id="rId5" action="ppaction://hlinkfile" tooltip="Ryan, 2008 #4140"/>
              </a:rPr>
              <a:t>M. Ryan et al., 2008</a:t>
            </a:r>
            <a:r>
              <a:rPr lang="en-US" dirty="0" smtClean="0"/>
              <a:t>). </a:t>
            </a:r>
          </a:p>
          <a:p>
            <a:endParaRPr lang="en-US" dirty="0" smtClean="0"/>
          </a:p>
          <a:p>
            <a:r>
              <a:rPr lang="en-US" dirty="0" smtClean="0"/>
              <a:t>This random variation may be due to unobserved attributes affecting choice , inter-individual differences in utilities depending upon  heterogeneity in tastes, measurement errors and/ or functional specification. </a:t>
            </a:r>
          </a:p>
          <a:p>
            <a:r>
              <a:rPr lang="en-US" dirty="0" smtClean="0"/>
              <a:t>m </a:t>
            </a:r>
            <a:r>
              <a:rPr lang="en-US" dirty="0"/>
              <a:t>utility in economic </a:t>
            </a:r>
            <a:r>
              <a:rPr lang="en-US" dirty="0" err="1"/>
              <a:t>teory</a:t>
            </a:r>
            <a:r>
              <a:rPr lang="en-US" dirty="0"/>
              <a:t> is </a:t>
            </a:r>
            <a:r>
              <a:rPr lang="en-US" dirty="0" err="1"/>
              <a:t>tatinivials</a:t>
            </a:r>
            <a:r>
              <a:rPr lang="en-US" dirty="0"/>
              <a:t> </a:t>
            </a:r>
            <a:r>
              <a:rPr lang="en-US" dirty="0" err="1"/>
              <a:t>ave</a:t>
            </a:r>
            <a:r>
              <a:rPr lang="en-US" dirty="0"/>
              <a:t> in </a:t>
            </a:r>
            <a:r>
              <a:rPr lang="en-US" dirty="0" err="1"/>
              <a:t>teir</a:t>
            </a:r>
            <a:r>
              <a:rPr lang="en-US" dirty="0"/>
              <a:t> </a:t>
            </a:r>
            <a:r>
              <a:rPr lang="en-US" dirty="0" err="1"/>
              <a:t>eas</a:t>
            </a:r>
            <a:r>
              <a:rPr lang="en-US" dirty="0"/>
              <a:t> some construct of indirect utilities for </a:t>
            </a:r>
            <a:r>
              <a:rPr lang="en-US" dirty="0" err="1"/>
              <a:t>coice</a:t>
            </a:r>
            <a:r>
              <a:rPr lang="en-US" dirty="0"/>
              <a:t> alternatives </a:t>
            </a:r>
            <a:r>
              <a:rPr lang="en-US" baseline="0" dirty="0"/>
              <a:t> an </a:t>
            </a:r>
            <a:r>
              <a:rPr lang="en-US" baseline="0" dirty="0" err="1"/>
              <a:t>dtey</a:t>
            </a:r>
            <a:r>
              <a:rPr lang="en-US" baseline="0" dirty="0"/>
              <a:t> may </a:t>
            </a:r>
            <a:r>
              <a:rPr lang="en-US" baseline="0" dirty="0" err="1"/>
              <a:t>jave</a:t>
            </a:r>
            <a:r>
              <a:rPr lang="en-US" baseline="0" dirty="0"/>
              <a:t> perfect </a:t>
            </a:r>
            <a:r>
              <a:rPr lang="en-US" baseline="0" dirty="0" err="1"/>
              <a:t>iscrimination</a:t>
            </a:r>
            <a:r>
              <a:rPr lang="en-US" baseline="0" dirty="0"/>
              <a:t> capability </a:t>
            </a:r>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7</a:t>
            </a:fld>
            <a:endParaRPr lang="en-US"/>
          </a:p>
        </p:txBody>
      </p:sp>
    </p:spTree>
    <p:extLst>
      <p:ext uri="{BB962C8B-B14F-4D97-AF65-F5344CB8AC3E}">
        <p14:creationId xmlns:p14="http://schemas.microsoft.com/office/powerpoint/2010/main" val="2667686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14350" indent="-514350">
              <a:buAutoNum type="arabicPeriod"/>
            </a:pPr>
            <a:r>
              <a:rPr lang="en-US" dirty="0" smtClean="0"/>
              <a:t>DCE’s are an attribute driven experimental technique used to elicit stakeholders preferences to support the design and implementation of policy interventions </a:t>
            </a:r>
          </a:p>
          <a:p>
            <a:pPr marL="514350" indent="-514350">
              <a:buAutoNum type="arabicPeriod"/>
            </a:pPr>
            <a:r>
              <a:rPr lang="en-US" dirty="0" smtClean="0"/>
              <a:t>DCE’s allow researchers to estimate the impact of changes in attribute levels on choices and eventually  to reflect the relative strength of preferences for health facility for delivery</a:t>
            </a:r>
          </a:p>
          <a:p>
            <a:pPr marL="514350" indent="-514350">
              <a:buAutoNum type="arabicPeriod"/>
            </a:pPr>
            <a:r>
              <a:rPr lang="en-US" dirty="0" smtClean="0"/>
              <a:t>DCEs also trade-offs amongst the different attributes and willing ness to pay </a:t>
            </a:r>
          </a:p>
          <a:p>
            <a:pPr marL="514350" indent="-514350">
              <a:buAutoNum type="arabicPeriod"/>
            </a:pPr>
            <a:r>
              <a:rPr lang="en-US" dirty="0" smtClean="0"/>
              <a:t>DCEs can  be used to predict women choices for a particular scenario of health facility (</a:t>
            </a:r>
            <a:r>
              <a:rPr lang="en-US" dirty="0" err="1" smtClean="0"/>
              <a:t>havin</a:t>
            </a:r>
            <a:r>
              <a:rPr lang="en-US" dirty="0" smtClean="0"/>
              <a:t> a combination of attributes) </a:t>
            </a:r>
          </a:p>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8</a:t>
            </a:fld>
            <a:endParaRPr lang="en-US"/>
          </a:p>
        </p:txBody>
      </p:sp>
    </p:spTree>
    <p:extLst>
      <p:ext uri="{BB962C8B-B14F-4D97-AF65-F5344CB8AC3E}">
        <p14:creationId xmlns:p14="http://schemas.microsoft.com/office/powerpoint/2010/main" val="1477704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Comprehensive literature Review </a:t>
            </a:r>
          </a:p>
          <a:p>
            <a:pPr lvl="1"/>
            <a:r>
              <a:rPr lang="en-US" dirty="0" smtClean="0"/>
              <a:t>PUBMED, MEDLINE, CINAHL, Web of Science, EBSCOhost, Science Direct, EMBASE &amp; Google scholar  </a:t>
            </a:r>
          </a:p>
          <a:p>
            <a:pPr lvl="1"/>
            <a:r>
              <a:rPr lang="en-US" dirty="0" smtClean="0"/>
              <a:t>(Literature on FBD &amp;SBA and DCE literature) </a:t>
            </a:r>
          </a:p>
          <a:p>
            <a:r>
              <a:rPr lang="en-US" dirty="0" smtClean="0"/>
              <a:t>Qualitative study </a:t>
            </a:r>
          </a:p>
          <a:p>
            <a:pPr lvl="1"/>
            <a:r>
              <a:rPr lang="en-US" dirty="0" smtClean="0"/>
              <a:t>FGD’s with 50 women in E.N and 40 women in Naivasha</a:t>
            </a:r>
          </a:p>
          <a:p>
            <a:pPr lvl="1"/>
            <a:r>
              <a:rPr lang="en-US" dirty="0" smtClean="0"/>
              <a:t>Women recruited purposively with help of health facility in charges and CHV’s </a:t>
            </a:r>
          </a:p>
          <a:p>
            <a:pPr lvl="1"/>
            <a:r>
              <a:rPr lang="en-US" dirty="0" smtClean="0"/>
              <a:t>Criteria: Women who have delivered within one year  at PNC clinics at the respective health facilities </a:t>
            </a:r>
          </a:p>
          <a:p>
            <a:pPr lvl="1"/>
            <a:r>
              <a:rPr lang="en-US" dirty="0" smtClean="0"/>
              <a:t>In-depth interviews with 12 healthcare workers (6 in each setting) </a:t>
            </a:r>
          </a:p>
          <a:p>
            <a:pPr lvl="1"/>
            <a:r>
              <a:rPr lang="en-US" dirty="0" smtClean="0"/>
              <a:t>Interviews were conducted until saturation was reached and new themes / attributes were emerging </a:t>
            </a:r>
          </a:p>
          <a:p>
            <a:r>
              <a:rPr lang="en-US" dirty="0" smtClean="0"/>
              <a:t>Pilot study</a:t>
            </a:r>
          </a:p>
          <a:p>
            <a:pPr lvl="1"/>
            <a:r>
              <a:rPr lang="en-US" dirty="0" smtClean="0"/>
              <a:t>A quantitative DCE was done with 30 women in </a:t>
            </a:r>
            <a:r>
              <a:rPr lang="en-US" dirty="0" err="1" smtClean="0"/>
              <a:t>Embakasi</a:t>
            </a:r>
            <a:r>
              <a:rPr lang="en-US" dirty="0" smtClean="0"/>
              <a:t>-North to test the phrasing of the attributes and the appropriateness of the attribute levels, </a:t>
            </a:r>
          </a:p>
          <a:p>
            <a:r>
              <a:rPr lang="en-US" dirty="0" smtClean="0"/>
              <a:t>A Discrete Choice Experiment </a:t>
            </a:r>
          </a:p>
          <a:p>
            <a:pPr lvl="1"/>
            <a:r>
              <a:rPr lang="en-US" dirty="0" smtClean="0"/>
              <a:t>With  466 women in the rural setting and 481 women in the peri urban setting to establish the strength of preferences for the different health facility attributes selected by the women </a:t>
            </a:r>
          </a:p>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9</a:t>
            </a:fld>
            <a:endParaRPr lang="en-US"/>
          </a:p>
        </p:txBody>
      </p:sp>
    </p:spTree>
    <p:extLst>
      <p:ext uri="{BB962C8B-B14F-4D97-AF65-F5344CB8AC3E}">
        <p14:creationId xmlns:p14="http://schemas.microsoft.com/office/powerpoint/2010/main" val="41947299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698500"/>
            <a:ext cx="6194425" cy="3484563"/>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B8548DE-BBB6-4CAB-A49A-18E4E06594FE}" type="slidenum">
              <a:rPr lang="en-GB" smtClean="0"/>
              <a:t>10</a:t>
            </a:fld>
            <a:endParaRPr lang="en-GB"/>
          </a:p>
        </p:txBody>
      </p:sp>
    </p:spTree>
    <p:extLst>
      <p:ext uri="{BB962C8B-B14F-4D97-AF65-F5344CB8AC3E}">
        <p14:creationId xmlns:p14="http://schemas.microsoft.com/office/powerpoint/2010/main" val="752583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11</a:t>
            </a:fld>
            <a:endParaRPr lang="en-US"/>
          </a:p>
        </p:txBody>
      </p:sp>
    </p:spTree>
    <p:extLst>
      <p:ext uri="{BB962C8B-B14F-4D97-AF65-F5344CB8AC3E}">
        <p14:creationId xmlns:p14="http://schemas.microsoft.com/office/powerpoint/2010/main" val="3491617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null hypothesis states that the parameter estimates for the established attributes of the place of delivery influence women’s decision on where to deliver their babies is not statistically significantly &amp; not different from zero. </a:t>
            </a:r>
          </a:p>
          <a:p>
            <a:r>
              <a:rPr lang="en-US" dirty="0" smtClean="0"/>
              <a:t>The alternate hypothesis states that the parameter estimates for the established attributes of the place of delivery influence women’s decisions on where to deliver their babies is statistically significantly &amp;  different from zero.</a:t>
            </a:r>
          </a:p>
          <a:p>
            <a:r>
              <a:rPr lang="en-US" dirty="0" smtClean="0"/>
              <a:t>The study hypotheses aim to establish the strength of preference for relative importance of and trade-offs amongst the above name characteristics, for instance, the distance is more important than the cost or if the attitude of the health care provider is more important than the distance in each of the respective contexts. </a:t>
            </a:r>
          </a:p>
          <a:p>
            <a:r>
              <a:rPr lang="en-US" sz="1200" dirty="0" smtClean="0"/>
              <a:t>Assumptions-  individual n maximizes utility &amp; chooses the alternative which constitutes the highest level of utility.  The true utility function cannot be observed and so a probabilistic utility function (indirect) is used in the estimation. </a:t>
            </a:r>
          </a:p>
          <a:p>
            <a:r>
              <a:rPr lang="en-US" sz="1200" dirty="0" smtClean="0"/>
              <a:t>The latent utility of alternative </a:t>
            </a:r>
            <a:r>
              <a:rPr lang="en-US" sz="1200" dirty="0" err="1" smtClean="0"/>
              <a:t>i</a:t>
            </a:r>
            <a:r>
              <a:rPr lang="en-US" sz="1200" dirty="0" smtClean="0"/>
              <a:t> in a choice set </a:t>
            </a:r>
            <a:r>
              <a:rPr lang="en-US" sz="1200" b="1" dirty="0" smtClean="0"/>
              <a:t>C</a:t>
            </a:r>
            <a:r>
              <a:rPr lang="en-US" sz="1200" b="1" baseline="-25000" dirty="0" smtClean="0"/>
              <a:t>n </a:t>
            </a:r>
            <a:r>
              <a:rPr lang="en-US" sz="1200" dirty="0" smtClean="0"/>
              <a:t>as perceived by individual n is considered to be decomposable into two additively separable parts : </a:t>
            </a:r>
          </a:p>
          <a:p>
            <a:r>
              <a:rPr lang="en-US" sz="1200" dirty="0" smtClean="0"/>
              <a:t>1)A systematic ( explainable component specified as a function of attributes of the alternatives </a:t>
            </a:r>
            <a:r>
              <a:rPr lang="en-US" sz="1200" b="1" dirty="0" smtClean="0"/>
              <a:t>V (X</a:t>
            </a:r>
            <a:r>
              <a:rPr lang="en-US" sz="1200" b="1" baseline="-25000" dirty="0" smtClean="0"/>
              <a:t>in,</a:t>
            </a:r>
            <a:r>
              <a:rPr lang="el-GR" sz="1200" b="1" dirty="0" smtClean="0"/>
              <a:t> β</a:t>
            </a:r>
            <a:r>
              <a:rPr lang="en-US" sz="1200" b="1" dirty="0" smtClean="0"/>
              <a:t>)</a:t>
            </a:r>
            <a:r>
              <a:rPr lang="en-US" sz="1200" dirty="0" smtClean="0"/>
              <a:t> and</a:t>
            </a:r>
            <a:r>
              <a:rPr lang="en-US" sz="1200" b="1" dirty="0" smtClean="0"/>
              <a:t> </a:t>
            </a:r>
            <a:r>
              <a:rPr lang="en-US" sz="1200" dirty="0" smtClean="0"/>
              <a:t>2) A random (unexplainable component </a:t>
            </a:r>
            <a:r>
              <a:rPr lang="el-GR" sz="1200" b="1" dirty="0" smtClean="0"/>
              <a:t>ε</a:t>
            </a:r>
            <a:r>
              <a:rPr lang="en-US" sz="1200" b="1" baseline="-25000" dirty="0" smtClean="0"/>
              <a:t>in </a:t>
            </a:r>
            <a:r>
              <a:rPr lang="en-US" sz="1200" dirty="0" smtClean="0"/>
              <a:t>representing variation due to unobserved attributes affecting choice inter individual differences in utilities depending upon measurement errors and or functional specification </a:t>
            </a:r>
          </a:p>
          <a:p>
            <a:r>
              <a:rPr lang="en-US" sz="1200" dirty="0" smtClean="0"/>
              <a:t>The key assumption -an individual n will choose alternative </a:t>
            </a:r>
            <a:r>
              <a:rPr lang="en-US" sz="1200" dirty="0" err="1" smtClean="0"/>
              <a:t>i</a:t>
            </a:r>
            <a:r>
              <a:rPr lang="en-US" sz="1200" dirty="0" smtClean="0"/>
              <a:t> if and only if that alternative maximizes their utility amongst all j alternatives included in the choice set Cn.</a:t>
            </a:r>
          </a:p>
          <a:p>
            <a:r>
              <a:rPr lang="en-US" sz="1200" dirty="0" smtClean="0"/>
              <a:t>The probability that a sampled individual n will choose alternative I (described by attributes </a:t>
            </a:r>
            <a:r>
              <a:rPr lang="en-US" sz="1200" dirty="0" err="1" smtClean="0"/>
              <a:t>Xn</a:t>
            </a:r>
            <a:r>
              <a:rPr lang="en-US" sz="1200" dirty="0" smtClean="0"/>
              <a:t> equals the probability that the difference between the random utility of any other alternative j and the chosen alternative </a:t>
            </a:r>
            <a:r>
              <a:rPr lang="en-US" sz="1200" dirty="0" err="1" smtClean="0"/>
              <a:t>i</a:t>
            </a:r>
            <a:r>
              <a:rPr lang="en-US" sz="1200" dirty="0" smtClean="0"/>
              <a:t> is less that n the difference between the systematic utility levels of alternative </a:t>
            </a:r>
            <a:r>
              <a:rPr lang="en-US" sz="1200" dirty="0" err="1" smtClean="0"/>
              <a:t>i</a:t>
            </a:r>
            <a:r>
              <a:rPr lang="en-US" sz="1200" dirty="0" smtClean="0"/>
              <a:t> and j for all J alternatives in the Choice set Cn</a:t>
            </a:r>
          </a:p>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15</a:t>
            </a:fld>
            <a:endParaRPr lang="en-US"/>
          </a:p>
        </p:txBody>
      </p:sp>
    </p:spTree>
    <p:extLst>
      <p:ext uri="{BB962C8B-B14F-4D97-AF65-F5344CB8AC3E}">
        <p14:creationId xmlns:p14="http://schemas.microsoft.com/office/powerpoint/2010/main" val="31592200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D277A2-65D8-4C5D-AA93-EA497C577640}" type="slidenum">
              <a:rPr lang="en-US" smtClean="0"/>
              <a:t>16</a:t>
            </a:fld>
            <a:endParaRPr lang="en-US"/>
          </a:p>
        </p:txBody>
      </p:sp>
    </p:spTree>
    <p:extLst>
      <p:ext uri="{BB962C8B-B14F-4D97-AF65-F5344CB8AC3E}">
        <p14:creationId xmlns:p14="http://schemas.microsoft.com/office/powerpoint/2010/main" val="1586729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F032E60-26C0-4A56-B929-6AEBB51BE2E5}"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2081622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32E60-26C0-4A56-B929-6AEBB51BE2E5}"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158529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32E60-26C0-4A56-B929-6AEBB51BE2E5}"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3970936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F032E60-26C0-4A56-B929-6AEBB51BE2E5}"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20865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F032E60-26C0-4A56-B929-6AEBB51BE2E5}" type="datetimeFigureOut">
              <a:rPr lang="en-US" smtClean="0"/>
              <a:t>3/12/2019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4011775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F032E60-26C0-4A56-B929-6AEBB51BE2E5}"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17918035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F032E60-26C0-4A56-B929-6AEBB51BE2E5}" type="datetimeFigureOut">
              <a:rPr lang="en-US" smtClean="0"/>
              <a:t>3/12/2019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16414588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F032E60-26C0-4A56-B929-6AEBB51BE2E5}" type="datetimeFigureOut">
              <a:rPr lang="en-US" smtClean="0"/>
              <a:t>3/12/2019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3623651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032E60-26C0-4A56-B929-6AEBB51BE2E5}" type="datetimeFigureOut">
              <a:rPr lang="en-US" smtClean="0"/>
              <a:t>3/12/2019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3186961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032E60-26C0-4A56-B929-6AEBB51BE2E5}"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3231812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F032E60-26C0-4A56-B929-6AEBB51BE2E5}" type="datetimeFigureOut">
              <a:rPr lang="en-US" smtClean="0"/>
              <a:t>3/12/2019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CD4274-E0BD-43BC-A011-90DA6BF7BF90}" type="slidenum">
              <a:rPr lang="en-US" smtClean="0"/>
              <a:t>‹#›</a:t>
            </a:fld>
            <a:endParaRPr lang="en-US"/>
          </a:p>
        </p:txBody>
      </p:sp>
    </p:spTree>
    <p:extLst>
      <p:ext uri="{BB962C8B-B14F-4D97-AF65-F5344CB8AC3E}">
        <p14:creationId xmlns:p14="http://schemas.microsoft.com/office/powerpoint/2010/main" val="4067362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032E60-26C0-4A56-B929-6AEBB51BE2E5}" type="datetimeFigureOut">
              <a:rPr lang="en-US" smtClean="0"/>
              <a:t>3/12/2019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D4274-E0BD-43BC-A011-90DA6BF7BF90}" type="slidenum">
              <a:rPr lang="en-US" smtClean="0"/>
              <a:t>‹#›</a:t>
            </a:fld>
            <a:endParaRPr lang="en-US"/>
          </a:p>
        </p:txBody>
      </p:sp>
    </p:spTree>
    <p:extLst>
      <p:ext uri="{BB962C8B-B14F-4D97-AF65-F5344CB8AC3E}">
        <p14:creationId xmlns:p14="http://schemas.microsoft.com/office/powerpoint/2010/main" val="38345014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mailto:joluocha@nd.edu" TargetMode="External"/><Relationship Id="rId7"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mailto:fwafula@Strathmore.edu" TargetMode="External"/><Relationship Id="rId4" Type="http://schemas.openxmlformats.org/officeDocument/2006/relationships/hyperlink" Target="mailto:gkokwaro@strathmore.edu"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dhsprogram.com/pubs/pdf/FR308/FR308.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61407" y="791935"/>
            <a:ext cx="9493814" cy="2432957"/>
          </a:xfrm>
        </p:spPr>
        <p:txBody>
          <a:bodyPr>
            <a:normAutofit fontScale="90000"/>
          </a:bodyPr>
          <a:lstStyle/>
          <a:p>
            <a:r>
              <a:rPr lang="en-US" sz="2800" b="1" dirty="0" smtClean="0"/>
              <a:t>Kenyan women’s </a:t>
            </a:r>
            <a:r>
              <a:rPr lang="en-US" sz="2800" b="1" dirty="0"/>
              <a:t>preferences for place of delivery </a:t>
            </a:r>
            <a:r>
              <a:rPr lang="en-US" sz="2800" b="1" dirty="0" smtClean="0"/>
              <a:t>in  a peri-urban and a </a:t>
            </a:r>
            <a:r>
              <a:rPr lang="en-US" sz="2800" b="1" dirty="0"/>
              <a:t>rural </a:t>
            </a:r>
            <a:r>
              <a:rPr lang="en-US" sz="2800" b="1" dirty="0" smtClean="0"/>
              <a:t>sub-county </a:t>
            </a:r>
            <a:r>
              <a:rPr lang="en-US" sz="2800" b="1" dirty="0"/>
              <a:t>: A Discrete Choice Experiment</a:t>
            </a:r>
            <a:r>
              <a:rPr lang="en-US" sz="2200" b="1" dirty="0"/>
              <a:t/>
            </a:r>
            <a:br>
              <a:rPr lang="en-US" sz="2200" b="1" dirty="0"/>
            </a:br>
            <a:r>
              <a:rPr lang="en-US" b="1" dirty="0"/>
              <a:t/>
            </a:r>
            <a:br>
              <a:rPr lang="en-US" b="1" dirty="0"/>
            </a:br>
            <a:endParaRPr lang="en-US" b="1" dirty="0"/>
          </a:p>
        </p:txBody>
      </p:sp>
      <p:sp>
        <p:nvSpPr>
          <p:cNvPr id="3" name="Subtitle 2"/>
          <p:cNvSpPr>
            <a:spLocks noGrp="1"/>
          </p:cNvSpPr>
          <p:nvPr>
            <p:ph type="subTitle" idx="1"/>
          </p:nvPr>
        </p:nvSpPr>
        <p:spPr>
          <a:xfrm>
            <a:off x="465364" y="2090057"/>
            <a:ext cx="11597096" cy="4367893"/>
          </a:xfrm>
        </p:spPr>
        <p:txBody>
          <a:bodyPr>
            <a:normAutofit/>
          </a:bodyPr>
          <a:lstStyle/>
          <a:p>
            <a:r>
              <a:rPr lang="en-US" sz="2000" b="1" dirty="0"/>
              <a:t>By </a:t>
            </a:r>
          </a:p>
          <a:p>
            <a:r>
              <a:rPr lang="en-US" sz="2000" b="1" dirty="0"/>
              <a:t>Jackline Oluoch-Aridi</a:t>
            </a:r>
          </a:p>
          <a:p>
            <a:r>
              <a:rPr lang="en-US" sz="2000" b="1" dirty="0" smtClean="0"/>
              <a:t>PhD </a:t>
            </a:r>
            <a:r>
              <a:rPr lang="en-US" sz="2000" b="1" dirty="0"/>
              <a:t>Candidate, </a:t>
            </a:r>
            <a:endParaRPr lang="en-US" sz="2000" b="1" dirty="0" smtClean="0"/>
          </a:p>
          <a:p>
            <a:r>
              <a:rPr lang="en-US" sz="2000" b="1" dirty="0" smtClean="0"/>
              <a:t>Institute for </a:t>
            </a:r>
            <a:r>
              <a:rPr lang="en-US" sz="2000" b="1" dirty="0"/>
              <a:t>Healthcare </a:t>
            </a:r>
            <a:r>
              <a:rPr lang="en-US" sz="2000" b="1" dirty="0" smtClean="0"/>
              <a:t>Management, </a:t>
            </a:r>
            <a:r>
              <a:rPr lang="en-US" sz="2000" b="1" dirty="0"/>
              <a:t>Strathmore </a:t>
            </a:r>
            <a:r>
              <a:rPr lang="en-US" sz="2000" b="1" dirty="0" smtClean="0"/>
              <a:t>University</a:t>
            </a:r>
          </a:p>
          <a:p>
            <a:r>
              <a:rPr lang="en-US" sz="2000" b="1" dirty="0" smtClean="0"/>
              <a:t>At the 5</a:t>
            </a:r>
            <a:r>
              <a:rPr lang="en-US" sz="2000" b="1" baseline="30000" dirty="0" smtClean="0"/>
              <a:t>th</a:t>
            </a:r>
            <a:r>
              <a:rPr lang="en-US" sz="2000" b="1" dirty="0" smtClean="0"/>
              <a:t> Biennial  AFHEA Scientific conference.</a:t>
            </a:r>
          </a:p>
          <a:p>
            <a:r>
              <a:rPr lang="en-US" sz="2000" b="1" dirty="0" smtClean="0"/>
              <a:t>T</a:t>
            </a:r>
            <a:r>
              <a:rPr lang="en-US" sz="2000" b="1" dirty="0"/>
              <a:t>h</a:t>
            </a:r>
            <a:r>
              <a:rPr lang="en-US" sz="2000" b="1" dirty="0" smtClean="0"/>
              <a:t>eme: Securing P</a:t>
            </a:r>
            <a:r>
              <a:rPr lang="en-US" sz="2000" b="1" dirty="0"/>
              <a:t>H</a:t>
            </a:r>
            <a:r>
              <a:rPr lang="en-US" sz="2000" b="1" dirty="0" smtClean="0"/>
              <a:t>C for all, the foundation for making progress on UHC in Africa</a:t>
            </a:r>
            <a:endParaRPr lang="en-US" sz="2000" b="1" dirty="0"/>
          </a:p>
          <a:p>
            <a:r>
              <a:rPr lang="en-US"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259" y="5057078"/>
            <a:ext cx="3429000" cy="1333500"/>
          </a:xfrm>
          <a:prstGeom prst="rect">
            <a:avLst/>
          </a:prstGeom>
        </p:spPr>
      </p:pic>
      <p:pic>
        <p:nvPicPr>
          <p:cNvPr id="5" name="Picture 2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66310" y="5235103"/>
            <a:ext cx="3614420" cy="977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785860" y="4999928"/>
            <a:ext cx="3276600" cy="1390650"/>
          </a:xfrm>
          <a:prstGeom prst="rect">
            <a:avLst/>
          </a:prstGeom>
        </p:spPr>
      </p:pic>
    </p:spTree>
    <p:extLst>
      <p:ext uri="{BB962C8B-B14F-4D97-AF65-F5344CB8AC3E}">
        <p14:creationId xmlns:p14="http://schemas.microsoft.com/office/powerpoint/2010/main" val="37372095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076258363"/>
              </p:ext>
            </p:extLst>
          </p:nvPr>
        </p:nvGraphicFramePr>
        <p:xfrm>
          <a:off x="6755026" y="67234"/>
          <a:ext cx="4450855" cy="6769711"/>
        </p:xfrm>
        <a:graphic>
          <a:graphicData uri="http://schemas.openxmlformats.org/drawingml/2006/table">
            <a:tbl>
              <a:tblPr firstRow="1" bandRow="1">
                <a:tableStyleId>{5C22544A-7EE6-4342-B048-85BDC9FD1C3A}</a:tableStyleId>
              </a:tblPr>
              <a:tblGrid>
                <a:gridCol w="4450855">
                  <a:extLst>
                    <a:ext uri="{9D8B030D-6E8A-4147-A177-3AD203B41FA5}">
                      <a16:colId xmlns="" xmlns:a16="http://schemas.microsoft.com/office/drawing/2014/main" val="20000"/>
                    </a:ext>
                  </a:extLst>
                </a:gridCol>
              </a:tblGrid>
              <a:tr h="2277199">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US" sz="1100" b="1" kern="1200" dirty="0">
                        <a:solidFill>
                          <a:schemeClr val="tx1"/>
                        </a:solidFill>
                        <a:effectLst/>
                        <a:latin typeface="Garamond" panose="02020404030301010803" pitchFamily="18" charset="0"/>
                        <a:ea typeface="+mn-ea"/>
                        <a:cs typeface="+mn-cs"/>
                      </a:endParaRPr>
                    </a:p>
                    <a:p>
                      <a:pPr marL="0" marR="0" lvl="0" indent="0" algn="ctr" defTabSz="1123322" rtl="0" eaLnBrk="1" fontAlgn="auto" latinLnBrk="0" hangingPunct="1">
                        <a:lnSpc>
                          <a:spcPct val="100000"/>
                        </a:lnSpc>
                        <a:spcBef>
                          <a:spcPts val="0"/>
                        </a:spcBef>
                        <a:spcAft>
                          <a:spcPts val="0"/>
                        </a:spcAft>
                        <a:buClrTx/>
                        <a:buSzTx/>
                        <a:buFontTx/>
                        <a:buNone/>
                        <a:tabLst/>
                        <a:defRPr/>
                      </a:pPr>
                      <a:r>
                        <a:rPr lang="en-US" sz="1100" b="1" kern="1200" dirty="0">
                          <a:solidFill>
                            <a:schemeClr val="tx1"/>
                          </a:solidFill>
                          <a:effectLst/>
                          <a:latin typeface="Garamond" panose="02020404030301010803" pitchFamily="18" charset="0"/>
                          <a:ea typeface="+mn-ea"/>
                          <a:cs typeface="+mn-cs"/>
                        </a:rPr>
                        <a:t>A DISCRETE</a:t>
                      </a:r>
                      <a:r>
                        <a:rPr lang="en-US" sz="1100" b="1" kern="1200" baseline="0" dirty="0">
                          <a:solidFill>
                            <a:schemeClr val="tx1"/>
                          </a:solidFill>
                          <a:effectLst/>
                          <a:latin typeface="Garamond" panose="02020404030301010803" pitchFamily="18" charset="0"/>
                          <a:ea typeface="+mn-ea"/>
                          <a:cs typeface="+mn-cs"/>
                        </a:rPr>
                        <a:t> CHOICE EXPERIMENT(DCE) ON PREFERENCE FOR PLACE OF DELIVERY IN NAIVASHA SUB COUNTY</a:t>
                      </a:r>
                      <a:endParaRPr lang="en-US" sz="1100" b="1" kern="1200" dirty="0">
                        <a:solidFill>
                          <a:schemeClr val="tx1"/>
                        </a:solidFill>
                        <a:effectLst/>
                        <a:latin typeface="Garamond" panose="02020404030301010803" pitchFamily="18" charset="0"/>
                        <a:ea typeface="+mn-ea"/>
                        <a:cs typeface="+mn-cs"/>
                      </a:endParaRPr>
                    </a:p>
                    <a:p>
                      <a:pPr marL="0" marR="0" lvl="0" indent="0" algn="ctr" defTabSz="1123322" rtl="0" eaLnBrk="1" fontAlgn="auto" latinLnBrk="0" hangingPunct="1">
                        <a:lnSpc>
                          <a:spcPct val="100000"/>
                        </a:lnSpc>
                        <a:spcBef>
                          <a:spcPts val="0"/>
                        </a:spcBef>
                        <a:spcAft>
                          <a:spcPts val="0"/>
                        </a:spcAft>
                        <a:buClrTx/>
                        <a:buSzTx/>
                        <a:buFontTx/>
                        <a:buNone/>
                        <a:tabLst/>
                        <a:defRPr/>
                      </a:pPr>
                      <a:endParaRPr lang="en-US" sz="1100" b="1" kern="1200" dirty="0">
                        <a:solidFill>
                          <a:schemeClr val="tx1"/>
                        </a:solidFill>
                        <a:effectLst/>
                        <a:latin typeface="Garamond" panose="02020404030301010803" pitchFamily="18" charset="0"/>
                        <a:ea typeface="+mn-ea"/>
                        <a:cs typeface="+mn-cs"/>
                      </a:endParaRPr>
                    </a:p>
                    <a:p>
                      <a:pPr marL="0" marR="0" lvl="0" indent="0" algn="l" defTabSz="1123322" rtl="0" eaLnBrk="1" fontAlgn="auto" latinLnBrk="0" hangingPunct="1">
                        <a:lnSpc>
                          <a:spcPct val="100000"/>
                        </a:lnSpc>
                        <a:spcBef>
                          <a:spcPts val="0"/>
                        </a:spcBef>
                        <a:spcAft>
                          <a:spcPts val="600"/>
                        </a:spcAft>
                        <a:buClrTx/>
                        <a:buSzTx/>
                        <a:buFontTx/>
                        <a:buNone/>
                        <a:tabLst/>
                        <a:defRPr/>
                      </a:pPr>
                      <a:r>
                        <a:rPr lang="en-US" sz="1100" b="0" kern="1200" dirty="0">
                          <a:solidFill>
                            <a:schemeClr val="tx1"/>
                          </a:solidFill>
                          <a:effectLst/>
                          <a:latin typeface="Garamond" panose="02020404030301010803" pitchFamily="18" charset="0"/>
                          <a:ea typeface="+mn-ea"/>
                          <a:cs typeface="+mn-cs"/>
                        </a:rPr>
                        <a:t>Improving</a:t>
                      </a:r>
                      <a:r>
                        <a:rPr lang="en-US" sz="1100" b="0" kern="1200" baseline="0" dirty="0">
                          <a:solidFill>
                            <a:schemeClr val="tx1"/>
                          </a:solidFill>
                          <a:effectLst/>
                          <a:latin typeface="Garamond" panose="02020404030301010803" pitchFamily="18" charset="0"/>
                          <a:ea typeface="+mn-ea"/>
                          <a:cs typeface="+mn-cs"/>
                        </a:rPr>
                        <a:t> maternal health has been a key commitment of the Kenyan Government through the Ministry of Health and County Governments. </a:t>
                      </a:r>
                    </a:p>
                    <a:p>
                      <a:pPr marL="0" marR="0" lvl="0" indent="0" algn="l" defTabSz="1123322" rtl="0" eaLnBrk="1" fontAlgn="auto" latinLnBrk="0" hangingPunct="1">
                        <a:lnSpc>
                          <a:spcPct val="100000"/>
                        </a:lnSpc>
                        <a:spcBef>
                          <a:spcPts val="0"/>
                        </a:spcBef>
                        <a:spcAft>
                          <a:spcPts val="600"/>
                        </a:spcAft>
                        <a:buClrTx/>
                        <a:buSzTx/>
                        <a:buFontTx/>
                        <a:buNone/>
                        <a:tabLst/>
                        <a:defRPr/>
                      </a:pPr>
                      <a:r>
                        <a:rPr lang="en-US" sz="1100" b="0" kern="1200" baseline="0" dirty="0">
                          <a:solidFill>
                            <a:schemeClr val="tx1"/>
                          </a:solidFill>
                          <a:effectLst/>
                          <a:latin typeface="Garamond" panose="02020404030301010803" pitchFamily="18" charset="0"/>
                          <a:ea typeface="+mn-ea"/>
                          <a:cs typeface="+mn-cs"/>
                        </a:rPr>
                        <a:t>In 2013 a Free Maternity Services policy was initiated by a presidential decree to provide free delivery care and subsequently reduce barriers associated with receiving maternal health services.</a:t>
                      </a:r>
                    </a:p>
                    <a:p>
                      <a:pPr marL="0" marR="0" lvl="0" indent="0" algn="l" defTabSz="1123322" rtl="0" eaLnBrk="1" fontAlgn="auto" latinLnBrk="0" hangingPunct="1">
                        <a:lnSpc>
                          <a:spcPct val="100000"/>
                        </a:lnSpc>
                        <a:spcBef>
                          <a:spcPts val="0"/>
                        </a:spcBef>
                        <a:spcAft>
                          <a:spcPts val="600"/>
                        </a:spcAft>
                        <a:buClrTx/>
                        <a:buSzTx/>
                        <a:buFontTx/>
                        <a:buNone/>
                        <a:tabLst/>
                        <a:defRPr/>
                      </a:pPr>
                      <a:r>
                        <a:rPr lang="en-US" sz="1100" b="0" kern="1200" dirty="0">
                          <a:solidFill>
                            <a:schemeClr val="tx1"/>
                          </a:solidFill>
                          <a:effectLst/>
                          <a:latin typeface="Garamond" panose="02020404030301010803" pitchFamily="18" charset="0"/>
                          <a:ea typeface="+mn-ea"/>
                          <a:cs typeface="+mn-cs"/>
                        </a:rPr>
                        <a:t>Strathmore University Institute for healthcare Management  is conducting research to evaluate </a:t>
                      </a:r>
                      <a:r>
                        <a:rPr lang="en-US" sz="1100" b="0" kern="1200" baseline="0" dirty="0">
                          <a:solidFill>
                            <a:schemeClr val="tx1"/>
                          </a:solidFill>
                          <a:effectLst/>
                          <a:latin typeface="Garamond" panose="02020404030301010803" pitchFamily="18" charset="0"/>
                          <a:ea typeface="+mn-ea"/>
                          <a:cs typeface="+mn-cs"/>
                        </a:rPr>
                        <a:t>utilization of healthcare facilities to attempt to determine women’s preferences for place of delivery using a Discrete choice experiment methodology </a:t>
                      </a:r>
                      <a:endParaRPr lang="en-US" sz="1100" b="0" kern="1200" dirty="0">
                        <a:solidFill>
                          <a:schemeClr val="tx1"/>
                        </a:solidFill>
                        <a:effectLst/>
                        <a:latin typeface="Garamond" panose="02020404030301010803" pitchFamily="18" charset="0"/>
                        <a:ea typeface="+mn-ea"/>
                        <a:cs typeface="+mn-cs"/>
                      </a:endParaRPr>
                    </a:p>
                  </a:txBody>
                  <a:tcPr marL="77123" marR="77123" marT="0" marB="0">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r h="1771249">
                <a:tc>
                  <a:txBody>
                    <a:bodyPr/>
                    <a:lstStyle/>
                    <a:p>
                      <a:pPr marL="0" marR="0" indent="0" algn="l" defTabSz="1123322" rtl="0" eaLnBrk="1" fontAlgn="auto" latinLnBrk="0" hangingPunct="1">
                        <a:lnSpc>
                          <a:spcPct val="100000"/>
                        </a:lnSpc>
                        <a:spcBef>
                          <a:spcPts val="600"/>
                        </a:spcBef>
                        <a:spcAft>
                          <a:spcPts val="0"/>
                        </a:spcAft>
                        <a:buClrTx/>
                        <a:buSzTx/>
                        <a:buFontTx/>
                        <a:buNone/>
                        <a:tabLst/>
                        <a:defRPr/>
                      </a:pPr>
                      <a:endParaRPr lang="en-US" sz="1100" b="0" kern="1200" dirty="0">
                        <a:solidFill>
                          <a:schemeClr val="tx1"/>
                        </a:solidFill>
                        <a:effectLst/>
                        <a:latin typeface="Garamond" panose="02020404030301010803" pitchFamily="18" charset="0"/>
                        <a:ea typeface="+mn-ea"/>
                        <a:cs typeface="+mn-cs"/>
                      </a:endParaRPr>
                    </a:p>
                  </a:txBody>
                  <a:tcPr marL="77123" marR="77123" marT="0" marB="0">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971331">
                <a:tc>
                  <a:txBody>
                    <a:bodyPr/>
                    <a:lstStyle/>
                    <a:p>
                      <a:pPr marL="0" marR="0" indent="0" algn="l" defTabSz="1123322" rtl="0" eaLnBrk="1" fontAlgn="auto" latinLnBrk="0" hangingPunct="1">
                        <a:lnSpc>
                          <a:spcPct val="100000"/>
                        </a:lnSpc>
                        <a:spcBef>
                          <a:spcPts val="600"/>
                        </a:spcBef>
                        <a:spcAft>
                          <a:spcPts val="0"/>
                        </a:spcAft>
                        <a:buClrTx/>
                        <a:buSzTx/>
                        <a:buFontTx/>
                        <a:buNone/>
                        <a:tabLst/>
                        <a:defRPr/>
                      </a:pPr>
                      <a:r>
                        <a:rPr lang="en-US" sz="1000" b="0" kern="1200" dirty="0">
                          <a:solidFill>
                            <a:schemeClr val="tx1"/>
                          </a:solidFill>
                          <a:effectLst/>
                          <a:latin typeface="Garamond" panose="02020404030301010803" pitchFamily="18" charset="0"/>
                          <a:ea typeface="+mn-ea"/>
                          <a:cs typeface="+mn-cs"/>
                        </a:rPr>
                        <a:t>This</a:t>
                      </a:r>
                      <a:r>
                        <a:rPr lang="en-US" sz="1000" b="0" kern="1200" baseline="0" dirty="0">
                          <a:solidFill>
                            <a:schemeClr val="tx1"/>
                          </a:solidFill>
                          <a:effectLst/>
                          <a:latin typeface="Garamond" panose="02020404030301010803" pitchFamily="18" charset="0"/>
                          <a:ea typeface="+mn-ea"/>
                          <a:cs typeface="+mn-cs"/>
                        </a:rPr>
                        <a:t> experiment is been conducted from women’s perspective and y</a:t>
                      </a:r>
                      <a:r>
                        <a:rPr lang="en-US" sz="1000" b="0" kern="1200" dirty="0">
                          <a:solidFill>
                            <a:schemeClr val="tx1"/>
                          </a:solidFill>
                          <a:effectLst/>
                          <a:latin typeface="Garamond" panose="02020404030301010803" pitchFamily="18" charset="0"/>
                          <a:ea typeface="+mn-ea"/>
                          <a:cs typeface="+mn-cs"/>
                        </a:rPr>
                        <a:t>our household has been randomly selected to participate in this survey. We want to know your</a:t>
                      </a:r>
                      <a:r>
                        <a:rPr lang="en-US" sz="1000" b="0" kern="1200" baseline="0" dirty="0">
                          <a:solidFill>
                            <a:schemeClr val="tx1"/>
                          </a:solidFill>
                          <a:effectLst/>
                          <a:latin typeface="Garamond" panose="02020404030301010803" pitchFamily="18" charset="0"/>
                          <a:ea typeface="+mn-ea"/>
                          <a:cs typeface="+mn-cs"/>
                        </a:rPr>
                        <a:t> preferences for place of delivery</a:t>
                      </a:r>
                      <a:r>
                        <a:rPr lang="en-US" sz="1000" b="0" kern="1200" dirty="0">
                          <a:solidFill>
                            <a:schemeClr val="tx1"/>
                          </a:solidFill>
                          <a:effectLst/>
                          <a:latin typeface="Garamond" panose="02020404030301010803" pitchFamily="18" charset="0"/>
                          <a:ea typeface="+mn-ea"/>
                          <a:cs typeface="+mn-cs"/>
                        </a:rPr>
                        <a:t>. There are no right or wrong answers. While your response is extremely important to us, your participation is voluntary. This questionnaire will take between 10 to</a:t>
                      </a:r>
                      <a:r>
                        <a:rPr lang="en-US" sz="1000" b="0" kern="1200" baseline="0" dirty="0">
                          <a:solidFill>
                            <a:schemeClr val="tx1"/>
                          </a:solidFill>
                          <a:effectLst/>
                          <a:latin typeface="Garamond" panose="02020404030301010803" pitchFamily="18" charset="0"/>
                          <a:ea typeface="+mn-ea"/>
                          <a:cs typeface="+mn-cs"/>
                        </a:rPr>
                        <a:t> </a:t>
                      </a:r>
                      <a:r>
                        <a:rPr lang="en-US" sz="1000" b="0" kern="1200" dirty="0">
                          <a:solidFill>
                            <a:schemeClr val="tx1"/>
                          </a:solidFill>
                          <a:effectLst/>
                          <a:latin typeface="Garamond" panose="02020404030301010803" pitchFamily="18" charset="0"/>
                          <a:ea typeface="+mn-ea"/>
                          <a:cs typeface="+mn-cs"/>
                        </a:rPr>
                        <a:t>15 minutes to complete.  Your responses will be confidential and will not be linked to you</a:t>
                      </a:r>
                      <a:r>
                        <a:rPr lang="en-US" sz="1000" b="0" kern="1200" baseline="0" dirty="0">
                          <a:solidFill>
                            <a:schemeClr val="tx1"/>
                          </a:solidFill>
                          <a:effectLst/>
                          <a:latin typeface="Garamond" panose="02020404030301010803" pitchFamily="18" charset="0"/>
                          <a:ea typeface="+mn-ea"/>
                          <a:cs typeface="+mn-cs"/>
                        </a:rPr>
                        <a:t> or shared with anyone.</a:t>
                      </a:r>
                    </a:p>
                  </a:txBody>
                  <a:tcPr marL="77123" marR="77123" marT="0" marB="0">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2"/>
                  </a:ext>
                </a:extLst>
              </a:tr>
              <a:tr h="1488365">
                <a:tc>
                  <a:txBody>
                    <a:bodyPr/>
                    <a:lstStyle/>
                    <a:p>
                      <a:pPr marL="0" marR="0" algn="l">
                        <a:lnSpc>
                          <a:spcPct val="100000"/>
                        </a:lnSpc>
                        <a:spcBef>
                          <a:spcPts val="600"/>
                        </a:spcBef>
                        <a:spcAft>
                          <a:spcPts val="0"/>
                        </a:spcAft>
                      </a:pPr>
                      <a:r>
                        <a:rPr lang="en-US" sz="1000" b="0" kern="1200" dirty="0">
                          <a:solidFill>
                            <a:schemeClr val="tx1"/>
                          </a:solidFill>
                          <a:effectLst/>
                          <a:latin typeface="Garamond" panose="02020404030301010803" pitchFamily="18" charset="0"/>
                          <a:ea typeface="+mn-ea"/>
                          <a:cs typeface="+mn-cs"/>
                        </a:rPr>
                        <a:t>For any question about the research</a:t>
                      </a:r>
                      <a:r>
                        <a:rPr lang="en-US" sz="1000" b="0" kern="1200" baseline="0" dirty="0">
                          <a:solidFill>
                            <a:schemeClr val="tx1"/>
                          </a:solidFill>
                          <a:effectLst/>
                          <a:latin typeface="Garamond" panose="02020404030301010803" pitchFamily="18" charset="0"/>
                          <a:ea typeface="+mn-ea"/>
                          <a:cs typeface="+mn-cs"/>
                        </a:rPr>
                        <a:t> kindly</a:t>
                      </a:r>
                      <a:r>
                        <a:rPr lang="en-US" sz="1000" b="0" kern="1200" dirty="0">
                          <a:solidFill>
                            <a:schemeClr val="tx1"/>
                          </a:solidFill>
                          <a:effectLst/>
                          <a:latin typeface="Garamond" panose="02020404030301010803" pitchFamily="18" charset="0"/>
                          <a:ea typeface="+mn-ea"/>
                          <a:cs typeface="+mn-cs"/>
                        </a:rPr>
                        <a:t> contact: </a:t>
                      </a:r>
                    </a:p>
                    <a:p>
                      <a:pPr marL="0" marR="0" algn="l">
                        <a:lnSpc>
                          <a:spcPct val="100000"/>
                        </a:lnSpc>
                        <a:spcBef>
                          <a:spcPts val="600"/>
                        </a:spcBef>
                        <a:spcAft>
                          <a:spcPts val="0"/>
                        </a:spcAft>
                      </a:pPr>
                      <a:r>
                        <a:rPr lang="en-US" sz="1000" b="0" kern="1200" dirty="0">
                          <a:solidFill>
                            <a:schemeClr val="tx1"/>
                          </a:solidFill>
                          <a:effectLst/>
                          <a:latin typeface="Garamond" panose="02020404030301010803" pitchFamily="18" charset="0"/>
                          <a:ea typeface="+mn-ea"/>
                          <a:cs typeface="+mn-cs"/>
                        </a:rPr>
                        <a:t>Jackline</a:t>
                      </a:r>
                      <a:r>
                        <a:rPr lang="en-US" sz="1000" b="0" kern="1200" baseline="0" dirty="0">
                          <a:solidFill>
                            <a:schemeClr val="tx1"/>
                          </a:solidFill>
                          <a:effectLst/>
                          <a:latin typeface="Garamond" panose="02020404030301010803" pitchFamily="18" charset="0"/>
                          <a:ea typeface="+mn-ea"/>
                          <a:cs typeface="+mn-cs"/>
                        </a:rPr>
                        <a:t> Aridi</a:t>
                      </a:r>
                      <a:r>
                        <a:rPr lang="en-US" sz="1000" b="0" kern="1200" dirty="0">
                          <a:solidFill>
                            <a:schemeClr val="tx1"/>
                          </a:solidFill>
                          <a:effectLst/>
                          <a:latin typeface="Garamond" panose="02020404030301010803" pitchFamily="18" charset="0"/>
                          <a:ea typeface="+mn-ea"/>
                          <a:cs typeface="+mn-cs"/>
                        </a:rPr>
                        <a:t>, Phone</a:t>
                      </a:r>
                      <a:r>
                        <a:rPr lang="en-US" sz="1000" b="0" kern="1200" baseline="0" dirty="0">
                          <a:solidFill>
                            <a:schemeClr val="tx1"/>
                          </a:solidFill>
                          <a:effectLst/>
                          <a:latin typeface="Garamond" panose="02020404030301010803" pitchFamily="18" charset="0"/>
                          <a:ea typeface="+mn-ea"/>
                          <a:cs typeface="+mn-cs"/>
                        </a:rPr>
                        <a:t> 0715961081</a:t>
                      </a:r>
                      <a:r>
                        <a:rPr lang="en-US" sz="1000" b="0" kern="1200" dirty="0">
                          <a:solidFill>
                            <a:schemeClr val="tx1"/>
                          </a:solidFill>
                          <a:effectLst/>
                          <a:latin typeface="Garamond" panose="02020404030301010803" pitchFamily="18" charset="0"/>
                          <a:ea typeface="+mn-ea"/>
                          <a:cs typeface="+mn-cs"/>
                        </a:rPr>
                        <a:t>; Email: </a:t>
                      </a:r>
                      <a:r>
                        <a:rPr lang="en-US" sz="1000" b="0" kern="1200" dirty="0">
                          <a:solidFill>
                            <a:schemeClr val="tx1"/>
                          </a:solidFill>
                          <a:effectLst/>
                          <a:latin typeface="Garamond" panose="02020404030301010803" pitchFamily="18" charset="0"/>
                          <a:ea typeface="+mn-ea"/>
                          <a:cs typeface="+mn-cs"/>
                          <a:hlinkClick r:id="rId3"/>
                        </a:rPr>
                        <a:t>joluocha@nd.edu</a:t>
                      </a:r>
                      <a:endParaRPr lang="en-US" sz="1000" b="0" kern="1200" dirty="0">
                        <a:solidFill>
                          <a:schemeClr val="tx1"/>
                        </a:solidFill>
                        <a:effectLst/>
                        <a:latin typeface="Garamond" panose="02020404030301010803" pitchFamily="18" charset="0"/>
                        <a:ea typeface="+mn-ea"/>
                        <a:cs typeface="+mn-cs"/>
                      </a:endParaRPr>
                    </a:p>
                    <a:p>
                      <a:pPr marL="0" marR="0" algn="l">
                        <a:lnSpc>
                          <a:spcPct val="100000"/>
                        </a:lnSpc>
                        <a:spcBef>
                          <a:spcPts val="600"/>
                        </a:spcBef>
                        <a:spcAft>
                          <a:spcPts val="0"/>
                        </a:spcAft>
                      </a:pPr>
                      <a:r>
                        <a:rPr lang="en-US" sz="1000" b="0" kern="1200" dirty="0">
                          <a:solidFill>
                            <a:schemeClr val="tx1"/>
                          </a:solidFill>
                          <a:effectLst/>
                          <a:latin typeface="Garamond" panose="02020404030301010803" pitchFamily="18" charset="0"/>
                          <a:ea typeface="+mn-ea"/>
                          <a:cs typeface="+mn-cs"/>
                        </a:rPr>
                        <a:t> Prof. </a:t>
                      </a:r>
                      <a:r>
                        <a:rPr lang="en-US" sz="1000" b="0" kern="1200" baseline="0" dirty="0">
                          <a:solidFill>
                            <a:schemeClr val="tx1"/>
                          </a:solidFill>
                          <a:effectLst/>
                          <a:latin typeface="Garamond" panose="02020404030301010803" pitchFamily="18" charset="0"/>
                          <a:ea typeface="+mn-ea"/>
                          <a:cs typeface="+mn-cs"/>
                        </a:rPr>
                        <a:t>Gilbert Kokwaro , Director, Institute for Healthcare Management, Strathmore Business School, Strathmore</a:t>
                      </a:r>
                      <a:r>
                        <a:rPr lang="en-US" sz="1000" b="0" kern="1200" dirty="0">
                          <a:solidFill>
                            <a:schemeClr val="tx1"/>
                          </a:solidFill>
                          <a:effectLst/>
                          <a:latin typeface="Garamond" panose="02020404030301010803" pitchFamily="18" charset="0"/>
                          <a:ea typeface="+mn-ea"/>
                          <a:cs typeface="+mn-cs"/>
                        </a:rPr>
                        <a:t> University,</a:t>
                      </a:r>
                      <a:r>
                        <a:rPr lang="en-US" sz="1000" b="0" kern="1200" baseline="0" dirty="0">
                          <a:solidFill>
                            <a:schemeClr val="tx1"/>
                          </a:solidFill>
                          <a:effectLst/>
                          <a:latin typeface="Garamond" panose="02020404030301010803" pitchFamily="18" charset="0"/>
                          <a:ea typeface="+mn-ea"/>
                          <a:cs typeface="+mn-cs"/>
                        </a:rPr>
                        <a:t> </a:t>
                      </a:r>
                      <a:r>
                        <a:rPr lang="en-US" sz="1000" b="0" kern="1200" dirty="0">
                          <a:solidFill>
                            <a:schemeClr val="tx1"/>
                          </a:solidFill>
                          <a:effectLst/>
                          <a:latin typeface="Garamond" panose="02020404030301010803" pitchFamily="18" charset="0"/>
                          <a:ea typeface="+mn-ea"/>
                          <a:cs typeface="+mn-cs"/>
                        </a:rPr>
                        <a:t>Phone:</a:t>
                      </a:r>
                      <a:r>
                        <a:rPr lang="en-US" sz="1000" b="0" kern="1200" baseline="0" dirty="0">
                          <a:solidFill>
                            <a:schemeClr val="tx1"/>
                          </a:solidFill>
                          <a:effectLst/>
                          <a:latin typeface="Garamond" panose="02020404030301010803" pitchFamily="18" charset="0"/>
                          <a:ea typeface="+mn-ea"/>
                          <a:cs typeface="+mn-cs"/>
                        </a:rPr>
                        <a:t> 0722323651</a:t>
                      </a:r>
                      <a:r>
                        <a:rPr lang="en-US" sz="1000" b="0" kern="1200" dirty="0">
                          <a:solidFill>
                            <a:schemeClr val="tx1"/>
                          </a:solidFill>
                          <a:effectLst/>
                          <a:latin typeface="Garamond" panose="02020404030301010803" pitchFamily="18" charset="0"/>
                          <a:ea typeface="+mn-ea"/>
                          <a:cs typeface="+mn-cs"/>
                        </a:rPr>
                        <a:t> Email </a:t>
                      </a:r>
                      <a:r>
                        <a:rPr lang="en-US" sz="1000" b="0" kern="1200" dirty="0">
                          <a:solidFill>
                            <a:schemeClr val="tx1"/>
                          </a:solidFill>
                          <a:effectLst/>
                          <a:latin typeface="Garamond" panose="02020404030301010803" pitchFamily="18" charset="0"/>
                          <a:ea typeface="+mn-ea"/>
                          <a:cs typeface="+mn-cs"/>
                          <a:hlinkClick r:id="rId4"/>
                        </a:rPr>
                        <a:t>gkokwaro@strathmore.edu</a:t>
                      </a:r>
                      <a:r>
                        <a:rPr lang="en-US" sz="1000" b="0" kern="1200" dirty="0">
                          <a:solidFill>
                            <a:schemeClr val="tx1"/>
                          </a:solidFill>
                          <a:effectLst/>
                          <a:latin typeface="Garamond" panose="02020404030301010803" pitchFamily="18" charset="0"/>
                          <a:ea typeface="+mn-ea"/>
                          <a:cs typeface="+mn-cs"/>
                        </a:rPr>
                        <a:t> or </a:t>
                      </a:r>
                      <a:r>
                        <a:rPr lang="en-US" sz="1000" b="0" kern="1200" baseline="0" dirty="0">
                          <a:solidFill>
                            <a:schemeClr val="tx1"/>
                          </a:solidFill>
                          <a:effectLst/>
                          <a:latin typeface="Garamond" panose="02020404030301010803" pitchFamily="18" charset="0"/>
                          <a:ea typeface="+mn-ea"/>
                          <a:cs typeface="+mn-cs"/>
                        </a:rPr>
                        <a:t>Dr. </a:t>
                      </a:r>
                      <a:r>
                        <a:rPr lang="en-US" sz="1000" b="0" kern="1200" dirty="0">
                          <a:solidFill>
                            <a:schemeClr val="tx1"/>
                          </a:solidFill>
                          <a:effectLst/>
                          <a:latin typeface="Garamond" panose="02020404030301010803" pitchFamily="18" charset="0"/>
                          <a:ea typeface="+mn-ea"/>
                          <a:cs typeface="+mn-cs"/>
                        </a:rPr>
                        <a:t>Francis Wafula,</a:t>
                      </a:r>
                      <a:r>
                        <a:rPr lang="en-US" sz="1000" b="0" kern="1200" baseline="0" dirty="0">
                          <a:solidFill>
                            <a:schemeClr val="tx1"/>
                          </a:solidFill>
                          <a:effectLst/>
                          <a:latin typeface="Garamond" panose="02020404030301010803" pitchFamily="18" charset="0"/>
                          <a:ea typeface="+mn-ea"/>
                          <a:cs typeface="+mn-cs"/>
                        </a:rPr>
                        <a:t> Academic Director, Institute for Healthcare Management; Phone No: 0722679467: E-mail: </a:t>
                      </a:r>
                      <a:r>
                        <a:rPr lang="en-US" sz="1000" b="0" kern="1200" baseline="0" dirty="0">
                          <a:solidFill>
                            <a:schemeClr val="tx1"/>
                          </a:solidFill>
                          <a:effectLst/>
                          <a:latin typeface="Garamond" panose="02020404030301010803" pitchFamily="18" charset="0"/>
                          <a:ea typeface="+mn-ea"/>
                          <a:cs typeface="+mn-cs"/>
                          <a:hlinkClick r:id="rId5"/>
                        </a:rPr>
                        <a:t>fwafula@Strathmore.edu</a:t>
                      </a:r>
                      <a:r>
                        <a:rPr lang="en-US" sz="1000" b="0" kern="1200" baseline="0" dirty="0">
                          <a:solidFill>
                            <a:schemeClr val="tx1"/>
                          </a:solidFill>
                          <a:effectLst/>
                          <a:latin typeface="Garamond" panose="02020404030301010803" pitchFamily="18" charset="0"/>
                          <a:ea typeface="+mn-ea"/>
                          <a:cs typeface="+mn-cs"/>
                        </a:rPr>
                        <a:t>.</a:t>
                      </a:r>
                    </a:p>
                    <a:p>
                      <a:pPr marL="0" marR="0" lvl="0" indent="0" algn="ctr" defTabSz="1123322" rtl="0" eaLnBrk="1" fontAlgn="auto" latinLnBrk="0" hangingPunct="1">
                        <a:lnSpc>
                          <a:spcPct val="100000"/>
                        </a:lnSpc>
                        <a:spcBef>
                          <a:spcPts val="600"/>
                        </a:spcBef>
                        <a:spcAft>
                          <a:spcPts val="0"/>
                        </a:spcAft>
                        <a:buClrTx/>
                        <a:buSzTx/>
                        <a:buFontTx/>
                        <a:buNone/>
                        <a:tabLst/>
                        <a:defRPr/>
                      </a:pPr>
                      <a:r>
                        <a:rPr lang="en-US" sz="1000" b="0" kern="1200" baseline="0" dirty="0">
                          <a:solidFill>
                            <a:schemeClr val="tx1"/>
                          </a:solidFill>
                          <a:effectLst/>
                          <a:latin typeface="Garamond" panose="02020404030301010803" pitchFamily="18" charset="0"/>
                          <a:ea typeface="+mn-ea"/>
                          <a:cs typeface="+mn-cs"/>
                        </a:rPr>
                        <a:t> </a:t>
                      </a:r>
                      <a:r>
                        <a:rPr lang="en-GB" sz="1000" b="1" i="1" kern="1200" dirty="0">
                          <a:solidFill>
                            <a:schemeClr val="tx1"/>
                          </a:solidFill>
                          <a:effectLst/>
                          <a:latin typeface="Garamond" panose="02020404030301010803" pitchFamily="18" charset="0"/>
                          <a:ea typeface="+mn-ea"/>
                          <a:cs typeface="+mn-cs"/>
                        </a:rPr>
                        <a:t>THANK YOU FOR YOUR HELP!</a:t>
                      </a:r>
                    </a:p>
                    <a:p>
                      <a:pPr marL="0" marR="0" algn="l">
                        <a:lnSpc>
                          <a:spcPct val="100000"/>
                        </a:lnSpc>
                        <a:spcBef>
                          <a:spcPts val="600"/>
                        </a:spcBef>
                        <a:spcAft>
                          <a:spcPts val="0"/>
                        </a:spcAft>
                      </a:pPr>
                      <a:endParaRPr lang="en-US" sz="1000" b="0" kern="1200" baseline="0" dirty="0">
                        <a:solidFill>
                          <a:schemeClr val="tx1"/>
                        </a:solidFill>
                        <a:effectLst/>
                        <a:latin typeface="Garamond" panose="02020404030301010803" pitchFamily="18" charset="0"/>
                        <a:ea typeface="+mn-ea"/>
                        <a:cs typeface="+mn-cs"/>
                      </a:endParaRPr>
                    </a:p>
                  </a:txBody>
                  <a:tcPr marL="77123" marR="77123" marT="0" marB="0">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3"/>
                  </a:ext>
                </a:extLst>
              </a:tr>
              <a:tr h="171411">
                <a:tc>
                  <a:txBody>
                    <a:bodyPr/>
                    <a:lstStyle/>
                    <a:p>
                      <a:pPr marL="0" marR="0" algn="ctr">
                        <a:lnSpc>
                          <a:spcPct val="100000"/>
                        </a:lnSpc>
                        <a:spcBef>
                          <a:spcPts val="600"/>
                        </a:spcBef>
                        <a:spcAft>
                          <a:spcPts val="0"/>
                        </a:spcAft>
                      </a:pPr>
                      <a:endParaRPr lang="en-GB" sz="800" b="1" i="1" kern="1200" dirty="0">
                        <a:solidFill>
                          <a:schemeClr val="tx1"/>
                        </a:solidFill>
                        <a:effectLst/>
                        <a:latin typeface="Garamond" panose="02020404030301010803" pitchFamily="18" charset="0"/>
                        <a:ea typeface="+mn-ea"/>
                        <a:cs typeface="+mn-cs"/>
                      </a:endParaRPr>
                    </a:p>
                  </a:txBody>
                  <a:tcPr marL="77123" marR="77123" marT="0" marB="0">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4"/>
                  </a:ext>
                </a:extLst>
              </a:tr>
            </a:tbl>
          </a:graphicData>
        </a:graphic>
      </p:graphicFrame>
      <p:graphicFrame>
        <p:nvGraphicFramePr>
          <p:cNvPr id="14" name="Table 13"/>
          <p:cNvGraphicFramePr>
            <a:graphicFrameLocks noGrp="1"/>
          </p:cNvGraphicFramePr>
          <p:nvPr>
            <p:extLst/>
          </p:nvPr>
        </p:nvGraphicFramePr>
        <p:xfrm>
          <a:off x="1187824" y="1386727"/>
          <a:ext cx="4784184" cy="3705458"/>
        </p:xfrm>
        <a:graphic>
          <a:graphicData uri="http://schemas.openxmlformats.org/drawingml/2006/table">
            <a:tbl>
              <a:tblPr firstRow="1" bandRow="1">
                <a:tableStyleId>{5C22544A-7EE6-4342-B048-85BDC9FD1C3A}</a:tableStyleId>
              </a:tblPr>
              <a:tblGrid>
                <a:gridCol w="4784184">
                  <a:extLst>
                    <a:ext uri="{9D8B030D-6E8A-4147-A177-3AD203B41FA5}">
                      <a16:colId xmlns="" xmlns:a16="http://schemas.microsoft.com/office/drawing/2014/main" val="20000"/>
                    </a:ext>
                  </a:extLst>
                </a:gridCol>
              </a:tblGrid>
              <a:tr h="3705458">
                <a:tc>
                  <a:txBody>
                    <a:bodyPr/>
                    <a:lstStyle/>
                    <a:p>
                      <a:pPr algn="ctr"/>
                      <a:r>
                        <a:rPr lang="en-US" sz="1100" b="1" kern="1200" dirty="0">
                          <a:solidFill>
                            <a:schemeClr val="tx1"/>
                          </a:solidFill>
                          <a:effectLst/>
                          <a:latin typeface="Times New Roman" panose="02020603050405020304" pitchFamily="18" charset="0"/>
                          <a:ea typeface="+mn-ea"/>
                          <a:cs typeface="Times New Roman" panose="02020603050405020304" pitchFamily="18" charset="0"/>
                        </a:rPr>
                        <a:t>If you have any question or suggestion, please let us know.</a:t>
                      </a:r>
                      <a:endParaRPr lang="en-GB" sz="1100" b="1"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1100" b="0" kern="1200" dirty="0">
                          <a:solidFill>
                            <a:schemeClr val="tx1"/>
                          </a:solidFill>
                          <a:effectLst/>
                          <a:latin typeface="Times New Roman" panose="02020603050405020304" pitchFamily="18" charset="0"/>
                          <a:ea typeface="+mn-ea"/>
                          <a:cs typeface="Times New Roman" panose="02020603050405020304" pitchFamily="18" charset="0"/>
                        </a:rPr>
                        <a:t> </a:t>
                      </a: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endParaRPr lang="en-US" sz="800" b="0"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1100" b="1" kern="1200" dirty="0">
                          <a:solidFill>
                            <a:schemeClr val="tx1"/>
                          </a:solidFill>
                          <a:effectLst/>
                          <a:latin typeface="Times New Roman" panose="02020603050405020304" pitchFamily="18" charset="0"/>
                          <a:ea typeface="+mn-ea"/>
                          <a:cs typeface="Times New Roman" panose="02020603050405020304" pitchFamily="18" charset="0"/>
                        </a:rPr>
                        <a:t>******************</a:t>
                      </a:r>
                      <a:endParaRPr lang="en-GB" sz="1100" b="1" kern="1200" dirty="0">
                        <a:solidFill>
                          <a:schemeClr val="tx1"/>
                        </a:solidFill>
                        <a:effectLst/>
                        <a:latin typeface="Times New Roman" panose="02020603050405020304" pitchFamily="18" charset="0"/>
                        <a:ea typeface="+mn-ea"/>
                        <a:cs typeface="Times New Roman" panose="02020603050405020304" pitchFamily="18" charset="0"/>
                      </a:endParaRPr>
                    </a:p>
                    <a:p>
                      <a:pPr algn="ctr"/>
                      <a:r>
                        <a:rPr lang="en-US" sz="1100" b="1" kern="1200" dirty="0">
                          <a:solidFill>
                            <a:schemeClr val="tx1"/>
                          </a:solidFill>
                          <a:effectLst/>
                          <a:latin typeface="Times New Roman" panose="02020603050405020304" pitchFamily="18" charset="0"/>
                          <a:ea typeface="+mn-ea"/>
                          <a:cs typeface="Times New Roman" panose="02020603050405020304" pitchFamily="18" charset="0"/>
                        </a:rPr>
                        <a:t>THANK YOU FOR YOUR TIME </a:t>
                      </a:r>
                      <a:endParaRPr lang="en-GB" sz="1100" b="0" kern="1200" dirty="0">
                        <a:solidFill>
                          <a:schemeClr val="tx1"/>
                        </a:solidFill>
                        <a:effectLst/>
                        <a:latin typeface="Times New Roman" panose="02020603050405020304" pitchFamily="18" charset="0"/>
                        <a:ea typeface="+mn-ea"/>
                        <a:cs typeface="Times New Roman" panose="02020603050405020304" pitchFamily="18" charset="0"/>
                      </a:endParaRPr>
                    </a:p>
                  </a:txBody>
                  <a:tcPr marL="61699" marR="61699" marT="31173" marB="31173">
                    <a:lnL w="12700" cap="flat" cmpd="sng" algn="ctr">
                      <a:solidFill>
                        <a:schemeClr val="tx2">
                          <a:lumMod val="60000"/>
                          <a:lumOff val="40000"/>
                        </a:schemeClr>
                      </a:solidFill>
                      <a:prstDash val="solid"/>
                      <a:round/>
                      <a:headEnd type="none" w="med" len="med"/>
                      <a:tailEnd type="none" w="med" len="med"/>
                    </a:lnL>
                    <a:lnR w="12700" cap="flat" cmpd="sng" algn="ctr">
                      <a:solidFill>
                        <a:schemeClr val="tx2">
                          <a:lumMod val="60000"/>
                          <a:lumOff val="40000"/>
                        </a:schemeClr>
                      </a:solidFill>
                      <a:prstDash val="solid"/>
                      <a:round/>
                      <a:headEnd type="none" w="med" len="med"/>
                      <a:tailEnd type="none" w="med" len="med"/>
                    </a:lnR>
                    <a:lnT w="12700" cap="flat" cmpd="sng" algn="ctr">
                      <a:solidFill>
                        <a:schemeClr val="tx2">
                          <a:lumMod val="60000"/>
                          <a:lumOff val="40000"/>
                        </a:schemeClr>
                      </a:solidFill>
                      <a:prstDash val="solid"/>
                      <a:round/>
                      <a:headEnd type="none" w="med" len="med"/>
                      <a:tailEnd type="none" w="med" len="med"/>
                    </a:lnT>
                    <a:lnB w="12700" cap="flat" cmpd="sng" algn="ctr">
                      <a:solidFill>
                        <a:schemeClr val="tx2">
                          <a:lumMod val="60000"/>
                          <a:lumOff val="4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0"/>
                  </a:ext>
                </a:extLst>
              </a:tr>
            </a:tbl>
          </a:graphicData>
        </a:graphic>
      </p:graphicFrame>
      <p:graphicFrame>
        <p:nvGraphicFramePr>
          <p:cNvPr id="6" name="Table 5"/>
          <p:cNvGraphicFramePr>
            <a:graphicFrameLocks noGrp="1"/>
          </p:cNvGraphicFramePr>
          <p:nvPr>
            <p:extLst/>
          </p:nvPr>
        </p:nvGraphicFramePr>
        <p:xfrm>
          <a:off x="1120588" y="201706"/>
          <a:ext cx="4773706" cy="949038"/>
        </p:xfrm>
        <a:graphic>
          <a:graphicData uri="http://schemas.openxmlformats.org/drawingml/2006/table">
            <a:tbl>
              <a:tblPr firstRow="1" bandRow="1">
                <a:tableStyleId>{5C22544A-7EE6-4342-B048-85BDC9FD1C3A}</a:tableStyleId>
              </a:tblPr>
              <a:tblGrid>
                <a:gridCol w="1970041">
                  <a:extLst>
                    <a:ext uri="{9D8B030D-6E8A-4147-A177-3AD203B41FA5}">
                      <a16:colId xmlns="" xmlns:a16="http://schemas.microsoft.com/office/drawing/2014/main" val="20000"/>
                    </a:ext>
                  </a:extLst>
                </a:gridCol>
                <a:gridCol w="635497">
                  <a:extLst>
                    <a:ext uri="{9D8B030D-6E8A-4147-A177-3AD203B41FA5}">
                      <a16:colId xmlns="" xmlns:a16="http://schemas.microsoft.com/office/drawing/2014/main" val="20001"/>
                    </a:ext>
                  </a:extLst>
                </a:gridCol>
                <a:gridCol w="688991">
                  <a:extLst>
                    <a:ext uri="{9D8B030D-6E8A-4147-A177-3AD203B41FA5}">
                      <a16:colId xmlns="" xmlns:a16="http://schemas.microsoft.com/office/drawing/2014/main" val="20002"/>
                    </a:ext>
                  </a:extLst>
                </a:gridCol>
                <a:gridCol w="672353">
                  <a:extLst>
                    <a:ext uri="{9D8B030D-6E8A-4147-A177-3AD203B41FA5}">
                      <a16:colId xmlns="" xmlns:a16="http://schemas.microsoft.com/office/drawing/2014/main" val="20003"/>
                    </a:ext>
                  </a:extLst>
                </a:gridCol>
                <a:gridCol w="806824">
                  <a:extLst>
                    <a:ext uri="{9D8B030D-6E8A-4147-A177-3AD203B41FA5}">
                      <a16:colId xmlns="" xmlns:a16="http://schemas.microsoft.com/office/drawing/2014/main" val="20004"/>
                    </a:ext>
                  </a:extLst>
                </a:gridCol>
              </a:tblGrid>
              <a:tr h="210263">
                <a:tc gridSpan="5">
                  <a:txBody>
                    <a:bodyPr/>
                    <a:lstStyle/>
                    <a:p>
                      <a:pPr algn="l">
                        <a:lnSpc>
                          <a:spcPct val="100000"/>
                        </a:lnSpc>
                      </a:pPr>
                      <a:endParaRPr lang="en-GB" sz="10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GB"/>
                    </a:p>
                  </a:txBody>
                  <a:tcPr/>
                </a:tc>
                <a:extLst>
                  <a:ext uri="{0D108BD9-81ED-4DB2-BD59-A6C34878D82A}">
                    <a16:rowId xmlns="" xmlns:a16="http://schemas.microsoft.com/office/drawing/2014/main" val="10000"/>
                  </a:ext>
                </a:extLst>
              </a:tr>
              <a:tr h="358181">
                <a:tc>
                  <a:txBody>
                    <a:bodyPr/>
                    <a:lstStyle/>
                    <a:p>
                      <a:pPr algn="l">
                        <a:lnSpc>
                          <a:spcPct val="100000"/>
                        </a:lnSpc>
                      </a:pPr>
                      <a:r>
                        <a:rPr lang="en-US" sz="1000" b="1" dirty="0">
                          <a:solidFill>
                            <a:schemeClr val="tx1"/>
                          </a:solidFill>
                          <a:latin typeface="Times New Roman" panose="02020603050405020304" pitchFamily="18" charset="0"/>
                          <a:cs typeface="Times New Roman" panose="02020603050405020304" pitchFamily="18" charset="0"/>
                        </a:rPr>
                        <a:t>Would like to receive the results of the study?</a:t>
                      </a:r>
                      <a:endParaRPr lang="en-GB" sz="1000" b="1"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000" dirty="0">
                          <a:solidFill>
                            <a:schemeClr val="tx1"/>
                          </a:solidFill>
                          <a:latin typeface="Times New Roman" panose="02020603050405020304" pitchFamily="18" charset="0"/>
                          <a:cs typeface="Times New Roman" panose="02020603050405020304" pitchFamily="18" charset="0"/>
                        </a:rPr>
                        <a:t>Yes</a:t>
                      </a:r>
                      <a:endParaRPr lang="en-GB" sz="10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2700" cap="flat" cmpd="sng" algn="ctr">
                      <a:solidFill>
                        <a:schemeClr val="accent5"/>
                      </a:solid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200" kern="1200" dirty="0">
                          <a:solidFill>
                            <a:srgbClr val="000000"/>
                          </a:solidFill>
                          <a:effectLst/>
                          <a:latin typeface="Times New Roman" panose="02020603050405020304" pitchFamily="18" charset="0"/>
                          <a:ea typeface="Times New Roman"/>
                          <a:cs typeface="Times New Roman" panose="02020603050405020304" pitchFamily="18" charset="0"/>
                        </a:rPr>
                        <a:t>□</a:t>
                      </a:r>
                      <a:endParaRPr lang="en-GB" sz="12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1123322" rtl="0" eaLnBrk="1" fontAlgn="auto" latinLnBrk="0" hangingPunct="1">
                        <a:lnSpc>
                          <a:spcPct val="100000"/>
                        </a:lnSpc>
                        <a:spcBef>
                          <a:spcPts val="0"/>
                        </a:spcBef>
                        <a:spcAft>
                          <a:spcPts val="0"/>
                        </a:spcAft>
                        <a:buClrTx/>
                        <a:buSzTx/>
                        <a:buFontTx/>
                        <a:buNone/>
                        <a:tabLst/>
                        <a:defRPr/>
                      </a:pPr>
                      <a:r>
                        <a:rPr lang="en-US" sz="1000" dirty="0">
                          <a:solidFill>
                            <a:schemeClr val="tx1"/>
                          </a:solidFill>
                          <a:latin typeface="Times New Roman" panose="02020603050405020304" pitchFamily="18" charset="0"/>
                          <a:cs typeface="Times New Roman" panose="02020603050405020304" pitchFamily="18" charset="0"/>
                        </a:rPr>
                        <a:t>No</a:t>
                      </a:r>
                      <a:endParaRPr lang="en-GB" sz="10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0000"/>
                        </a:lnSpc>
                      </a:pPr>
                      <a:r>
                        <a:rPr lang="en-US" sz="1200" kern="1200" dirty="0">
                          <a:solidFill>
                            <a:srgbClr val="000000"/>
                          </a:solidFill>
                          <a:effectLst/>
                          <a:latin typeface="Times New Roman" panose="02020603050405020304" pitchFamily="18" charset="0"/>
                          <a:ea typeface="Times New Roman"/>
                          <a:cs typeface="Times New Roman" panose="02020603050405020304" pitchFamily="18" charset="0"/>
                        </a:rPr>
                        <a:t>□</a:t>
                      </a:r>
                      <a:endParaRPr lang="en-GB" sz="12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r h="358181">
                <a:tc gridSpan="5">
                  <a:txBody>
                    <a:bodyPr/>
                    <a:lstStyle/>
                    <a:p>
                      <a:pPr algn="l">
                        <a:lnSpc>
                          <a:spcPct val="100000"/>
                        </a:lnSpc>
                      </a:pPr>
                      <a:r>
                        <a:rPr lang="en-US" sz="1000" dirty="0">
                          <a:solidFill>
                            <a:schemeClr val="tx1"/>
                          </a:solidFill>
                          <a:latin typeface="Times New Roman" panose="02020603050405020304" pitchFamily="18" charset="0"/>
                          <a:cs typeface="Times New Roman" panose="02020603050405020304" pitchFamily="18" charset="0"/>
                        </a:rPr>
                        <a:t>If you prefer the report via email, please provide an email address here:_________________________</a:t>
                      </a:r>
                      <a:endParaRPr lang="en-GB" sz="1000" dirty="0">
                        <a:solidFill>
                          <a:schemeClr val="tx1"/>
                        </a:solidFill>
                        <a:latin typeface="Times New Roman" panose="02020603050405020304" pitchFamily="18" charset="0"/>
                        <a:cs typeface="Times New Roman" panose="02020603050405020304" pitchFamily="18" charset="0"/>
                      </a:endParaRPr>
                    </a:p>
                  </a:txBody>
                  <a:tcPr marL="61699" marR="61699" marT="31173" marB="31173"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2700" cap="flat" cmpd="sng" algn="ctr">
                      <a:solidFill>
                        <a:schemeClr val="accent5"/>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a:lnSpc>
                          <a:spcPct val="100000"/>
                        </a:lnSpc>
                      </a:pPr>
                      <a:endParaRPr lang="en-GB" sz="1050" dirty="0">
                        <a:solidFill>
                          <a:schemeClr val="tx1"/>
                        </a:solidFill>
                        <a:latin typeface="Times New Roman" panose="02020603050405020304" pitchFamily="18" charset="0"/>
                        <a:cs typeface="Times New Roman" panose="02020603050405020304" pitchFamily="18" charset="0"/>
                      </a:endParaRPr>
                    </a:p>
                  </a:txBody>
                  <a:tcPr marL="69925" marR="69925" marT="35329" marB="3532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tx2">
                          <a:lumMod val="20000"/>
                          <a:lumOff val="80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hMerge="1">
                  <a:txBody>
                    <a:bodyPr/>
                    <a:lstStyle/>
                    <a:p>
                      <a:endParaRPr lang="en-US"/>
                    </a:p>
                  </a:txBody>
                  <a:tcPr/>
                </a:tc>
                <a:tc hMerge="1">
                  <a:txBody>
                    <a:bodyPr/>
                    <a:lstStyle/>
                    <a:p>
                      <a:pPr algn="l">
                        <a:lnSpc>
                          <a:spcPct val="100000"/>
                        </a:lnSpc>
                      </a:pPr>
                      <a:endParaRPr lang="en-GB" sz="1050" dirty="0">
                        <a:solidFill>
                          <a:schemeClr val="tx1"/>
                        </a:solidFill>
                        <a:latin typeface="Times New Roman" panose="02020603050405020304" pitchFamily="18" charset="0"/>
                        <a:cs typeface="Times New Roman" panose="02020603050405020304" pitchFamily="18" charset="0"/>
                      </a:endParaRPr>
                    </a:p>
                  </a:txBody>
                  <a:tcPr marL="69925" marR="69925" marT="35329" marB="35329"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19050" cap="flat" cmpd="sng" algn="ctr">
                      <a:solidFill>
                        <a:schemeClr val="tx2">
                          <a:lumMod val="20000"/>
                          <a:lumOff val="80000"/>
                        </a:schemeClr>
                      </a:solid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 xmlns:a16="http://schemas.microsoft.com/office/drawing/2014/main" val="10002"/>
                  </a:ext>
                </a:extLst>
              </a:tr>
            </a:tbl>
          </a:graphicData>
        </a:graphic>
      </p:graphicFrame>
      <p:sp>
        <p:nvSpPr>
          <p:cNvPr id="3" name="Rectangle 3"/>
          <p:cNvSpPr>
            <a:spLocks noChangeArrowheads="1"/>
          </p:cNvSpPr>
          <p:nvPr/>
        </p:nvSpPr>
        <p:spPr bwMode="auto">
          <a:xfrm>
            <a:off x="851647" y="38790"/>
            <a:ext cx="163004" cy="325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0682" tIns="40341" rIns="80682" bIns="40341" numCol="1" anchor="ctr" anchorCtr="0" compatLnSpc="1">
            <a:prstTxWarp prst="textNoShape">
              <a:avLst/>
            </a:prstTxWarp>
            <a:spAutoFit/>
          </a:bodyPr>
          <a:lstStyle/>
          <a:p>
            <a:endParaRPr lang="en-US" sz="1588"/>
          </a:p>
        </p:txBody>
      </p:sp>
      <p:sp>
        <p:nvSpPr>
          <p:cNvPr id="4" name="Rectangle 4"/>
          <p:cNvSpPr>
            <a:spLocks noChangeArrowheads="1"/>
          </p:cNvSpPr>
          <p:nvPr/>
        </p:nvSpPr>
        <p:spPr bwMode="auto">
          <a:xfrm>
            <a:off x="6000103" y="909904"/>
            <a:ext cx="191794" cy="230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0682" tIns="40341" rIns="80682" bIns="40341" numCol="1" anchor="ctr" anchorCtr="0" compatLnSpc="1">
            <a:prstTxWarp prst="textNoShape">
              <a:avLst/>
            </a:prstTxWarp>
            <a:spAutoFit/>
          </a:bodyPr>
          <a:lstStyle/>
          <a:p>
            <a:pPr algn="just" defTabSz="806867" fontAlgn="base">
              <a:spcBef>
                <a:spcPct val="0"/>
              </a:spcBef>
              <a:spcAft>
                <a:spcPct val="0"/>
              </a:spcAft>
            </a:pPr>
            <a:r>
              <a:rPr lang="en-US" altLang="en-US" sz="971">
                <a:latin typeface="Calibri" pitchFamily="34" charset="0"/>
                <a:ea typeface="Calibri" pitchFamily="34" charset="0"/>
                <a:cs typeface="Times New Roman" pitchFamily="18" charset="0"/>
              </a:rPr>
              <a:t> </a:t>
            </a:r>
            <a:endParaRPr lang="en-US" altLang="en-US" sz="1588">
              <a:latin typeface="Arial" pitchFamily="34" charset="0"/>
              <a:cs typeface="Arial" pitchFamily="34" charset="0"/>
            </a:endParaRPr>
          </a:p>
        </p:txBody>
      </p:sp>
      <p:sp>
        <p:nvSpPr>
          <p:cNvPr id="7" name="Rectangle 5"/>
          <p:cNvSpPr>
            <a:spLocks noChangeArrowheads="1"/>
          </p:cNvSpPr>
          <p:nvPr/>
        </p:nvSpPr>
        <p:spPr bwMode="auto">
          <a:xfrm>
            <a:off x="851647" y="1442328"/>
            <a:ext cx="163004" cy="325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0682" tIns="40341" rIns="80682" bIns="40341" numCol="1" anchor="ctr" anchorCtr="0" compatLnSpc="1">
            <a:prstTxWarp prst="textNoShape">
              <a:avLst/>
            </a:prstTxWarp>
            <a:spAutoFit/>
          </a:bodyPr>
          <a:lstStyle/>
          <a:p>
            <a:pPr defTabSz="806867" fontAlgn="base">
              <a:spcBef>
                <a:spcPct val="0"/>
              </a:spcBef>
              <a:spcAft>
                <a:spcPct val="0"/>
              </a:spcAft>
            </a:pPr>
            <a:endParaRPr lang="en-US" altLang="en-US" sz="1588">
              <a:latin typeface="Arial" pitchFamily="34" charset="0"/>
              <a:cs typeface="Arial" pitchFamily="34" charset="0"/>
            </a:endParaRPr>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129118" y="5485127"/>
            <a:ext cx="3025588" cy="1176618"/>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541558" y="2322105"/>
            <a:ext cx="2756647" cy="1834702"/>
          </a:xfrm>
          <a:prstGeom prst="rect">
            <a:avLst/>
          </a:prstGeom>
        </p:spPr>
      </p:pic>
    </p:spTree>
    <p:extLst>
      <p:ext uri="{BB962C8B-B14F-4D97-AF65-F5344CB8AC3E}">
        <p14:creationId xmlns:p14="http://schemas.microsoft.com/office/powerpoint/2010/main" val="3623157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a:extLst>
              <a:ext uri="{FF2B5EF4-FFF2-40B4-BE49-F238E27FC236}">
                <a16:creationId xmlns="" xmlns:a16="http://schemas.microsoft.com/office/drawing/2014/main" id="{CE133DD4-B21A-4876-977C-24143F7E6831}"/>
              </a:ext>
            </a:extLst>
          </p:cNvPr>
          <p:cNvGraphicFramePr>
            <a:graphicFrameLocks noGrp="1"/>
          </p:cNvGraphicFramePr>
          <p:nvPr>
            <p:extLst>
              <p:ext uri="{D42A27DB-BD31-4B8C-83A1-F6EECF244321}">
                <p14:modId xmlns:p14="http://schemas.microsoft.com/office/powerpoint/2010/main" val="3295551607"/>
              </p:ext>
            </p:extLst>
          </p:nvPr>
        </p:nvGraphicFramePr>
        <p:xfrm>
          <a:off x="741405" y="3"/>
          <a:ext cx="5231486" cy="7096086"/>
        </p:xfrm>
        <a:graphic>
          <a:graphicData uri="http://schemas.openxmlformats.org/drawingml/2006/table">
            <a:tbl>
              <a:tblPr firstRow="1" firstCol="1" bandRow="1">
                <a:tableStyleId>{5C22544A-7EE6-4342-B048-85BDC9FD1C3A}</a:tableStyleId>
              </a:tblPr>
              <a:tblGrid>
                <a:gridCol w="1858974">
                  <a:extLst>
                    <a:ext uri="{9D8B030D-6E8A-4147-A177-3AD203B41FA5}">
                      <a16:colId xmlns="" xmlns:a16="http://schemas.microsoft.com/office/drawing/2014/main" val="2243866657"/>
                    </a:ext>
                  </a:extLst>
                </a:gridCol>
                <a:gridCol w="1215475">
                  <a:extLst>
                    <a:ext uri="{9D8B030D-6E8A-4147-A177-3AD203B41FA5}">
                      <a16:colId xmlns="" xmlns:a16="http://schemas.microsoft.com/office/drawing/2014/main" val="1644847275"/>
                    </a:ext>
                  </a:extLst>
                </a:gridCol>
                <a:gridCol w="1215475">
                  <a:extLst>
                    <a:ext uri="{9D8B030D-6E8A-4147-A177-3AD203B41FA5}">
                      <a16:colId xmlns="" xmlns:a16="http://schemas.microsoft.com/office/drawing/2014/main" val="3653461999"/>
                    </a:ext>
                  </a:extLst>
                </a:gridCol>
                <a:gridCol w="941562">
                  <a:extLst>
                    <a:ext uri="{9D8B030D-6E8A-4147-A177-3AD203B41FA5}">
                      <a16:colId xmlns="" xmlns:a16="http://schemas.microsoft.com/office/drawing/2014/main" val="717621998"/>
                    </a:ext>
                  </a:extLst>
                </a:gridCol>
              </a:tblGrid>
              <a:tr h="392262">
                <a:tc gridSpan="4">
                  <a:txBody>
                    <a:bodyPr/>
                    <a:lstStyle/>
                    <a:p>
                      <a:pPr marL="0" marR="0" algn="ctr">
                        <a:lnSpc>
                          <a:spcPct val="115000"/>
                        </a:lnSpc>
                        <a:spcBef>
                          <a:spcPts val="0"/>
                        </a:spcBef>
                        <a:spcAft>
                          <a:spcPts val="0"/>
                        </a:spcAft>
                      </a:pPr>
                      <a:endParaRPr lang="en-GB" sz="1100" b="1" dirty="0">
                        <a:solidFill>
                          <a:schemeClr val="tx1"/>
                        </a:solidFill>
                        <a:effectLst/>
                        <a:latin typeface="Garamond" panose="02020404030301010803" pitchFamily="18" charset="0"/>
                        <a:ea typeface="Calibri"/>
                        <a:cs typeface="Times New Roman" panose="02020603050405020304" pitchFamily="18" charset="0"/>
                      </a:endParaRPr>
                    </a:p>
                    <a:p>
                      <a:pPr marL="0" marR="0" algn="ctr">
                        <a:lnSpc>
                          <a:spcPct val="115000"/>
                        </a:lnSpc>
                        <a:spcBef>
                          <a:spcPts val="0"/>
                        </a:spcBef>
                        <a:spcAft>
                          <a:spcPts val="0"/>
                        </a:spcAft>
                      </a:pPr>
                      <a:r>
                        <a:rPr lang="en-GB" sz="1100" b="1" dirty="0">
                          <a:solidFill>
                            <a:schemeClr val="tx1"/>
                          </a:solidFill>
                          <a:effectLst/>
                          <a:latin typeface="Garamond" panose="02020404030301010803" pitchFamily="18" charset="0"/>
                          <a:ea typeface="Calibri"/>
                          <a:cs typeface="Times New Roman" panose="02020603050405020304" pitchFamily="18" charset="0"/>
                        </a:rPr>
                        <a:t>II.THE DISCRETE CHOICE EXPERIMENT ON PLACE OF DELIVERY </a:t>
                      </a:r>
                    </a:p>
                  </a:txBody>
                  <a:tcPr marL="46274" marR="46274" marT="0" marB="0" anchor="ctr">
                    <a:no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046584">
                <a:tc gridSpan="4">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Garamond" panose="02020404030301010803" pitchFamily="18" charset="0"/>
                        </a:rPr>
                        <a:t> </a:t>
                      </a:r>
                    </a:p>
                    <a:p>
                      <a:pPr marL="0" marR="0" lvl="0" indent="0" algn="l" defTabSz="1123322" rtl="0" eaLnBrk="1" fontAlgn="auto" latinLnBrk="0" hangingPunct="1">
                        <a:lnSpc>
                          <a:spcPct val="100000"/>
                        </a:lnSpc>
                        <a:spcBef>
                          <a:spcPts val="0"/>
                        </a:spcBef>
                        <a:spcAft>
                          <a:spcPts val="0"/>
                        </a:spcAft>
                        <a:buClrTx/>
                        <a:buSzTx/>
                        <a:buFontTx/>
                        <a:buNone/>
                        <a:tabLst/>
                        <a:defRPr/>
                      </a:pPr>
                      <a:r>
                        <a:rPr lang="en-US" sz="1100" dirty="0">
                          <a:solidFill>
                            <a:schemeClr val="tx1"/>
                          </a:solidFill>
                          <a:latin typeface="Garamond" panose="02020404030301010803" pitchFamily="18" charset="0"/>
                        </a:rPr>
                        <a:t>Our objective is to conduct a DCE experiment to explore the relative importance of health service characteristics</a:t>
                      </a:r>
                      <a:r>
                        <a:rPr lang="en-US" sz="1100" baseline="0" dirty="0">
                          <a:solidFill>
                            <a:schemeClr val="tx1"/>
                          </a:solidFill>
                          <a:latin typeface="Garamond" panose="02020404030301010803" pitchFamily="18" charset="0"/>
                        </a:rPr>
                        <a:t> to Kenyan women living in Naivasha sub-County, Nakuru County. This will be compared to a similar cohort of women in Embakasi North in Nairobi County to try and elucidate what women’s preferences are when they are selecting a place of delivery. </a:t>
                      </a:r>
                    </a:p>
                    <a:p>
                      <a:pPr marL="0" marR="0" lvl="0" indent="0" algn="l" defTabSz="1123322" rtl="0" eaLnBrk="1" fontAlgn="auto" latinLnBrk="0" hangingPunct="1">
                        <a:lnSpc>
                          <a:spcPct val="100000"/>
                        </a:lnSpc>
                        <a:spcBef>
                          <a:spcPts val="0"/>
                        </a:spcBef>
                        <a:spcAft>
                          <a:spcPts val="0"/>
                        </a:spcAft>
                        <a:buClrTx/>
                        <a:buSzTx/>
                        <a:buFontTx/>
                        <a:buNone/>
                        <a:tabLst/>
                        <a:defRPr/>
                      </a:pPr>
                      <a:r>
                        <a:rPr lang="en-US" sz="1100" baseline="0" dirty="0">
                          <a:solidFill>
                            <a:schemeClr val="tx1"/>
                          </a:solidFill>
                          <a:latin typeface="Garamond" panose="02020404030301010803" pitchFamily="18" charset="0"/>
                        </a:rPr>
                        <a:t>        </a:t>
                      </a:r>
                      <a:r>
                        <a:rPr lang="en-US" sz="1100" dirty="0">
                          <a:solidFill>
                            <a:schemeClr val="tx1"/>
                          </a:solidFill>
                          <a:latin typeface="Garamond" panose="02020404030301010803" pitchFamily="18" charset="0"/>
                        </a:rPr>
                        <a:t>You will be provided with a script (on a mobile phone/tablet) and you will be asked to imagine that you are pregnant and you are given a choice between the following two health facilities</a:t>
                      </a:r>
                      <a:r>
                        <a:rPr lang="en-US" sz="1100" baseline="0" dirty="0">
                          <a:solidFill>
                            <a:schemeClr val="tx1"/>
                          </a:solidFill>
                          <a:latin typeface="Garamond" panose="02020404030301010803" pitchFamily="18" charset="0"/>
                        </a:rPr>
                        <a:t> to deliver your baby in. Which one would you prefer? Facility A or Facility B? you also have an option of choosing none of the two health facilities as Option C. This implies delivering your baby at home. There is no right or wrong answers</a:t>
                      </a:r>
                      <a:endParaRPr lang="en-US" sz="1100" dirty="0">
                        <a:solidFill>
                          <a:schemeClr val="tx1"/>
                        </a:solidFill>
                        <a:latin typeface="Garamond" panose="02020404030301010803" pitchFamily="18" charset="0"/>
                      </a:endParaRPr>
                    </a:p>
                  </a:txBody>
                  <a:tcPr marL="46274" marR="46274" marT="0" marB="0" anchor="ctr">
                    <a:noFill/>
                  </a:tcP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extLst>
                  <a:ext uri="{0D108BD9-81ED-4DB2-BD59-A6C34878D82A}">
                    <a16:rowId xmlns="" xmlns:a16="http://schemas.microsoft.com/office/drawing/2014/main" val="10001"/>
                  </a:ext>
                </a:extLst>
              </a:tr>
              <a:tr h="267166">
                <a:tc gridSpan="4">
                  <a:txBody>
                    <a:bodyPr/>
                    <a:lstStyle/>
                    <a:p>
                      <a:pPr marL="0" marR="0" algn="ctr">
                        <a:lnSpc>
                          <a:spcPct val="115000"/>
                        </a:lnSpc>
                        <a:spcBef>
                          <a:spcPts val="0"/>
                        </a:spcBef>
                        <a:spcAft>
                          <a:spcPts val="0"/>
                        </a:spcAft>
                      </a:pPr>
                      <a:r>
                        <a:rPr lang="en-GB" sz="1100" b="1" dirty="0">
                          <a:solidFill>
                            <a:schemeClr val="tx1"/>
                          </a:solidFill>
                          <a:effectLst/>
                          <a:latin typeface="Garamond" panose="02020404030301010803" pitchFamily="18" charset="0"/>
                          <a:ea typeface="Calibri"/>
                          <a:cs typeface="Times New Roman" panose="02020603050405020304" pitchFamily="18" charset="0"/>
                        </a:rPr>
                        <a:t>SAMPLE</a:t>
                      </a:r>
                      <a:r>
                        <a:rPr lang="en-GB" sz="1100" b="1" baseline="0" dirty="0">
                          <a:solidFill>
                            <a:schemeClr val="tx1"/>
                          </a:solidFill>
                          <a:effectLst/>
                          <a:latin typeface="Garamond" panose="02020404030301010803" pitchFamily="18" charset="0"/>
                          <a:ea typeface="Calibri"/>
                          <a:cs typeface="Times New Roman" panose="02020603050405020304" pitchFamily="18" charset="0"/>
                        </a:rPr>
                        <a:t> CHOICE CARD</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B w="12700" cap="flat" cmpd="sng" algn="ctr">
                      <a:solidFill>
                        <a:schemeClr val="accent1"/>
                      </a:solidFill>
                      <a:prstDash val="solid"/>
                      <a:round/>
                      <a:headEnd type="none" w="med" len="med"/>
                      <a:tailEnd type="none" w="med" len="med"/>
                    </a:lnB>
                    <a:noFill/>
                  </a:tcP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tc hMerge="1">
                  <a:txBody>
                    <a:bodyPr/>
                    <a:lstStyle/>
                    <a:p>
                      <a:pPr marL="0" marR="0" algn="ctr">
                        <a:lnSpc>
                          <a:spcPct val="115000"/>
                        </a:lnSpc>
                        <a:spcBef>
                          <a:spcPts val="0"/>
                        </a:spcBef>
                        <a:spcAft>
                          <a:spcPts val="0"/>
                        </a:spcAft>
                      </a:pPr>
                      <a:endParaRPr lang="en-GB" sz="1200" b="1" dirty="0">
                        <a:solidFill>
                          <a:schemeClr val="tx1"/>
                        </a:solidFill>
                        <a:effectLst/>
                        <a:latin typeface="Garamond" panose="02020404030301010803" pitchFamily="18" charset="0"/>
                        <a:ea typeface="Calibri"/>
                        <a:cs typeface="Times New Roman" panose="02020603050405020304" pitchFamily="18" charset="0"/>
                      </a:endParaRPr>
                    </a:p>
                  </a:txBody>
                  <a:tcPr marL="52444" marR="52444" marT="0" marB="0" anchor="ctr"/>
                </a:tc>
                <a:extLst>
                  <a:ext uri="{0D108BD9-81ED-4DB2-BD59-A6C34878D82A}">
                    <a16:rowId xmlns="" xmlns:a16="http://schemas.microsoft.com/office/drawing/2014/main" val="10002"/>
                  </a:ext>
                </a:extLst>
              </a:tr>
              <a:tr h="196131">
                <a:tc>
                  <a:txBody>
                    <a:bodyPr/>
                    <a:lstStyle/>
                    <a:p>
                      <a:pPr marL="0" marR="0" algn="ctr">
                        <a:lnSpc>
                          <a:spcPct val="115000"/>
                        </a:lnSpc>
                        <a:spcBef>
                          <a:spcPts val="0"/>
                        </a:spcBef>
                        <a:spcAft>
                          <a:spcPts val="0"/>
                        </a:spcAft>
                      </a:pPr>
                      <a:r>
                        <a:rPr lang="en-GB" sz="1100" dirty="0">
                          <a:solidFill>
                            <a:schemeClr val="tx1"/>
                          </a:solidFill>
                          <a:effectLst/>
                          <a:latin typeface="Garamond" panose="02020404030301010803" pitchFamily="18" charset="0"/>
                        </a:rPr>
                        <a:t>Attribute</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1100" dirty="0">
                          <a:solidFill>
                            <a:schemeClr val="tx1"/>
                          </a:solidFill>
                          <a:effectLst/>
                          <a:latin typeface="Garamond" panose="02020404030301010803" pitchFamily="18" charset="0"/>
                        </a:rPr>
                        <a:t>Health</a:t>
                      </a:r>
                      <a:r>
                        <a:rPr lang="en-GB" sz="1100" baseline="0" dirty="0">
                          <a:solidFill>
                            <a:schemeClr val="tx1"/>
                          </a:solidFill>
                          <a:effectLst/>
                          <a:latin typeface="Garamond" panose="02020404030301010803" pitchFamily="18" charset="0"/>
                        </a:rPr>
                        <a:t> Facility </a:t>
                      </a:r>
                      <a:r>
                        <a:rPr lang="en-GB" sz="1100" dirty="0">
                          <a:solidFill>
                            <a:schemeClr val="tx1"/>
                          </a:solidFill>
                          <a:effectLst/>
                          <a:latin typeface="Garamond" panose="02020404030301010803" pitchFamily="18" charset="0"/>
                        </a:rPr>
                        <a:t>A</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1100" dirty="0">
                          <a:solidFill>
                            <a:schemeClr val="tx1"/>
                          </a:solidFill>
                          <a:effectLst/>
                          <a:latin typeface="Garamond" panose="02020404030301010803" pitchFamily="18" charset="0"/>
                        </a:rPr>
                        <a:t>Health</a:t>
                      </a:r>
                      <a:r>
                        <a:rPr lang="en-GB" sz="1100" baseline="0" dirty="0">
                          <a:solidFill>
                            <a:schemeClr val="tx1"/>
                          </a:solidFill>
                          <a:effectLst/>
                          <a:latin typeface="Garamond" panose="02020404030301010803" pitchFamily="18" charset="0"/>
                        </a:rPr>
                        <a:t> Facility </a:t>
                      </a:r>
                      <a:r>
                        <a:rPr lang="en-GB" sz="1100" dirty="0">
                          <a:solidFill>
                            <a:schemeClr val="tx1"/>
                          </a:solidFill>
                          <a:effectLst/>
                          <a:latin typeface="Garamond" panose="02020404030301010803" pitchFamily="18" charset="0"/>
                        </a:rPr>
                        <a:t>B</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1100" dirty="0">
                          <a:solidFill>
                            <a:schemeClr val="tx1"/>
                          </a:solidFill>
                          <a:effectLst/>
                          <a:latin typeface="Garamond" panose="02020404030301010803" pitchFamily="18" charset="0"/>
                        </a:rPr>
                        <a:t>Option C</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3441245985"/>
                  </a:ext>
                </a:extLst>
              </a:tr>
              <a:tr h="392262">
                <a:tc>
                  <a:txBody>
                    <a:bodyPr/>
                    <a:lstStyle/>
                    <a:p>
                      <a:pPr marL="0" marR="0" algn="l">
                        <a:lnSpc>
                          <a:spcPct val="115000"/>
                        </a:lnSpc>
                        <a:spcBef>
                          <a:spcPts val="0"/>
                        </a:spcBef>
                        <a:spcAft>
                          <a:spcPts val="0"/>
                        </a:spcAft>
                      </a:pPr>
                      <a:r>
                        <a:rPr lang="en-GB" sz="1100" b="1" baseline="0" dirty="0">
                          <a:solidFill>
                            <a:schemeClr val="tx1"/>
                          </a:solidFill>
                          <a:effectLst/>
                          <a:latin typeface="Garamond" panose="02020404030301010803" pitchFamily="18" charset="0"/>
                          <a:ea typeface="Calibri"/>
                          <a:cs typeface="Times New Roman" panose="02020603050405020304" pitchFamily="18" charset="0"/>
                        </a:rPr>
                        <a:t>Quality of services </a:t>
                      </a:r>
                      <a:endParaRPr lang="en-GB" sz="11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1100" b="0" dirty="0">
                          <a:solidFill>
                            <a:schemeClr val="tx1"/>
                          </a:solidFill>
                          <a:effectLst/>
                          <a:latin typeface="Garamond" panose="02020404030301010803" pitchFamily="18" charset="0"/>
                          <a:ea typeface="+mn-ea"/>
                          <a:cs typeface="+mn-cs"/>
                        </a:rPr>
                        <a:t>Good</a:t>
                      </a:r>
                      <a:r>
                        <a:rPr lang="en-GB" sz="1100" b="0" baseline="0" dirty="0">
                          <a:solidFill>
                            <a:schemeClr val="tx1"/>
                          </a:solidFill>
                          <a:effectLst/>
                          <a:latin typeface="Garamond" panose="02020404030301010803" pitchFamily="18" charset="0"/>
                          <a:ea typeface="+mn-ea"/>
                          <a:cs typeface="+mn-cs"/>
                        </a:rPr>
                        <a:t> quality services </a:t>
                      </a:r>
                      <a:endParaRPr lang="en-GB" sz="11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1100" b="0" dirty="0">
                          <a:solidFill>
                            <a:schemeClr val="tx1"/>
                          </a:solidFill>
                          <a:effectLst/>
                          <a:latin typeface="Garamond" panose="02020404030301010803" pitchFamily="18" charset="0"/>
                          <a:ea typeface="Calibri"/>
                          <a:cs typeface="Times New Roman" panose="02020603050405020304" pitchFamily="18" charset="0"/>
                        </a:rPr>
                        <a:t>Poor</a:t>
                      </a:r>
                      <a:r>
                        <a:rPr lang="en-GB" sz="1100" b="0" baseline="0" dirty="0">
                          <a:solidFill>
                            <a:schemeClr val="tx1"/>
                          </a:solidFill>
                          <a:effectLst/>
                          <a:latin typeface="Garamond" panose="02020404030301010803" pitchFamily="18" charset="0"/>
                          <a:ea typeface="Calibri"/>
                          <a:cs typeface="Times New Roman" panose="02020603050405020304" pitchFamily="18" charset="0"/>
                        </a:rPr>
                        <a:t> quality services </a:t>
                      </a:r>
                      <a:endParaRPr lang="en-GB" sz="11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rowSpan="6">
                  <a:txBody>
                    <a:bodyPr/>
                    <a:lstStyle/>
                    <a:p>
                      <a:pPr marL="0" marR="0" algn="ctr">
                        <a:lnSpc>
                          <a:spcPct val="115000"/>
                        </a:lnSpc>
                        <a:spcBef>
                          <a:spcPts val="0"/>
                        </a:spcBef>
                        <a:spcAft>
                          <a:spcPts val="0"/>
                        </a:spcAft>
                      </a:pPr>
                      <a:r>
                        <a:rPr lang="en-US" sz="1100" dirty="0">
                          <a:solidFill>
                            <a:schemeClr val="tx1"/>
                          </a:solidFill>
                          <a:latin typeface="Garamond" panose="02020404030301010803" pitchFamily="18" charset="0"/>
                        </a:rPr>
                        <a:t>(None of the two health</a:t>
                      </a:r>
                      <a:r>
                        <a:rPr lang="en-US" sz="1100" baseline="0" dirty="0">
                          <a:solidFill>
                            <a:schemeClr val="tx1"/>
                          </a:solidFill>
                          <a:latin typeface="Garamond" panose="02020404030301010803" pitchFamily="18" charset="0"/>
                        </a:rPr>
                        <a:t> facilities/ Birth at home </a:t>
                      </a:r>
                      <a:r>
                        <a:rPr lang="en-US" sz="1100" dirty="0">
                          <a:solidFill>
                            <a:schemeClr val="tx1"/>
                          </a:solidFill>
                          <a:latin typeface="Garamond" panose="02020404030301010803" pitchFamily="18" charset="0"/>
                        </a:rPr>
                        <a:t>)</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2734817105"/>
                  </a:ext>
                </a:extLst>
              </a:tr>
              <a:tr h="392262">
                <a:tc>
                  <a:txBody>
                    <a:bodyPr/>
                    <a:lstStyle/>
                    <a:p>
                      <a:pPr marL="0" marR="0" algn="l">
                        <a:lnSpc>
                          <a:spcPct val="115000"/>
                        </a:lnSpc>
                        <a:spcBef>
                          <a:spcPts val="0"/>
                        </a:spcBef>
                        <a:spcAft>
                          <a:spcPts val="0"/>
                        </a:spcAft>
                      </a:pPr>
                      <a:r>
                        <a:rPr lang="en-GB" sz="1100" b="1" dirty="0">
                          <a:solidFill>
                            <a:schemeClr val="tx1"/>
                          </a:solidFill>
                          <a:effectLst/>
                          <a:latin typeface="Garamond" panose="02020404030301010803" pitchFamily="18" charset="0"/>
                          <a:ea typeface="+mn-ea"/>
                          <a:cs typeface="+mn-cs"/>
                        </a:rPr>
                        <a:t>Attitude</a:t>
                      </a:r>
                      <a:r>
                        <a:rPr lang="en-GB" sz="1100" b="1" baseline="0" dirty="0">
                          <a:solidFill>
                            <a:schemeClr val="tx1"/>
                          </a:solidFill>
                          <a:effectLst/>
                          <a:latin typeface="Garamond" panose="02020404030301010803" pitchFamily="18" charset="0"/>
                          <a:ea typeface="+mn-ea"/>
                          <a:cs typeface="+mn-cs"/>
                        </a:rPr>
                        <a:t> of healthcare workers</a:t>
                      </a:r>
                      <a:endParaRPr lang="en-GB" sz="11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1100" b="0" dirty="0">
                          <a:solidFill>
                            <a:schemeClr val="tx1"/>
                          </a:solidFill>
                          <a:effectLst/>
                          <a:latin typeface="Garamond" panose="02020404030301010803" pitchFamily="18" charset="0"/>
                          <a:ea typeface="+mn-ea"/>
                          <a:cs typeface="+mn-cs"/>
                        </a:rPr>
                        <a:t>Kind</a:t>
                      </a:r>
                      <a:r>
                        <a:rPr lang="en-GB" sz="1100" b="0" baseline="0" dirty="0">
                          <a:solidFill>
                            <a:schemeClr val="tx1"/>
                          </a:solidFill>
                          <a:effectLst/>
                          <a:latin typeface="Garamond" panose="02020404030301010803" pitchFamily="18" charset="0"/>
                          <a:ea typeface="+mn-ea"/>
                          <a:cs typeface="+mn-cs"/>
                        </a:rPr>
                        <a:t> attitude </a:t>
                      </a:r>
                      <a:endParaRPr lang="en-GB" sz="11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1100" b="0" dirty="0">
                          <a:solidFill>
                            <a:schemeClr val="tx1"/>
                          </a:solidFill>
                          <a:effectLst/>
                          <a:latin typeface="Garamond" panose="02020404030301010803" pitchFamily="18" charset="0"/>
                          <a:ea typeface="+mn-ea"/>
                          <a:cs typeface="+mn-cs"/>
                        </a:rPr>
                        <a:t>Unkind</a:t>
                      </a:r>
                      <a:r>
                        <a:rPr lang="en-GB" sz="1100" b="0" baseline="0" dirty="0">
                          <a:solidFill>
                            <a:schemeClr val="tx1"/>
                          </a:solidFill>
                          <a:effectLst/>
                          <a:latin typeface="Garamond" panose="02020404030301010803" pitchFamily="18" charset="0"/>
                          <a:ea typeface="+mn-ea"/>
                          <a:cs typeface="+mn-cs"/>
                        </a:rPr>
                        <a:t> attitude </a:t>
                      </a:r>
                      <a:endParaRPr lang="en-GB" sz="11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algn="ctr">
                        <a:lnSpc>
                          <a:spcPct val="115000"/>
                        </a:lnSpc>
                        <a:spcBef>
                          <a:spcPts val="0"/>
                        </a:spcBef>
                        <a:spcAft>
                          <a:spcPts val="0"/>
                        </a:spcAft>
                      </a:pPr>
                      <a:endParaRPr lang="en-GB" sz="1100" b="0" dirty="0">
                        <a:solidFill>
                          <a:schemeClr val="tx1"/>
                        </a:solidFill>
                        <a:effectLst/>
                        <a:latin typeface="Times New Roman" panose="02020603050405020304" pitchFamily="18" charset="0"/>
                        <a:ea typeface="Calibri"/>
                        <a:cs typeface="Times New Roman" panose="02020603050405020304" pitchFamily="18" charset="0"/>
                      </a:endParaRPr>
                    </a:p>
                  </a:txBody>
                  <a:tcPr marL="52444" marR="5244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 xmlns:a16="http://schemas.microsoft.com/office/drawing/2014/main" val="3297935753"/>
                  </a:ext>
                </a:extLst>
              </a:tr>
              <a:tr h="171731">
                <a:tc>
                  <a:txBody>
                    <a:bodyPr/>
                    <a:lstStyle/>
                    <a:p>
                      <a:r>
                        <a:rPr lang="en-US" sz="1100" b="1" dirty="0">
                          <a:solidFill>
                            <a:schemeClr val="tx1"/>
                          </a:solidFill>
                          <a:latin typeface="Garamond" panose="02020404030301010803" pitchFamily="18" charset="0"/>
                        </a:rPr>
                        <a:t>Cost of delivery services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dirty="0">
                          <a:solidFill>
                            <a:schemeClr val="tx1"/>
                          </a:solidFill>
                          <a:latin typeface="Garamond" panose="02020404030301010803" pitchFamily="18" charset="0"/>
                        </a:rPr>
                        <a:t>3000Ksh</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dirty="0">
                          <a:solidFill>
                            <a:schemeClr val="tx1"/>
                          </a:solidFill>
                          <a:latin typeface="Garamond" panose="02020404030301010803" pitchFamily="18" charset="0"/>
                        </a:rPr>
                        <a:t>5000Ksh</a:t>
                      </a:r>
                      <a:r>
                        <a:rPr lang="en-US" sz="1100" baseline="0" dirty="0">
                          <a:solidFill>
                            <a:schemeClr val="tx1"/>
                          </a:solidFill>
                          <a:latin typeface="Garamond" panose="02020404030301010803" pitchFamily="18" charset="0"/>
                        </a:rPr>
                        <a:t> </a:t>
                      </a:r>
                      <a:endParaRPr lang="en-US" sz="11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dirty="0"/>
                    </a:p>
                  </a:txBody>
                  <a:tcPr marL="52444" marR="5244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 xmlns:a16="http://schemas.microsoft.com/office/drawing/2014/main" val="1459087561"/>
                  </a:ext>
                </a:extLst>
              </a:tr>
              <a:tr h="511646">
                <a:tc>
                  <a:txBody>
                    <a:bodyPr/>
                    <a:lstStyle/>
                    <a:p>
                      <a:r>
                        <a:rPr lang="en-US" sz="1100" b="1" dirty="0">
                          <a:solidFill>
                            <a:schemeClr val="tx1"/>
                          </a:solidFill>
                          <a:latin typeface="Garamond" panose="02020404030301010803" pitchFamily="18" charset="0"/>
                        </a:rPr>
                        <a:t>Availability of equipment and supplies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dirty="0">
                          <a:solidFill>
                            <a:schemeClr val="tx1"/>
                          </a:solidFill>
                          <a:latin typeface="Garamond" panose="02020404030301010803" pitchFamily="18" charset="0"/>
                        </a:rPr>
                        <a:t>Equipment&amp;</a:t>
                      </a:r>
                      <a:r>
                        <a:rPr lang="en-US" sz="1100" baseline="0" dirty="0">
                          <a:solidFill>
                            <a:schemeClr val="tx1"/>
                          </a:solidFill>
                          <a:latin typeface="Garamond" panose="02020404030301010803" pitchFamily="18" charset="0"/>
                        </a:rPr>
                        <a:t> supplies not available</a:t>
                      </a:r>
                      <a:endParaRPr lang="en-US" sz="11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dirty="0">
                          <a:solidFill>
                            <a:schemeClr val="tx1"/>
                          </a:solidFill>
                          <a:latin typeface="Garamond" panose="02020404030301010803" pitchFamily="18" charset="0"/>
                        </a:rPr>
                        <a:t>Equipment</a:t>
                      </a:r>
                      <a:r>
                        <a:rPr lang="en-US" sz="1100" baseline="0" dirty="0">
                          <a:solidFill>
                            <a:schemeClr val="tx1"/>
                          </a:solidFill>
                          <a:latin typeface="Garamond" panose="02020404030301010803" pitchFamily="18" charset="0"/>
                        </a:rPr>
                        <a:t> &amp; supplies available</a:t>
                      </a:r>
                      <a:endParaRPr lang="en-US" sz="11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a:p>
                  </a:txBody>
                  <a:tcPr/>
                </a:tc>
                <a:extLst>
                  <a:ext uri="{0D108BD9-81ED-4DB2-BD59-A6C34878D82A}">
                    <a16:rowId xmlns="" xmlns:a16="http://schemas.microsoft.com/office/drawing/2014/main" val="807755827"/>
                  </a:ext>
                </a:extLst>
              </a:tr>
              <a:tr h="341097">
                <a:tc>
                  <a:txBody>
                    <a:bodyPr/>
                    <a:lstStyle/>
                    <a:p>
                      <a:r>
                        <a:rPr lang="en-US" sz="1100" b="1" dirty="0">
                          <a:solidFill>
                            <a:schemeClr val="tx1"/>
                          </a:solidFill>
                          <a:latin typeface="Garamond" panose="02020404030301010803" pitchFamily="18" charset="0"/>
                        </a:rPr>
                        <a:t>Distance to health facility</a:t>
                      </a:r>
                    </a:p>
                    <a:p>
                      <a:endParaRPr lang="en-US" sz="11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baseline="0" dirty="0">
                          <a:solidFill>
                            <a:schemeClr val="tx1"/>
                          </a:solidFill>
                          <a:latin typeface="Garamond" panose="02020404030301010803" pitchFamily="18" charset="0"/>
                        </a:rPr>
                        <a:t>Facility is close to home</a:t>
                      </a:r>
                      <a:endParaRPr lang="en-US" sz="11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1100" baseline="0" dirty="0">
                          <a:solidFill>
                            <a:schemeClr val="tx1"/>
                          </a:solidFill>
                          <a:latin typeface="Garamond" panose="02020404030301010803" pitchFamily="18" charset="0"/>
                        </a:rPr>
                        <a:t>Facility  is far from home</a:t>
                      </a:r>
                      <a:endParaRPr lang="en-US" sz="11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dirty="0"/>
                    </a:p>
                  </a:txBody>
                  <a:tcPr marL="52444" marR="5244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 xmlns:a16="http://schemas.microsoft.com/office/drawing/2014/main" val="3739199380"/>
                  </a:ext>
                </a:extLst>
              </a:tr>
              <a:tr h="341097">
                <a:tc>
                  <a:txBody>
                    <a:bodyPr/>
                    <a:lstStyle/>
                    <a:p>
                      <a:r>
                        <a:rPr lang="en-US" sz="1100" b="1" dirty="0">
                          <a:solidFill>
                            <a:schemeClr val="tx1"/>
                          </a:solidFill>
                          <a:latin typeface="Garamond" panose="02020404030301010803" pitchFamily="18" charset="0"/>
                        </a:rPr>
                        <a:t>Availability of referral services at health facility</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latin typeface="Garamond" panose="02020404030301010803" pitchFamily="18" charset="0"/>
                          <a:ea typeface="+mn-ea"/>
                          <a:cs typeface="+mn-cs"/>
                        </a:rPr>
                        <a:t>Referral</a:t>
                      </a:r>
                      <a:r>
                        <a:rPr lang="en-US" sz="1100" baseline="0" dirty="0">
                          <a:solidFill>
                            <a:schemeClr val="tx1"/>
                          </a:solidFill>
                          <a:effectLst/>
                          <a:latin typeface="Garamond" panose="02020404030301010803" pitchFamily="18" charset="0"/>
                          <a:ea typeface="+mn-ea"/>
                          <a:cs typeface="+mn-cs"/>
                        </a:rPr>
                        <a:t> services not available </a:t>
                      </a:r>
                      <a:endParaRPr lang="en-US" sz="1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1100" dirty="0">
                          <a:solidFill>
                            <a:schemeClr val="tx1"/>
                          </a:solidFill>
                          <a:effectLst/>
                          <a:latin typeface="Garamond" panose="02020404030301010803" pitchFamily="18" charset="0"/>
                          <a:ea typeface="+mn-ea"/>
                          <a:cs typeface="+mn-cs"/>
                        </a:rPr>
                        <a:t>Referral</a:t>
                      </a:r>
                      <a:r>
                        <a:rPr lang="en-US" sz="1100" baseline="0" dirty="0">
                          <a:solidFill>
                            <a:schemeClr val="tx1"/>
                          </a:solidFill>
                          <a:effectLst/>
                          <a:latin typeface="Garamond" panose="02020404030301010803" pitchFamily="18" charset="0"/>
                          <a:ea typeface="+mn-ea"/>
                          <a:cs typeface="+mn-cs"/>
                        </a:rPr>
                        <a:t> services available </a:t>
                      </a:r>
                      <a:endParaRPr lang="en-US" sz="11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dirty="0"/>
                    </a:p>
                  </a:txBody>
                  <a:tcPr marL="52444" marR="52444"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 xmlns:a16="http://schemas.microsoft.com/office/drawing/2014/main" val="4141004914"/>
                  </a:ext>
                </a:extLst>
              </a:tr>
              <a:tr h="218886">
                <a:tc>
                  <a:txBody>
                    <a:bodyPr/>
                    <a:lstStyle/>
                    <a:p>
                      <a:r>
                        <a:rPr lang="en-US" sz="1100" dirty="0">
                          <a:solidFill>
                            <a:schemeClr val="tx1"/>
                          </a:solidFill>
                          <a:latin typeface="Garamond" panose="02020404030301010803" pitchFamily="18" charset="0"/>
                        </a:rPr>
                        <a:t>Your choice (tick only one)</a:t>
                      </a:r>
                      <a:endParaRPr lang="en-US" sz="1100" b="0" dirty="0">
                        <a:solidFill>
                          <a:schemeClr val="tx1"/>
                        </a:solidFill>
                        <a:latin typeface="Garamond" panose="02020404030301010803" pitchFamily="18" charset="0"/>
                      </a:endParaRPr>
                    </a:p>
                  </a:txBody>
                  <a:tcPr marL="46274" marR="46274" marT="0" marB="0" anchor="ctr">
                    <a:lnL w="12700" cap="flat" cmpd="sng" algn="ctr">
                      <a:solidFill>
                        <a:schemeClr val="accent5"/>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Garamond" panose="02020404030301010803" pitchFamily="18" charset="0"/>
                        </a:rPr>
                        <a:t>□</a:t>
                      </a:r>
                      <a:endParaRPr lang="en-GB" sz="1400" dirty="0">
                        <a:solidFill>
                          <a:schemeClr val="tx1"/>
                        </a:solidFill>
                        <a:effectLst/>
                        <a:latin typeface="Garamond" panose="02020404030301010803" pitchFamily="18" charset="0"/>
                      </a:endParaRP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Garamond" panose="02020404030301010803" pitchFamily="18" charset="0"/>
                        </a:rPr>
                        <a:t>  □</a:t>
                      </a:r>
                      <a:endParaRPr lang="en-GB" sz="1400" dirty="0">
                        <a:solidFill>
                          <a:schemeClr val="tx1"/>
                        </a:solidFill>
                        <a:effectLst/>
                        <a:latin typeface="Garamond" panose="02020404030301010803" pitchFamily="18" charset="0"/>
                      </a:endParaRP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Garamond" panose="02020404030301010803" pitchFamily="18" charset="0"/>
                        </a:rPr>
                        <a:t>□</a:t>
                      </a:r>
                      <a:endParaRPr lang="en-GB" sz="1400" dirty="0">
                        <a:solidFill>
                          <a:schemeClr val="tx1"/>
                        </a:solidFill>
                        <a:effectLst/>
                        <a:latin typeface="Garamond" panose="02020404030301010803" pitchFamily="18" charset="0"/>
                      </a:endParaRPr>
                    </a:p>
                  </a:txBody>
                  <a:tcPr marL="46274" marR="46274" marT="0" marB="0" anchor="ctr">
                    <a:lnR w="12700" cap="flat" cmpd="sng" algn="ctr">
                      <a:solidFill>
                        <a:schemeClr val="accent5"/>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extLst>
                  <a:ext uri="{0D108BD9-81ED-4DB2-BD59-A6C34878D82A}">
                    <a16:rowId xmlns="" xmlns:a16="http://schemas.microsoft.com/office/drawing/2014/main" val="2051877182"/>
                  </a:ext>
                </a:extLst>
              </a:tr>
              <a:tr h="511646">
                <a:tc gridSpan="4">
                  <a:txBody>
                    <a:bodyPr/>
                    <a:lstStyle/>
                    <a:p>
                      <a:pPr algn="l"/>
                      <a:r>
                        <a:rPr lang="en-US" sz="1100" b="1" dirty="0">
                          <a:solidFill>
                            <a:schemeClr val="tx1"/>
                          </a:solidFill>
                          <a:latin typeface="Garamond" panose="02020404030301010803" pitchFamily="18" charset="0"/>
                        </a:rPr>
                        <a:t>How certain are you about this choice? </a:t>
                      </a:r>
                    </a:p>
                    <a:p>
                      <a:pPr algn="l"/>
                      <a:r>
                        <a:rPr lang="en-US" sz="1100" b="1" dirty="0">
                          <a:solidFill>
                            <a:schemeClr val="tx1"/>
                          </a:solidFill>
                          <a:latin typeface="Garamond" panose="02020404030301010803" pitchFamily="18" charset="0"/>
                        </a:rPr>
                        <a:t>Not Certain </a:t>
                      </a:r>
                      <a:r>
                        <a:rPr lang="en-US" sz="1100" dirty="0">
                          <a:solidFill>
                            <a:schemeClr val="tx1"/>
                          </a:solidFill>
                          <a:effectLst/>
                          <a:latin typeface="Garamond" panose="02020404030301010803" pitchFamily="18" charset="0"/>
                        </a:rPr>
                        <a:t>□    Slightly certain □    Moderately certain □    Certain □ </a:t>
                      </a:r>
                      <a:r>
                        <a:rPr lang="en-US" sz="1100" b="1" dirty="0">
                          <a:solidFill>
                            <a:schemeClr val="tx1"/>
                          </a:solidFill>
                          <a:latin typeface="Garamond" panose="02020404030301010803" pitchFamily="18" charset="0"/>
                        </a:rPr>
                        <a:t>  Very certain </a:t>
                      </a:r>
                      <a:r>
                        <a:rPr lang="en-US" sz="1100" dirty="0">
                          <a:solidFill>
                            <a:schemeClr val="tx1"/>
                          </a:solidFill>
                          <a:effectLst/>
                          <a:latin typeface="Garamond" panose="02020404030301010803" pitchFamily="18" charset="0"/>
                        </a:rPr>
                        <a:t>□</a:t>
                      </a:r>
                      <a:endParaRPr lang="en-US" sz="1100" b="1" dirty="0">
                        <a:solidFill>
                          <a:schemeClr val="tx1"/>
                        </a:solidFill>
                        <a:latin typeface="Garamond" panose="02020404030301010803" pitchFamily="18" charset="0"/>
                      </a:endParaRPr>
                    </a:p>
                  </a:txBody>
                  <a:tcPr marL="46274" marR="46274" marT="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GB" sz="1600" dirty="0">
                        <a:solidFill>
                          <a:schemeClr val="tx1"/>
                        </a:solidFill>
                        <a:effectLst/>
                        <a:latin typeface="Garamond" panose="02020404030301010803" pitchFamily="18" charset="0"/>
                      </a:endParaRPr>
                    </a:p>
                  </a:txBody>
                  <a:tcPr marL="52444" marR="52444" marT="0"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GB" sz="1600" dirty="0">
                        <a:solidFill>
                          <a:schemeClr val="tx1"/>
                        </a:solidFill>
                        <a:effectLst/>
                        <a:latin typeface="Garamond" panose="02020404030301010803" pitchFamily="18" charset="0"/>
                      </a:endParaRPr>
                    </a:p>
                  </a:txBody>
                  <a:tcPr marL="52444" marR="52444" marT="0" marB="0" anchor="ct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GB" sz="1600" dirty="0">
                        <a:solidFill>
                          <a:schemeClr val="tx1"/>
                        </a:solidFill>
                        <a:effectLst/>
                        <a:latin typeface="Garamond" panose="02020404030301010803" pitchFamily="18" charset="0"/>
                      </a:endParaRPr>
                    </a:p>
                  </a:txBody>
                  <a:tcPr marL="52444" marR="52444" marT="0" marB="0" anchor="ctr">
                    <a:lnR w="12700" cap="flat" cmpd="sng" algn="ctr">
                      <a:solidFill>
                        <a:schemeClr val="accent5"/>
                      </a:solidFill>
                      <a:prstDash val="solid"/>
                      <a:round/>
                      <a:headEnd type="none" w="med" len="med"/>
                      <a:tailEnd type="none" w="med" len="med"/>
                    </a:lnR>
                    <a:lnT w="12700" cap="flat" cmpd="sng" algn="ctr">
                      <a:solidFill>
                        <a:schemeClr val="accent5"/>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extLst>
                  <a:ext uri="{0D108BD9-81ED-4DB2-BD59-A6C34878D82A}">
                    <a16:rowId xmlns="" xmlns:a16="http://schemas.microsoft.com/office/drawing/2014/main" val="17523984"/>
                  </a:ext>
                </a:extLst>
              </a:tr>
              <a:tr h="1313316">
                <a:tc gridSpan="4">
                  <a:txBody>
                    <a:bodyPr/>
                    <a:lstStyle/>
                    <a:p>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You will see that each choice has different combination of attributes</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In this example you can see</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Option A has good</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quality services, kind attitude , costing 3000Ksh and is close to home, it however lacks supplies &amp; equipment and referral services</a:t>
                      </a:r>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a:t>
                      </a:r>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Option B has  poor quality services,</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with unkind workers, is far from home and costs 5000ksh. However it has equipment and supplies and referral services </a:t>
                      </a:r>
                      <a:r>
                        <a:rPr lang="en-US" sz="1100" dirty="0">
                          <a:solidFill>
                            <a:schemeClr val="tx1"/>
                          </a:solidFill>
                          <a:latin typeface="Garamond" panose="02020404030301010803" pitchFamily="18" charset="0"/>
                          <a:ea typeface="Calibri" panose="020F0502020204030204" pitchFamily="34" charset="0"/>
                          <a:cs typeface="Times New Roman" panose="02020603050405020304" pitchFamily="18" charset="0"/>
                        </a:rPr>
                        <a:t>. Option C means no health</a:t>
                      </a:r>
                      <a:r>
                        <a:rPr lang="en-US" sz="1100" baseline="0" dirty="0">
                          <a:solidFill>
                            <a:schemeClr val="tx1"/>
                          </a:solidFill>
                          <a:latin typeface="Garamond" panose="02020404030301010803" pitchFamily="18" charset="0"/>
                          <a:ea typeface="Calibri" panose="020F0502020204030204" pitchFamily="34" charset="0"/>
                          <a:cs typeface="Times New Roman" panose="02020603050405020304" pitchFamily="18" charset="0"/>
                        </a:rPr>
                        <a:t> facility / home delivery. You are required to make trade-offs with the attributes presented.</a:t>
                      </a:r>
                      <a:endParaRPr lang="en-US" sz="1100" b="0" dirty="0">
                        <a:solidFill>
                          <a:schemeClr val="tx1"/>
                        </a:solidFill>
                        <a:latin typeface="Garamond" panose="02020404030301010803" pitchFamily="18" charset="0"/>
                      </a:endParaRPr>
                    </a:p>
                  </a:txBody>
                  <a:tcPr marL="46274" marR="46274" marT="0" marB="0" anchor="ctr">
                    <a:lnT w="12700" cap="flat" cmpd="sng" algn="ctr">
                      <a:solidFill>
                        <a:schemeClr val="accent5"/>
                      </a:solidFill>
                      <a:prstDash val="solid"/>
                      <a:round/>
                      <a:headEnd type="none" w="med" len="med"/>
                      <a:tailEnd type="none" w="med" len="med"/>
                    </a:lnT>
                    <a:noFill/>
                  </a:tcPr>
                </a:tc>
                <a:tc hMerge="1">
                  <a:txBody>
                    <a:bodyPr/>
                    <a:lstStyle/>
                    <a:p>
                      <a:endParaRPr lang="en-US" sz="1200" dirty="0">
                        <a:solidFill>
                          <a:schemeClr val="tx1"/>
                        </a:solidFill>
                        <a:latin typeface="Garamond" panose="02020404030301010803" pitchFamily="18" charset="0"/>
                      </a:endParaRPr>
                    </a:p>
                  </a:txBody>
                  <a:tcPr marL="52444" marR="52444" marT="0" marB="0" anchor="ctr">
                    <a:lnT w="12700" cap="flat" cmpd="sng" algn="ctr">
                      <a:solidFill>
                        <a:schemeClr val="accent5"/>
                      </a:solidFill>
                      <a:prstDash val="solid"/>
                      <a:round/>
                      <a:headEnd type="none" w="med" len="med"/>
                      <a:tailEnd type="none" w="med" len="med"/>
                    </a:lnT>
                    <a:noFill/>
                  </a:tcPr>
                </a:tc>
                <a:tc hMerge="1">
                  <a:txBody>
                    <a:bodyPr/>
                    <a:lstStyle/>
                    <a:p>
                      <a:endParaRPr lang="en-US" sz="1200" dirty="0">
                        <a:solidFill>
                          <a:schemeClr val="tx1"/>
                        </a:solidFill>
                        <a:latin typeface="Garamond" panose="02020404030301010803" pitchFamily="18" charset="0"/>
                      </a:endParaRPr>
                    </a:p>
                  </a:txBody>
                  <a:tcPr marL="52444" marR="52444" marT="0" marB="0" anchor="ctr">
                    <a:lnT w="12700" cap="flat" cmpd="sng" algn="ctr">
                      <a:solidFill>
                        <a:schemeClr val="accent5"/>
                      </a:solidFill>
                      <a:prstDash val="solid"/>
                      <a:round/>
                      <a:headEnd type="none" w="med" len="med"/>
                      <a:tailEnd type="none" w="med" len="med"/>
                    </a:lnT>
                    <a:noFill/>
                  </a:tcPr>
                </a:tc>
                <a:tc hMerge="1">
                  <a:txBody>
                    <a:bodyPr/>
                    <a:lstStyle/>
                    <a:p>
                      <a:endParaRPr lang="en-US" sz="1200" dirty="0">
                        <a:solidFill>
                          <a:schemeClr val="tx1"/>
                        </a:solidFill>
                        <a:latin typeface="Garamond" panose="02020404030301010803" pitchFamily="18" charset="0"/>
                      </a:endParaRPr>
                    </a:p>
                  </a:txBody>
                  <a:tcPr marL="52444" marR="52444" marT="0" marB="0" anchor="ctr">
                    <a:lnT w="12700" cap="flat" cmpd="sng" algn="ctr">
                      <a:solidFill>
                        <a:schemeClr val="accent5"/>
                      </a:solidFill>
                      <a:prstDash val="solid"/>
                      <a:round/>
                      <a:headEnd type="none" w="med" len="med"/>
                      <a:tailEnd type="none" w="med" len="med"/>
                    </a:lnT>
                    <a:noFill/>
                  </a:tcPr>
                </a:tc>
                <a:extLst>
                  <a:ext uri="{0D108BD9-81ED-4DB2-BD59-A6C34878D82A}">
                    <a16:rowId xmlns="" xmlns:a16="http://schemas.microsoft.com/office/drawing/2014/main" val="10011"/>
                  </a:ext>
                </a:extLst>
              </a:tr>
            </a:tbl>
          </a:graphicData>
        </a:graphic>
      </p:graphicFrame>
      <p:graphicFrame>
        <p:nvGraphicFramePr>
          <p:cNvPr id="19" name="Table 18">
            <a:extLst>
              <a:ext uri="{FF2B5EF4-FFF2-40B4-BE49-F238E27FC236}">
                <a16:creationId xmlns="" xmlns:a16="http://schemas.microsoft.com/office/drawing/2014/main" id="{DD04615D-4A2B-4646-82E9-197310A46A1B}"/>
              </a:ext>
            </a:extLst>
          </p:cNvPr>
          <p:cNvGraphicFramePr>
            <a:graphicFrameLocks noGrp="1"/>
          </p:cNvGraphicFramePr>
          <p:nvPr>
            <p:extLst/>
          </p:nvPr>
        </p:nvGraphicFramePr>
        <p:xfrm>
          <a:off x="6364941" y="905"/>
          <a:ext cx="4773705" cy="6864304"/>
        </p:xfrm>
        <a:graphic>
          <a:graphicData uri="http://schemas.openxmlformats.org/drawingml/2006/table">
            <a:tbl>
              <a:tblPr firstRow="1" firstCol="1" bandRow="1">
                <a:tableStyleId>{5C22544A-7EE6-4342-B048-85BDC9FD1C3A}</a:tableStyleId>
              </a:tblPr>
              <a:tblGrid>
                <a:gridCol w="461413">
                  <a:extLst>
                    <a:ext uri="{9D8B030D-6E8A-4147-A177-3AD203B41FA5}">
                      <a16:colId xmlns="" xmlns:a16="http://schemas.microsoft.com/office/drawing/2014/main" val="179509110"/>
                    </a:ext>
                  </a:extLst>
                </a:gridCol>
                <a:gridCol w="1287252">
                  <a:extLst>
                    <a:ext uri="{9D8B030D-6E8A-4147-A177-3AD203B41FA5}">
                      <a16:colId xmlns="" xmlns:a16="http://schemas.microsoft.com/office/drawing/2014/main" val="1940213614"/>
                    </a:ext>
                  </a:extLst>
                </a:gridCol>
                <a:gridCol w="1144490">
                  <a:extLst>
                    <a:ext uri="{9D8B030D-6E8A-4147-A177-3AD203B41FA5}">
                      <a16:colId xmlns="" xmlns:a16="http://schemas.microsoft.com/office/drawing/2014/main" val="113725314"/>
                    </a:ext>
                  </a:extLst>
                </a:gridCol>
                <a:gridCol w="1043836">
                  <a:extLst>
                    <a:ext uri="{9D8B030D-6E8A-4147-A177-3AD203B41FA5}">
                      <a16:colId xmlns="" xmlns:a16="http://schemas.microsoft.com/office/drawing/2014/main" val="767477188"/>
                    </a:ext>
                  </a:extLst>
                </a:gridCol>
                <a:gridCol w="836714">
                  <a:extLst>
                    <a:ext uri="{9D8B030D-6E8A-4147-A177-3AD203B41FA5}">
                      <a16:colId xmlns="" xmlns:a16="http://schemas.microsoft.com/office/drawing/2014/main" val="2141340749"/>
                    </a:ext>
                  </a:extLst>
                </a:gridCol>
              </a:tblGrid>
              <a:tr h="162373">
                <a:tc>
                  <a:txBody>
                    <a:bodyPr/>
                    <a:lstStyle/>
                    <a:p>
                      <a:pPr marL="0" marR="0" algn="ctr">
                        <a:lnSpc>
                          <a:spcPct val="115000"/>
                        </a:lnSpc>
                        <a:spcBef>
                          <a:spcPts val="0"/>
                        </a:spcBef>
                        <a:spcAft>
                          <a:spcPts val="0"/>
                        </a:spcAft>
                      </a:pPr>
                      <a:r>
                        <a:rPr lang="en-GB" sz="900" b="1" dirty="0">
                          <a:solidFill>
                            <a:schemeClr val="tx1"/>
                          </a:solidFill>
                          <a:effectLst/>
                          <a:latin typeface="Garamond" panose="02020404030301010803" pitchFamily="18" charset="0"/>
                          <a:ea typeface="Calibri"/>
                          <a:cs typeface="Times New Roman" panose="02020603050405020304" pitchFamily="18" charset="0"/>
                        </a:rPr>
                        <a:t>1</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a:r>
                        <a:rPr lang="en-GB" sz="900" b="1" dirty="0">
                          <a:solidFill>
                            <a:schemeClr val="tx1"/>
                          </a:solidFill>
                          <a:effectLst/>
                          <a:latin typeface="Garamond" panose="02020404030301010803" pitchFamily="18" charset="0"/>
                          <a:ea typeface="Calibri"/>
                          <a:cs typeface="Times New Roman" panose="02020603050405020304" pitchFamily="18" charset="0"/>
                        </a:rPr>
                        <a:t>Attribute</a:t>
                      </a:r>
                      <a:endParaRPr lang="en-US" sz="900" dirty="0"/>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dirty="0">
                          <a:solidFill>
                            <a:schemeClr val="tx1"/>
                          </a:solidFill>
                          <a:effectLst/>
                          <a:latin typeface="Garamond" panose="02020404030301010803" pitchFamily="18" charset="0"/>
                        </a:rPr>
                        <a:t>Option A</a:t>
                      </a:r>
                      <a:endParaRPr lang="en-GB" sz="9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dirty="0">
                          <a:solidFill>
                            <a:schemeClr val="tx1"/>
                          </a:solidFill>
                          <a:effectLst/>
                          <a:latin typeface="Garamond" panose="02020404030301010803" pitchFamily="18" charset="0"/>
                        </a:rPr>
                        <a:t>Option B</a:t>
                      </a:r>
                      <a:endParaRPr lang="en-GB" sz="9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dirty="0">
                          <a:solidFill>
                            <a:schemeClr val="tx1"/>
                          </a:solidFill>
                          <a:effectLst/>
                          <a:latin typeface="Garamond" panose="02020404030301010803" pitchFamily="18" charset="0"/>
                        </a:rPr>
                        <a:t>Option C</a:t>
                      </a:r>
                      <a:endParaRPr lang="en-GB" sz="9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2642162648"/>
                  </a:ext>
                </a:extLst>
              </a:tr>
              <a:tr h="352548">
                <a:tc gridSpan="2">
                  <a:txBody>
                    <a:bodyPr/>
                    <a:lstStyle/>
                    <a:p>
                      <a:pPr marL="0" marR="0" algn="l">
                        <a:lnSpc>
                          <a:spcPct val="115000"/>
                        </a:lnSpc>
                        <a:spcBef>
                          <a:spcPts val="0"/>
                        </a:spcBef>
                        <a:spcAft>
                          <a:spcPts val="0"/>
                        </a:spcAft>
                      </a:pPr>
                      <a:r>
                        <a:rPr lang="en-GB" sz="900" b="1" dirty="0">
                          <a:solidFill>
                            <a:schemeClr val="tx1"/>
                          </a:solidFill>
                          <a:effectLst/>
                          <a:latin typeface="Garamond" panose="02020404030301010803" pitchFamily="18" charset="0"/>
                          <a:ea typeface="+mn-ea"/>
                          <a:cs typeface="+mn-cs"/>
                        </a:rPr>
                        <a:t>Quality</a:t>
                      </a:r>
                      <a:r>
                        <a:rPr lang="en-GB" sz="900" b="1" baseline="0" dirty="0">
                          <a:solidFill>
                            <a:schemeClr val="tx1"/>
                          </a:solidFill>
                          <a:effectLst/>
                          <a:latin typeface="Garamond" panose="02020404030301010803" pitchFamily="18" charset="0"/>
                          <a:ea typeface="+mn-ea"/>
                          <a:cs typeface="+mn-cs"/>
                        </a:rPr>
                        <a:t> of services </a:t>
                      </a:r>
                      <a:endParaRPr lang="en-GB" sz="900" b="0"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c>
                  <a:txBody>
                    <a:bodyPr/>
                    <a:lstStyle/>
                    <a:p>
                      <a:pPr marL="0" marR="0" algn="l">
                        <a:lnSpc>
                          <a:spcPct val="115000"/>
                        </a:lnSpc>
                        <a:spcBef>
                          <a:spcPts val="0"/>
                        </a:spcBef>
                        <a:spcAft>
                          <a:spcPts val="0"/>
                        </a:spcAft>
                      </a:pPr>
                      <a:r>
                        <a:rPr lang="en-GB" sz="900" b="0" dirty="0">
                          <a:solidFill>
                            <a:schemeClr val="tx1"/>
                          </a:solidFill>
                          <a:effectLst/>
                          <a:latin typeface="Garamond" panose="02020404030301010803" pitchFamily="18" charset="0"/>
                          <a:ea typeface="Calibri"/>
                          <a:cs typeface="Times New Roman" panose="02020603050405020304" pitchFamily="18" charset="0"/>
                        </a:rPr>
                        <a:t>Good quality services</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dirty="0">
                          <a:solidFill>
                            <a:schemeClr val="tx1"/>
                          </a:solidFill>
                          <a:effectLst/>
                          <a:latin typeface="Garamond" panose="02020404030301010803" pitchFamily="18" charset="0"/>
                          <a:ea typeface="Calibri"/>
                          <a:cs typeface="Times New Roman" panose="02020603050405020304" pitchFamily="18" charset="0"/>
                        </a:rPr>
                        <a:t>Poor quality services</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rowSpan="6">
                  <a:txBody>
                    <a:bodyPr/>
                    <a:lstStyle/>
                    <a:p>
                      <a:pPr marL="0" marR="0" algn="l">
                        <a:lnSpc>
                          <a:spcPct val="115000"/>
                        </a:lnSpc>
                        <a:spcBef>
                          <a:spcPts val="0"/>
                        </a:spcBef>
                        <a:spcAft>
                          <a:spcPts val="0"/>
                        </a:spcAft>
                      </a:pPr>
                      <a:r>
                        <a:rPr lang="en-GB" sz="900" b="0" dirty="0">
                          <a:solidFill>
                            <a:schemeClr val="tx1"/>
                          </a:solidFill>
                          <a:effectLst/>
                          <a:latin typeface="Garamond" panose="02020404030301010803" pitchFamily="18" charset="0"/>
                          <a:ea typeface="Calibri"/>
                          <a:cs typeface="Times New Roman" panose="02020603050405020304" pitchFamily="18" charset="0"/>
                        </a:rPr>
                        <a:t>(None of the two health facilities/birth</a:t>
                      </a:r>
                      <a:r>
                        <a:rPr lang="en-GB" sz="900" b="0" baseline="0" dirty="0">
                          <a:solidFill>
                            <a:schemeClr val="tx1"/>
                          </a:solidFill>
                          <a:effectLst/>
                          <a:latin typeface="Garamond" panose="02020404030301010803" pitchFamily="18" charset="0"/>
                          <a:ea typeface="Calibri"/>
                          <a:cs typeface="Times New Roman" panose="02020603050405020304" pitchFamily="18" charset="0"/>
                        </a:rPr>
                        <a:t> at home)</a:t>
                      </a:r>
                      <a:r>
                        <a:rPr lang="en-GB" sz="900" b="0" dirty="0">
                          <a:solidFill>
                            <a:schemeClr val="tx1"/>
                          </a:solidFill>
                          <a:effectLst/>
                          <a:latin typeface="Garamond" panose="02020404030301010803" pitchFamily="18" charset="0"/>
                          <a:ea typeface="Calibri"/>
                          <a:cs typeface="Times New Roman" panose="02020603050405020304" pitchFamily="18" charset="0"/>
                        </a:rPr>
                        <a:t>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3062908501"/>
                  </a:ext>
                </a:extLst>
              </a:tr>
              <a:tr h="162373">
                <a:tc gridSpan="2">
                  <a:txBody>
                    <a:bodyPr/>
                    <a:lstStyle/>
                    <a:p>
                      <a:pPr marL="0" marR="0" algn="l">
                        <a:lnSpc>
                          <a:spcPct val="115000"/>
                        </a:lnSpc>
                        <a:spcBef>
                          <a:spcPts val="0"/>
                        </a:spcBef>
                        <a:spcAft>
                          <a:spcPts val="0"/>
                        </a:spcAft>
                      </a:pPr>
                      <a:r>
                        <a:rPr lang="en-GB" sz="900" b="1" dirty="0">
                          <a:solidFill>
                            <a:schemeClr val="tx1"/>
                          </a:solidFill>
                          <a:effectLst/>
                          <a:latin typeface="Garamond" panose="02020404030301010803" pitchFamily="18" charset="0"/>
                          <a:ea typeface="Calibri"/>
                          <a:cs typeface="Times New Roman" panose="02020603050405020304" pitchFamily="18" charset="0"/>
                        </a:rPr>
                        <a:t>Attitude</a:t>
                      </a:r>
                      <a:r>
                        <a:rPr lang="en-GB" sz="900" b="1" baseline="0" dirty="0">
                          <a:solidFill>
                            <a:schemeClr val="tx1"/>
                          </a:solidFill>
                          <a:effectLst/>
                          <a:latin typeface="Garamond" panose="02020404030301010803" pitchFamily="18" charset="0"/>
                          <a:ea typeface="Calibri"/>
                          <a:cs typeface="Times New Roman" panose="02020603050405020304" pitchFamily="18" charset="0"/>
                        </a:rPr>
                        <a:t> of healthcare workers </a:t>
                      </a:r>
                      <a:endParaRPr lang="en-GB" sz="900" b="1" dirty="0">
                        <a:solidFill>
                          <a:schemeClr val="tx1"/>
                        </a:solidFill>
                        <a:effectLst/>
                        <a:latin typeface="Garamond" panose="02020404030301010803" pitchFamily="18" charset="0"/>
                        <a:ea typeface="Calibri"/>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tc>
                <a:tc>
                  <a:txBody>
                    <a:bodyPr/>
                    <a:lstStyle/>
                    <a:p>
                      <a:pPr marL="0" marR="0" algn="l">
                        <a:lnSpc>
                          <a:spcPct val="115000"/>
                        </a:lnSpc>
                        <a:spcBef>
                          <a:spcPts val="0"/>
                        </a:spcBef>
                        <a:spcAft>
                          <a:spcPts val="0"/>
                        </a:spcAft>
                      </a:pPr>
                      <a:r>
                        <a:rPr lang="en-GB" sz="900" b="0" dirty="0">
                          <a:solidFill>
                            <a:schemeClr val="tx1"/>
                          </a:solidFill>
                          <a:effectLst/>
                          <a:latin typeface="Garamond" panose="02020404030301010803" pitchFamily="18" charset="0"/>
                          <a:ea typeface="Calibri"/>
                          <a:cs typeface="Times New Roman" panose="02020603050405020304" pitchFamily="18" charset="0"/>
                        </a:rPr>
                        <a:t>Unkind</a:t>
                      </a:r>
                      <a:r>
                        <a:rPr lang="en-GB" sz="900" b="0" baseline="0" dirty="0">
                          <a:solidFill>
                            <a:schemeClr val="tx1"/>
                          </a:solidFill>
                          <a:effectLst/>
                          <a:latin typeface="Garamond" panose="02020404030301010803" pitchFamily="18" charset="0"/>
                          <a:ea typeface="Calibri"/>
                          <a:cs typeface="Times New Roman" panose="02020603050405020304" pitchFamily="18" charset="0"/>
                        </a:rPr>
                        <a:t> </a:t>
                      </a:r>
                      <a:r>
                        <a:rPr lang="en-GB" sz="900" b="0" dirty="0">
                          <a:solidFill>
                            <a:schemeClr val="tx1"/>
                          </a:solidFill>
                          <a:effectLst/>
                          <a:latin typeface="Garamond" panose="02020404030301010803" pitchFamily="18" charset="0"/>
                          <a:ea typeface="Calibri"/>
                          <a:cs typeface="Times New Roman" panose="02020603050405020304" pitchFamily="18" charset="0"/>
                        </a:rPr>
                        <a:t> attitude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dirty="0">
                          <a:solidFill>
                            <a:schemeClr val="tx1"/>
                          </a:solidFill>
                          <a:effectLst/>
                          <a:latin typeface="Garamond" panose="02020404030301010803" pitchFamily="18" charset="0"/>
                          <a:ea typeface="Calibri"/>
                          <a:cs typeface="Times New Roman" panose="02020603050405020304" pitchFamily="18" charset="0"/>
                        </a:rPr>
                        <a:t>Kind attribute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a:p>
                  </a:txBody>
                  <a:tcPr/>
                </a:tc>
                <a:extLst>
                  <a:ext uri="{0D108BD9-81ED-4DB2-BD59-A6C34878D82A}">
                    <a16:rowId xmlns="" xmlns:a16="http://schemas.microsoft.com/office/drawing/2014/main" val="10002"/>
                  </a:ext>
                </a:extLst>
              </a:tr>
              <a:tr h="154992">
                <a:tc gridSpan="2">
                  <a:txBody>
                    <a:bodyPr/>
                    <a:lstStyle/>
                    <a:p>
                      <a:r>
                        <a:rPr lang="en-US" sz="900" b="1" dirty="0">
                          <a:solidFill>
                            <a:schemeClr val="tx1"/>
                          </a:solidFill>
                          <a:latin typeface="Garamond" panose="02020404030301010803" pitchFamily="18" charset="0"/>
                        </a:rPr>
                        <a:t>Cost</a:t>
                      </a:r>
                      <a:r>
                        <a:rPr lang="en-US" sz="900" b="1" baseline="0" dirty="0">
                          <a:solidFill>
                            <a:schemeClr val="tx1"/>
                          </a:solidFill>
                          <a:latin typeface="Garamond" panose="02020404030301010803" pitchFamily="18" charset="0"/>
                        </a:rPr>
                        <a:t> of delivery services</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dirty="0">
                          <a:solidFill>
                            <a:schemeClr val="tx1"/>
                          </a:solidFill>
                          <a:latin typeface="Garamond" panose="02020404030301010803" pitchFamily="18" charset="0"/>
                        </a:rPr>
                        <a:t>5000Ksh</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900" dirty="0">
                          <a:solidFill>
                            <a:schemeClr val="tx1"/>
                          </a:solidFill>
                          <a:latin typeface="Garamond" panose="02020404030301010803" pitchFamily="18" charset="0"/>
                        </a:rPr>
                        <a:t>8000ksh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dirty="0">
                        <a:solidFill>
                          <a:schemeClr val="tx1"/>
                        </a:solidFill>
                        <a:latin typeface="Garamond" panose="02020404030301010803" pitchFamily="18" charset="0"/>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3863481371"/>
                  </a:ext>
                </a:extLst>
              </a:tr>
              <a:tr h="564776">
                <a:tc gridSpan="2">
                  <a:txBody>
                    <a:bodyPr/>
                    <a:lstStyle/>
                    <a:p>
                      <a:r>
                        <a:rPr lang="en-US" sz="900" b="1" dirty="0">
                          <a:solidFill>
                            <a:schemeClr val="tx1"/>
                          </a:solidFill>
                          <a:latin typeface="Garamond" panose="02020404030301010803" pitchFamily="18" charset="0"/>
                        </a:rPr>
                        <a:t>Availabilit</a:t>
                      </a:r>
                      <a:r>
                        <a:rPr lang="en-US" sz="900" b="1" baseline="0" dirty="0">
                          <a:solidFill>
                            <a:schemeClr val="tx1"/>
                          </a:solidFill>
                          <a:latin typeface="Garamond" panose="02020404030301010803" pitchFamily="18" charset="0"/>
                        </a:rPr>
                        <a:t>y of equipment and supplies</a:t>
                      </a:r>
                      <a:endParaRPr lang="en-US" sz="900" b="1"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dirty="0">
                          <a:solidFill>
                            <a:schemeClr val="tx1"/>
                          </a:solidFill>
                          <a:latin typeface="Garamond" panose="02020404030301010803" pitchFamily="18" charset="0"/>
                        </a:rPr>
                        <a:t>Equipment &amp;</a:t>
                      </a:r>
                      <a:r>
                        <a:rPr lang="en-US" sz="900" b="0" baseline="0" dirty="0">
                          <a:solidFill>
                            <a:schemeClr val="tx1"/>
                          </a:solidFill>
                          <a:latin typeface="Garamond" panose="02020404030301010803" pitchFamily="18" charset="0"/>
                        </a:rPr>
                        <a:t> supplies available</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Equipment &amp;</a:t>
                      </a:r>
                      <a:r>
                        <a:rPr lang="en-US" sz="900" b="0" baseline="0" dirty="0">
                          <a:solidFill>
                            <a:schemeClr val="tx1"/>
                          </a:solidFill>
                          <a:latin typeface="Garamond" panose="02020404030301010803" pitchFamily="18" charset="0"/>
                        </a:rPr>
                        <a:t> supplies not available</a:t>
                      </a:r>
                      <a:endParaRPr lang="en-US" sz="900" b="0" dirty="0">
                        <a:solidFill>
                          <a:schemeClr val="tx1"/>
                        </a:solidFill>
                        <a:latin typeface="Garamond" panose="02020404030301010803" pitchFamily="18" charset="0"/>
                      </a:endParaRPr>
                    </a:p>
                    <a:p>
                      <a:endParaRPr lang="en-US" sz="90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dirty="0">
                        <a:solidFill>
                          <a:schemeClr val="tx1"/>
                        </a:solidFill>
                        <a:latin typeface="Garamond" panose="02020404030301010803" pitchFamily="18" charset="0"/>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2505087966"/>
                  </a:ext>
                </a:extLst>
              </a:tr>
              <a:tr h="325482">
                <a:tc gridSpan="2">
                  <a:txBody>
                    <a:bodyPr/>
                    <a:lstStyle/>
                    <a:p>
                      <a:r>
                        <a:rPr lang="en-US" sz="900" b="1" dirty="0">
                          <a:solidFill>
                            <a:schemeClr val="tx1"/>
                          </a:solidFill>
                          <a:latin typeface="Garamond" panose="02020404030301010803" pitchFamily="18" charset="0"/>
                        </a:rPr>
                        <a:t>Distance</a:t>
                      </a:r>
                      <a:r>
                        <a:rPr lang="en-US" sz="900" b="1" baseline="0" dirty="0">
                          <a:solidFill>
                            <a:schemeClr val="tx1"/>
                          </a:solidFill>
                          <a:latin typeface="Garamond" panose="02020404030301010803" pitchFamily="18" charset="0"/>
                        </a:rPr>
                        <a:t> to health facility</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dirty="0">
                          <a:solidFill>
                            <a:schemeClr val="tx1"/>
                          </a:solidFill>
                          <a:latin typeface="Garamond" panose="02020404030301010803" pitchFamily="18" charset="0"/>
                        </a:rPr>
                        <a:t>Facility</a:t>
                      </a:r>
                      <a:r>
                        <a:rPr lang="en-US" sz="900" b="0" baseline="0" dirty="0">
                          <a:solidFill>
                            <a:schemeClr val="tx1"/>
                          </a:solidFill>
                          <a:latin typeface="Garamond" panose="02020404030301010803" pitchFamily="18" charset="0"/>
                        </a:rPr>
                        <a:t> is </a:t>
                      </a:r>
                      <a:r>
                        <a:rPr lang="en-US" sz="900" b="0" dirty="0">
                          <a:solidFill>
                            <a:schemeClr val="tx1"/>
                          </a:solidFill>
                          <a:latin typeface="Garamond" panose="02020404030301010803" pitchFamily="18" charset="0"/>
                        </a:rPr>
                        <a:t>far from home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Facility is close</a:t>
                      </a:r>
                      <a:r>
                        <a:rPr lang="en-US" sz="900" b="0" baseline="0" dirty="0">
                          <a:solidFill>
                            <a:schemeClr val="tx1"/>
                          </a:solidFill>
                          <a:latin typeface="Garamond" panose="02020404030301010803" pitchFamily="18" charset="0"/>
                        </a:rPr>
                        <a:t> to </a:t>
                      </a:r>
                      <a:r>
                        <a:rPr lang="en-US" sz="900" b="0" dirty="0">
                          <a:solidFill>
                            <a:schemeClr val="tx1"/>
                          </a:solidFill>
                          <a:latin typeface="Garamond" panose="02020404030301010803" pitchFamily="18" charset="0"/>
                        </a:rPr>
                        <a:t> home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dirty="0">
                        <a:solidFill>
                          <a:schemeClr val="tx1"/>
                        </a:solidFill>
                        <a:latin typeface="Garamond" panose="02020404030301010803" pitchFamily="18" charset="0"/>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193388275"/>
                  </a:ext>
                </a:extLst>
              </a:tr>
              <a:tr h="423582">
                <a:tc gridSpan="2">
                  <a:txBody>
                    <a:bodyPr/>
                    <a:lstStyle/>
                    <a:p>
                      <a:r>
                        <a:rPr lang="en-US" sz="900" b="1" dirty="0">
                          <a:solidFill>
                            <a:schemeClr val="tx1"/>
                          </a:solidFill>
                          <a:latin typeface="Garamond" panose="02020404030301010803" pitchFamily="18" charset="0"/>
                        </a:rPr>
                        <a:t>Availability</a:t>
                      </a:r>
                      <a:r>
                        <a:rPr lang="en-US" sz="900" b="1" baseline="0" dirty="0">
                          <a:solidFill>
                            <a:schemeClr val="tx1"/>
                          </a:solidFill>
                          <a:latin typeface="Garamond" panose="02020404030301010803" pitchFamily="18" charset="0"/>
                        </a:rPr>
                        <a:t> of referral services at health facility</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dirty="0">
                          <a:solidFill>
                            <a:schemeClr val="tx1"/>
                          </a:solidFill>
                          <a:latin typeface="Garamond" panose="02020404030301010803" pitchFamily="18" charset="0"/>
                        </a:rPr>
                        <a:t>Referral services available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Referral services not available</a:t>
                      </a:r>
                    </a:p>
                    <a:p>
                      <a:pPr marL="0" marR="0" lvl="0" indent="0" algn="l" defTabSz="1123322"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endParaRPr lang="en-US" sz="1200" dirty="0">
                        <a:solidFill>
                          <a:schemeClr val="tx1"/>
                        </a:solidFill>
                        <a:effectLst/>
                        <a:latin typeface="Garamond" panose="02020404030301010803" pitchFamily="18" charset="0"/>
                        <a:ea typeface="Calibri" panose="020F0502020204030204" pitchFamily="34" charset="0"/>
                        <a:cs typeface="Times New Roman" panose="02020603050405020304" pitchFamily="18" charset="0"/>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3230194179"/>
                  </a:ext>
                </a:extLst>
              </a:tr>
              <a:tr h="227321">
                <a:tc gridSpan="2">
                  <a:txBody>
                    <a:bodyPr/>
                    <a:lstStyle/>
                    <a:p>
                      <a:r>
                        <a:rPr lang="en-US" sz="900" dirty="0">
                          <a:solidFill>
                            <a:schemeClr val="tx1"/>
                          </a:solidFill>
                          <a:latin typeface="Garamond" panose="02020404030301010803" pitchFamily="18" charset="0"/>
                        </a:rPr>
                        <a:t>Your choice (tick only one)</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dirty="0">
                          <a:solidFill>
                            <a:schemeClr val="tx1"/>
                          </a:solidFill>
                          <a:effectLst/>
                          <a:latin typeface="Garamond" panose="02020404030301010803" pitchFamily="18" charset="0"/>
                        </a:rPr>
                        <a:t>            □    </a:t>
                      </a:r>
                      <a:endParaRPr lang="en-US" sz="900" b="0" dirty="0">
                        <a:solidFill>
                          <a:schemeClr val="tx1"/>
                        </a:solidFill>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Garamond" panose="02020404030301010803" pitchFamily="18" charset="0"/>
                        </a:rPr>
                        <a:t>□</a:t>
                      </a:r>
                      <a:endParaRPr lang="en-GB" sz="900" dirty="0">
                        <a:solidFill>
                          <a:schemeClr val="tx1"/>
                        </a:solidFill>
                        <a:effectLst/>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Garamond" panose="02020404030301010803" pitchFamily="18" charset="0"/>
                        </a:rPr>
                        <a:t>□</a:t>
                      </a:r>
                      <a:endParaRPr lang="en-GB" sz="900" dirty="0">
                        <a:solidFill>
                          <a:schemeClr val="tx1"/>
                        </a:solidFill>
                        <a:effectLst/>
                        <a:latin typeface="Garamond" panose="02020404030301010803" pitchFamily="18" charset="0"/>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2181301313"/>
                  </a:ext>
                </a:extLst>
              </a:tr>
              <a:tr h="141194">
                <a:tc gridSpan="5">
                  <a:txBody>
                    <a:bodyPr/>
                    <a:lstStyle/>
                    <a:p>
                      <a:pPr algn="l"/>
                      <a:endParaRPr lang="en-US" sz="900" b="1" dirty="0">
                        <a:solidFill>
                          <a:schemeClr val="tx1"/>
                        </a:solidFill>
                        <a:latin typeface="Garamond" panose="02020404030301010803" pitchFamily="18" charset="0"/>
                      </a:endParaRP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lnT w="12700" cap="flat" cmpd="sng" algn="ctr">
                      <a:solidFill>
                        <a:schemeClr val="accent1"/>
                      </a:solidFill>
                      <a:prstDash val="solid"/>
                      <a:round/>
                      <a:headEnd type="none" w="med" len="med"/>
                      <a:tailEnd type="none" w="med" len="med"/>
                    </a:lnT>
                  </a:tcPr>
                </a:tc>
                <a:tc hMerge="1">
                  <a:txBody>
                    <a:bodyPr/>
                    <a:lstStyle/>
                    <a:p>
                      <a:endParaRPr lang="en-US" sz="1200" b="1" kern="1200" dirty="0">
                        <a:solidFill>
                          <a:schemeClr val="tx1"/>
                        </a:solidFill>
                        <a:latin typeface="Garamond" panose="02020404030301010803" pitchFamily="18" charset="0"/>
                        <a:ea typeface="+mn-ea"/>
                        <a:cs typeface="+mn-cs"/>
                      </a:endParaRPr>
                    </a:p>
                  </a:txBody>
                  <a:tcPr marL="52444" marR="52444" marT="0" marB="0" anchor="ctr">
                    <a:lnT w="12700" cap="flat" cmpd="sng" algn="ctr">
                      <a:solidFill>
                        <a:schemeClr val="accent1"/>
                      </a:solidFill>
                      <a:prstDash val="solid"/>
                      <a:round/>
                      <a:headEnd type="none" w="med" len="med"/>
                      <a:tailEnd type="none" w="med" len="med"/>
                    </a:lnT>
                    <a:noFill/>
                  </a:tcPr>
                </a:tc>
                <a:tc hMerge="1">
                  <a:txBody>
                    <a:bodyPr/>
                    <a:lstStyle/>
                    <a:p>
                      <a:endParaRPr lang="en-US"/>
                    </a:p>
                  </a:txBody>
                  <a:tcPr/>
                </a:tc>
                <a:extLst>
                  <a:ext uri="{0D108BD9-81ED-4DB2-BD59-A6C34878D82A}">
                    <a16:rowId xmlns="" xmlns:a16="http://schemas.microsoft.com/office/drawing/2014/main" val="10009"/>
                  </a:ext>
                </a:extLst>
              </a:tr>
              <a:tr h="162373">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2</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Attribute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A</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B</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C</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0"/>
                  </a:ext>
                </a:extLst>
              </a:tr>
              <a:tr h="324746">
                <a:tc gridSpan="2">
                  <a:txBody>
                    <a:bodyPr/>
                    <a:lstStyle/>
                    <a:p>
                      <a:pPr marL="0" marR="0" algn="l">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Quality</a:t>
                      </a:r>
                      <a:r>
                        <a:rPr lang="en-GB" sz="900" b="1" kern="1200" baseline="0" dirty="0">
                          <a:solidFill>
                            <a:schemeClr val="tx1"/>
                          </a:solidFill>
                          <a:latin typeface="Garamond" panose="02020404030301010803" pitchFamily="18" charset="0"/>
                          <a:ea typeface="+mn-ea"/>
                          <a:cs typeface="+mn-cs"/>
                        </a:rPr>
                        <a:t> of services</a:t>
                      </a:r>
                      <a:endParaRPr lang="en-GB"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Poor quality services</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Good quality services</a:t>
                      </a:r>
                      <a:r>
                        <a:rPr lang="en-GB" sz="900" b="0" kern="1200" baseline="0" dirty="0">
                          <a:solidFill>
                            <a:schemeClr val="tx1"/>
                          </a:solidFill>
                          <a:latin typeface="Garamond" panose="02020404030301010803" pitchFamily="18" charset="0"/>
                          <a:ea typeface="+mn-ea"/>
                          <a:cs typeface="+mn-cs"/>
                        </a:rPr>
                        <a:t> </a:t>
                      </a:r>
                      <a:endParaRPr lang="en-GB"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rowSpan="6">
                  <a:txBody>
                    <a:bodyPr/>
                    <a:lstStyle/>
                    <a:p>
                      <a:pPr marL="0" marR="0" lvl="0" indent="0" algn="l" defTabSz="1123322" rtl="0" eaLnBrk="1" fontAlgn="auto" latinLnBrk="0" hangingPunct="1">
                        <a:lnSpc>
                          <a:spcPct val="115000"/>
                        </a:lnSpc>
                        <a:spcBef>
                          <a:spcPts val="0"/>
                        </a:spcBef>
                        <a:spcAft>
                          <a:spcPts val="0"/>
                        </a:spcAft>
                        <a:buClrTx/>
                        <a:buSzTx/>
                        <a:buFontTx/>
                        <a:buNone/>
                        <a:tabLst/>
                        <a:defRPr/>
                      </a:pPr>
                      <a:r>
                        <a:rPr lang="en-GB" sz="900" b="0" dirty="0">
                          <a:solidFill>
                            <a:schemeClr val="tx1"/>
                          </a:solidFill>
                          <a:effectLst/>
                          <a:latin typeface="Garamond" panose="02020404030301010803" pitchFamily="18" charset="0"/>
                          <a:ea typeface="Calibri"/>
                          <a:cs typeface="Times New Roman" panose="02020603050405020304" pitchFamily="18" charset="0"/>
                        </a:rPr>
                        <a:t>(None of the two health facilities/birth</a:t>
                      </a:r>
                      <a:r>
                        <a:rPr lang="en-GB" sz="900" b="0" baseline="0" dirty="0">
                          <a:solidFill>
                            <a:schemeClr val="tx1"/>
                          </a:solidFill>
                          <a:effectLst/>
                          <a:latin typeface="Garamond" panose="02020404030301010803" pitchFamily="18" charset="0"/>
                          <a:ea typeface="Calibri"/>
                          <a:cs typeface="Times New Roman" panose="02020603050405020304" pitchFamily="18" charset="0"/>
                        </a:rPr>
                        <a:t> at home)</a:t>
                      </a:r>
                      <a:r>
                        <a:rPr lang="en-GB" sz="900" b="0" dirty="0">
                          <a:solidFill>
                            <a:schemeClr val="tx1"/>
                          </a:solidFill>
                          <a:effectLst/>
                          <a:latin typeface="Garamond" panose="02020404030301010803" pitchFamily="18" charset="0"/>
                          <a:ea typeface="Calibri"/>
                          <a:cs typeface="Times New Roman" panose="02020603050405020304" pitchFamily="18" charset="0"/>
                        </a:rPr>
                        <a:t> </a:t>
                      </a:r>
                    </a:p>
                    <a:p>
                      <a:pPr marL="0" marR="0" algn="l">
                        <a:lnSpc>
                          <a:spcPct val="115000"/>
                        </a:lnSpc>
                        <a:spcBef>
                          <a:spcPts val="0"/>
                        </a:spcBef>
                        <a:spcAft>
                          <a:spcPts val="0"/>
                        </a:spcAft>
                      </a:pPr>
                      <a:endParaRPr lang="en-GB"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1"/>
                  </a:ext>
                </a:extLst>
              </a:tr>
              <a:tr h="162373">
                <a:tc gridSpan="2">
                  <a:txBody>
                    <a:bodyPr/>
                    <a:lstStyle/>
                    <a:p>
                      <a:pPr marL="0" marR="0" algn="l">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Attitude</a:t>
                      </a:r>
                      <a:r>
                        <a:rPr lang="en-GB" sz="900" b="1" kern="1200" baseline="0" dirty="0">
                          <a:solidFill>
                            <a:schemeClr val="tx1"/>
                          </a:solidFill>
                          <a:latin typeface="Garamond" panose="02020404030301010803" pitchFamily="18" charset="0"/>
                          <a:ea typeface="+mn-ea"/>
                          <a:cs typeface="+mn-cs"/>
                        </a:rPr>
                        <a:t> of healthcare workers</a:t>
                      </a:r>
                      <a:endParaRPr lang="en-GB"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Kind attitude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Unkind attitude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algn="l">
                        <a:lnSpc>
                          <a:spcPct val="115000"/>
                        </a:lnSpc>
                        <a:spcBef>
                          <a:spcPts val="0"/>
                        </a:spcBef>
                        <a:spcAft>
                          <a:spcPts val="0"/>
                        </a:spcAft>
                      </a:pPr>
                      <a:endParaRPr lang="en-GB"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2"/>
                  </a:ext>
                </a:extLst>
              </a:tr>
              <a:tr h="154992">
                <a:tc gridSpan="2">
                  <a:txBody>
                    <a:bodyPr/>
                    <a:lstStyle/>
                    <a:p>
                      <a:r>
                        <a:rPr lang="en-US" sz="900" b="1" kern="1200" dirty="0">
                          <a:solidFill>
                            <a:schemeClr val="tx1"/>
                          </a:solidFill>
                          <a:latin typeface="Garamond" panose="02020404030301010803" pitchFamily="18" charset="0"/>
                          <a:ea typeface="+mn-ea"/>
                          <a:cs typeface="+mn-cs"/>
                        </a:rPr>
                        <a:t>Cost</a:t>
                      </a:r>
                      <a:r>
                        <a:rPr lang="en-US" sz="900" b="1" kern="1200" baseline="0" dirty="0">
                          <a:solidFill>
                            <a:schemeClr val="tx1"/>
                          </a:solidFill>
                          <a:latin typeface="Garamond" panose="02020404030301010803" pitchFamily="18" charset="0"/>
                          <a:ea typeface="+mn-ea"/>
                          <a:cs typeface="+mn-cs"/>
                        </a:rPr>
                        <a:t> of delivery services </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3000Ksh</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8000Ksh</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3"/>
                  </a:ext>
                </a:extLst>
              </a:tr>
              <a:tr h="423582">
                <a:tc gridSpan="2">
                  <a:txBody>
                    <a:bodyPr/>
                    <a:lstStyle/>
                    <a:p>
                      <a:r>
                        <a:rPr lang="en-US" sz="900" b="1" kern="1200" dirty="0">
                          <a:solidFill>
                            <a:schemeClr val="tx1"/>
                          </a:solidFill>
                          <a:latin typeface="Garamond" panose="02020404030301010803" pitchFamily="18" charset="0"/>
                          <a:ea typeface="+mn-ea"/>
                          <a:cs typeface="+mn-cs"/>
                        </a:rPr>
                        <a:t>Availability</a:t>
                      </a:r>
                      <a:r>
                        <a:rPr lang="en-US" sz="900" b="1" kern="1200" baseline="0" dirty="0">
                          <a:solidFill>
                            <a:schemeClr val="tx1"/>
                          </a:solidFill>
                          <a:latin typeface="Garamond" panose="02020404030301010803" pitchFamily="18" charset="0"/>
                          <a:ea typeface="+mn-ea"/>
                          <a:cs typeface="+mn-cs"/>
                        </a:rPr>
                        <a:t> of equipment and supplies </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Equipment &amp;</a:t>
                      </a:r>
                      <a:r>
                        <a:rPr lang="en-US" sz="900" b="0" baseline="0" dirty="0">
                          <a:solidFill>
                            <a:schemeClr val="tx1"/>
                          </a:solidFill>
                          <a:latin typeface="Garamond" panose="02020404030301010803" pitchFamily="18" charset="0"/>
                        </a:rPr>
                        <a:t> supplies not available</a:t>
                      </a:r>
                      <a:endParaRPr lang="en-US" sz="900" b="0" dirty="0">
                        <a:solidFill>
                          <a:schemeClr val="tx1"/>
                        </a:solidFill>
                        <a:latin typeface="Garamond" panose="02020404030301010803" pitchFamily="18" charset="0"/>
                      </a:endParaRPr>
                    </a:p>
                    <a:p>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Equipment &amp;</a:t>
                      </a:r>
                      <a:r>
                        <a:rPr lang="en-US" sz="900" b="0" baseline="0" dirty="0">
                          <a:solidFill>
                            <a:schemeClr val="tx1"/>
                          </a:solidFill>
                          <a:latin typeface="Garamond" panose="02020404030301010803" pitchFamily="18" charset="0"/>
                        </a:rPr>
                        <a:t> supplies available</a:t>
                      </a:r>
                      <a:endParaRPr lang="en-US" sz="900" b="0" dirty="0">
                        <a:solidFill>
                          <a:schemeClr val="tx1"/>
                        </a:solidFill>
                        <a:latin typeface="Garamond" panose="02020404030301010803" pitchFamily="18" charset="0"/>
                      </a:endParaRPr>
                    </a:p>
                    <a:p>
                      <a:endParaRPr lang="en-US"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4"/>
                  </a:ext>
                </a:extLst>
              </a:tr>
              <a:tr h="423582">
                <a:tc gridSpan="2">
                  <a:txBody>
                    <a:bodyPr/>
                    <a:lstStyle/>
                    <a:p>
                      <a:r>
                        <a:rPr lang="en-US" sz="900" b="1" kern="1200" dirty="0">
                          <a:solidFill>
                            <a:schemeClr val="tx1"/>
                          </a:solidFill>
                          <a:latin typeface="Garamond" panose="02020404030301010803" pitchFamily="18" charset="0"/>
                          <a:ea typeface="+mn-ea"/>
                          <a:cs typeface="+mn-cs"/>
                        </a:rPr>
                        <a:t>Distance</a:t>
                      </a:r>
                      <a:r>
                        <a:rPr lang="en-US" sz="900" b="1" kern="1200" baseline="0" dirty="0">
                          <a:solidFill>
                            <a:schemeClr val="tx1"/>
                          </a:solidFill>
                          <a:latin typeface="Garamond" panose="02020404030301010803" pitchFamily="18" charset="0"/>
                          <a:ea typeface="+mn-ea"/>
                          <a:cs typeface="+mn-cs"/>
                        </a:rPr>
                        <a:t> to health facility</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Facility is far from home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Facility is close</a:t>
                      </a:r>
                      <a:r>
                        <a:rPr lang="en-US" sz="900" b="0" baseline="0" dirty="0">
                          <a:solidFill>
                            <a:schemeClr val="tx1"/>
                          </a:solidFill>
                          <a:latin typeface="Garamond" panose="02020404030301010803" pitchFamily="18" charset="0"/>
                        </a:rPr>
                        <a:t> to </a:t>
                      </a:r>
                      <a:r>
                        <a:rPr lang="en-US" sz="900" b="0" dirty="0">
                          <a:solidFill>
                            <a:schemeClr val="tx1"/>
                          </a:solidFill>
                          <a:latin typeface="Garamond" panose="02020404030301010803" pitchFamily="18" charset="0"/>
                        </a:rPr>
                        <a:t> home </a:t>
                      </a:r>
                    </a:p>
                    <a:p>
                      <a:endParaRPr lang="en-US"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5"/>
                  </a:ext>
                </a:extLst>
              </a:tr>
              <a:tr h="282388">
                <a:tc gridSpan="2">
                  <a:txBody>
                    <a:bodyPr/>
                    <a:lstStyle/>
                    <a:p>
                      <a:r>
                        <a:rPr lang="en-US" sz="900" b="1" kern="1200" dirty="0">
                          <a:solidFill>
                            <a:schemeClr val="tx1"/>
                          </a:solidFill>
                          <a:latin typeface="Garamond" panose="02020404030301010803" pitchFamily="18" charset="0"/>
                          <a:ea typeface="+mn-ea"/>
                          <a:cs typeface="+mn-cs"/>
                        </a:rPr>
                        <a:t>Availability</a:t>
                      </a:r>
                      <a:r>
                        <a:rPr lang="en-US" sz="900" b="1" kern="1200" baseline="0" dirty="0">
                          <a:solidFill>
                            <a:schemeClr val="tx1"/>
                          </a:solidFill>
                          <a:latin typeface="Garamond" panose="02020404030301010803" pitchFamily="18" charset="0"/>
                          <a:ea typeface="+mn-ea"/>
                          <a:cs typeface="+mn-cs"/>
                        </a:rPr>
                        <a:t> of referral services at health facility </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Referral services available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dirty="0">
                          <a:solidFill>
                            <a:schemeClr val="tx1"/>
                          </a:solidFill>
                          <a:latin typeface="Garamond" panose="02020404030301010803" pitchFamily="18" charset="0"/>
                        </a:rPr>
                        <a:t>Referral services not available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16"/>
                  </a:ext>
                </a:extLst>
              </a:tr>
              <a:tr h="154992">
                <a:tc gridSpan="2">
                  <a:txBody>
                    <a:bodyPr/>
                    <a:lstStyle/>
                    <a:p>
                      <a:r>
                        <a:rPr lang="en-US" sz="900" b="1" kern="1200" dirty="0">
                          <a:solidFill>
                            <a:schemeClr val="tx1"/>
                          </a:solidFill>
                          <a:latin typeface="Garamond" panose="02020404030301010803" pitchFamily="18" charset="0"/>
                          <a:ea typeface="+mn-ea"/>
                          <a:cs typeface="+mn-cs"/>
                        </a:rPr>
                        <a:t>Your choice (tick only one)</a:t>
                      </a:r>
                    </a:p>
                  </a:txBody>
                  <a:tcPr marL="46274" marR="46274" marT="0" marB="0" anchor="ctr">
                    <a:lnL w="12700" cap="flat" cmpd="sng" algn="ctr">
                      <a:solidFill>
                        <a:schemeClr val="accent5"/>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endParaRPr lang="en-US"/>
                    </a:p>
                  </a:txBody>
                  <a:tcPr/>
                </a:tc>
                <a:tc>
                  <a:txBody>
                    <a:bodyPr/>
                    <a:lstStyle/>
                    <a:p>
                      <a:r>
                        <a:rPr lang="en-US" sz="900" b="1" kern="1200" dirty="0">
                          <a:solidFill>
                            <a:schemeClr val="tx1"/>
                          </a:solidFill>
                          <a:latin typeface="Garamond" panose="02020404030301010803" pitchFamily="18" charset="0"/>
                          <a:ea typeface="+mn-ea"/>
                          <a:cs typeface="+mn-cs"/>
                        </a:rPr>
                        <a:t>            □    </a:t>
                      </a: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latin typeface="Garamond" panose="02020404030301010803" pitchFamily="18" charset="0"/>
                          <a:ea typeface="+mn-ea"/>
                          <a:cs typeface="+mn-cs"/>
                        </a:rPr>
                        <a:t>□</a:t>
                      </a:r>
                      <a:endParaRPr lang="en-GB" sz="900" b="1" kern="1200" dirty="0">
                        <a:solidFill>
                          <a:schemeClr val="tx1"/>
                        </a:solidFill>
                        <a:latin typeface="Garamond" panose="02020404030301010803" pitchFamily="18" charset="0"/>
                        <a:ea typeface="+mn-ea"/>
                        <a:cs typeface="+mn-cs"/>
                      </a:endParaRP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latin typeface="Garamond" panose="02020404030301010803" pitchFamily="18" charset="0"/>
                          <a:ea typeface="+mn-ea"/>
                          <a:cs typeface="+mn-cs"/>
                        </a:rPr>
                        <a:t>□</a:t>
                      </a:r>
                      <a:endParaRPr lang="en-GB" sz="900" b="1" kern="1200" dirty="0">
                        <a:solidFill>
                          <a:schemeClr val="tx1"/>
                        </a:solidFill>
                        <a:latin typeface="Garamond" panose="02020404030301010803" pitchFamily="18" charset="0"/>
                        <a:ea typeface="+mn-ea"/>
                        <a:cs typeface="+mn-cs"/>
                      </a:endParaRPr>
                    </a:p>
                  </a:txBody>
                  <a:tcPr marL="46274" marR="46274" marT="0" marB="0" anchor="ctr">
                    <a:lnR w="12700" cap="flat" cmpd="sng" algn="ctr">
                      <a:solidFill>
                        <a:schemeClr val="accent5"/>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extLst>
                  <a:ext uri="{0D108BD9-81ED-4DB2-BD59-A6C34878D82A}">
                    <a16:rowId xmlns="" xmlns:a16="http://schemas.microsoft.com/office/drawing/2014/main" val="10017"/>
                  </a:ext>
                </a:extLst>
              </a:tr>
              <a:tr h="141194">
                <a:tc gridSpan="5">
                  <a:txBody>
                    <a:bodyPr/>
                    <a:lstStyle/>
                    <a:p>
                      <a:pPr algn="l"/>
                      <a:endParaRPr lang="en-US" sz="900" b="1" dirty="0">
                        <a:solidFill>
                          <a:schemeClr val="tx1"/>
                        </a:solidFill>
                        <a:latin typeface="Garamond" panose="02020404030301010803" pitchFamily="18" charset="0"/>
                      </a:endParaRPr>
                    </a:p>
                  </a:txBody>
                  <a:tcPr marL="46274" marR="46274" marT="0" marB="0" anchor="ctr">
                    <a:lnT w="12700" cap="flat" cmpd="sng" algn="ctr">
                      <a:solidFill>
                        <a:schemeClr val="accent5"/>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lnT w="12700" cap="flat" cmpd="sng" algn="ctr">
                      <a:solidFill>
                        <a:schemeClr val="accent5"/>
                      </a:solidFill>
                      <a:prstDash val="solid"/>
                      <a:round/>
                      <a:headEnd type="none" w="med" len="med"/>
                      <a:tailEnd type="none" w="med" len="med"/>
                    </a:lnT>
                  </a:tcPr>
                </a:tc>
                <a:tc hMerge="1">
                  <a:txBody>
                    <a:bodyPr/>
                    <a:lstStyle/>
                    <a:p>
                      <a:endParaRPr lang="en-US" sz="1200" b="1" kern="1200" dirty="0">
                        <a:solidFill>
                          <a:schemeClr val="tx1"/>
                        </a:solidFill>
                        <a:latin typeface="Garamond" panose="02020404030301010803" pitchFamily="18" charset="0"/>
                        <a:ea typeface="+mn-ea"/>
                        <a:cs typeface="+mn-cs"/>
                      </a:endParaRPr>
                    </a:p>
                  </a:txBody>
                  <a:tcPr marL="52444" marR="52444" marT="0" marB="0" anchor="ctr">
                    <a:lnT w="12700" cap="flat" cmpd="sng" algn="ctr">
                      <a:solidFill>
                        <a:schemeClr val="accent5"/>
                      </a:solidFill>
                      <a:prstDash val="solid"/>
                      <a:round/>
                      <a:headEnd type="none" w="med" len="med"/>
                      <a:tailEnd type="none" w="med" len="med"/>
                    </a:lnT>
                    <a:noFill/>
                  </a:tcPr>
                </a:tc>
                <a:tc hMerge="1">
                  <a:txBody>
                    <a:bodyPr/>
                    <a:lstStyle/>
                    <a:p>
                      <a:endParaRPr lang="en-US"/>
                    </a:p>
                  </a:txBody>
                  <a:tcPr/>
                </a:tc>
                <a:extLst>
                  <a:ext uri="{0D108BD9-81ED-4DB2-BD59-A6C34878D82A}">
                    <a16:rowId xmlns="" xmlns:a16="http://schemas.microsoft.com/office/drawing/2014/main" val="10018"/>
                  </a:ext>
                </a:extLst>
              </a:tr>
              <a:tr h="185569">
                <a:tc>
                  <a:txBody>
                    <a:bodyPr/>
                    <a:lstStyle/>
                    <a:p>
                      <a:pPr marL="0" marR="0" algn="l">
                        <a:lnSpc>
                          <a:spcPct val="115000"/>
                        </a:lnSpc>
                        <a:spcBef>
                          <a:spcPts val="0"/>
                        </a:spcBef>
                        <a:spcAft>
                          <a:spcPts val="0"/>
                        </a:spcAft>
                      </a:pPr>
                      <a:r>
                        <a:rPr lang="en-GB" sz="1100" b="1" kern="1200" dirty="0">
                          <a:solidFill>
                            <a:schemeClr val="tx1"/>
                          </a:solidFill>
                          <a:latin typeface="Garamond" panose="02020404030301010803" pitchFamily="18" charset="0"/>
                          <a:ea typeface="+mn-ea"/>
                          <a:cs typeface="+mn-cs"/>
                        </a:rPr>
                        <a:t>3</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algn="ctr"/>
                      <a:r>
                        <a:rPr lang="en-GB" sz="900" b="1" kern="1200" dirty="0">
                          <a:solidFill>
                            <a:schemeClr val="tx1"/>
                          </a:solidFill>
                          <a:latin typeface="Garamond" panose="02020404030301010803" pitchFamily="18" charset="0"/>
                          <a:ea typeface="+mn-ea"/>
                          <a:cs typeface="+mn-cs"/>
                        </a:rPr>
                        <a:t>Attribute</a:t>
                      </a:r>
                      <a:endParaRPr lang="en-US" sz="900" dirty="0"/>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A</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B</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tc>
                  <a:txBody>
                    <a:bodyPr/>
                    <a:lstStyle/>
                    <a:p>
                      <a:pPr marL="0" marR="0" algn="ctr">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Option C</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20000"/>
                        <a:lumOff val="80000"/>
                      </a:schemeClr>
                    </a:solidFill>
                  </a:tcPr>
                </a:tc>
                <a:extLst>
                  <a:ext uri="{0D108BD9-81ED-4DB2-BD59-A6C34878D82A}">
                    <a16:rowId xmlns="" xmlns:a16="http://schemas.microsoft.com/office/drawing/2014/main" val="10019"/>
                  </a:ext>
                </a:extLst>
              </a:tr>
              <a:tr h="324746">
                <a:tc gridSpan="2">
                  <a:txBody>
                    <a:bodyPr/>
                    <a:lstStyle/>
                    <a:p>
                      <a:pPr marL="0" marR="0" algn="l">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Quality</a:t>
                      </a:r>
                      <a:r>
                        <a:rPr lang="en-GB" sz="900" b="1" kern="1200" baseline="0" dirty="0">
                          <a:solidFill>
                            <a:schemeClr val="tx1"/>
                          </a:solidFill>
                          <a:latin typeface="Garamond" panose="02020404030301010803" pitchFamily="18" charset="0"/>
                          <a:ea typeface="+mn-ea"/>
                          <a:cs typeface="+mn-cs"/>
                        </a:rPr>
                        <a:t> of services </a:t>
                      </a:r>
                      <a:endParaRPr lang="en-GB"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Poor quality services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Good quality services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rowSpan="6">
                  <a:txBody>
                    <a:bodyPr/>
                    <a:lstStyle/>
                    <a:p>
                      <a:pPr marL="0" marR="0" lvl="0" indent="0" algn="l" defTabSz="1123322" rtl="0" eaLnBrk="1" fontAlgn="auto" latinLnBrk="0" hangingPunct="1">
                        <a:lnSpc>
                          <a:spcPct val="115000"/>
                        </a:lnSpc>
                        <a:spcBef>
                          <a:spcPts val="0"/>
                        </a:spcBef>
                        <a:spcAft>
                          <a:spcPts val="0"/>
                        </a:spcAft>
                        <a:buClrTx/>
                        <a:buSzTx/>
                        <a:buFontTx/>
                        <a:buNone/>
                        <a:tabLst/>
                        <a:defRPr/>
                      </a:pPr>
                      <a:r>
                        <a:rPr lang="en-GB" sz="900" b="0" dirty="0">
                          <a:solidFill>
                            <a:schemeClr val="tx1"/>
                          </a:solidFill>
                          <a:effectLst/>
                          <a:latin typeface="Garamond" panose="02020404030301010803" pitchFamily="18" charset="0"/>
                          <a:ea typeface="Calibri"/>
                          <a:cs typeface="Times New Roman" panose="02020603050405020304" pitchFamily="18" charset="0"/>
                        </a:rPr>
                        <a:t>(None of the two health facilities/birth</a:t>
                      </a:r>
                      <a:r>
                        <a:rPr lang="en-GB" sz="900" b="0" baseline="0" dirty="0">
                          <a:solidFill>
                            <a:schemeClr val="tx1"/>
                          </a:solidFill>
                          <a:effectLst/>
                          <a:latin typeface="Garamond" panose="02020404030301010803" pitchFamily="18" charset="0"/>
                          <a:ea typeface="Calibri"/>
                          <a:cs typeface="Times New Roman" panose="02020603050405020304" pitchFamily="18" charset="0"/>
                        </a:rPr>
                        <a:t> at home)</a:t>
                      </a:r>
                      <a:r>
                        <a:rPr lang="en-GB" sz="900" b="0" dirty="0">
                          <a:solidFill>
                            <a:schemeClr val="tx1"/>
                          </a:solidFill>
                          <a:effectLst/>
                          <a:latin typeface="Garamond" panose="02020404030301010803" pitchFamily="18" charset="0"/>
                          <a:ea typeface="Calibri"/>
                          <a:cs typeface="Times New Roman" panose="02020603050405020304" pitchFamily="18" charset="0"/>
                        </a:rPr>
                        <a:t> </a:t>
                      </a:r>
                    </a:p>
                    <a:p>
                      <a:pPr marL="0" marR="0" algn="l">
                        <a:lnSpc>
                          <a:spcPct val="115000"/>
                        </a:lnSpc>
                        <a:spcBef>
                          <a:spcPts val="0"/>
                        </a:spcBef>
                        <a:spcAft>
                          <a:spcPts val="0"/>
                        </a:spcAft>
                      </a:pPr>
                      <a:endParaRPr lang="en-GB"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0"/>
                  </a:ext>
                </a:extLst>
              </a:tr>
              <a:tr h="162373">
                <a:tc gridSpan="2">
                  <a:txBody>
                    <a:bodyPr/>
                    <a:lstStyle/>
                    <a:p>
                      <a:pPr marL="0" marR="0" algn="l">
                        <a:lnSpc>
                          <a:spcPct val="115000"/>
                        </a:lnSpc>
                        <a:spcBef>
                          <a:spcPts val="0"/>
                        </a:spcBef>
                        <a:spcAft>
                          <a:spcPts val="0"/>
                        </a:spcAft>
                      </a:pPr>
                      <a:r>
                        <a:rPr lang="en-GB" sz="900" b="1" kern="1200" dirty="0">
                          <a:solidFill>
                            <a:schemeClr val="tx1"/>
                          </a:solidFill>
                          <a:latin typeface="Garamond" panose="02020404030301010803" pitchFamily="18" charset="0"/>
                          <a:ea typeface="+mn-ea"/>
                          <a:cs typeface="+mn-cs"/>
                        </a:rPr>
                        <a:t>Attitude</a:t>
                      </a:r>
                      <a:r>
                        <a:rPr lang="en-GB" sz="900" b="1" kern="1200" baseline="0" dirty="0">
                          <a:solidFill>
                            <a:schemeClr val="tx1"/>
                          </a:solidFill>
                          <a:latin typeface="Garamond" panose="02020404030301010803" pitchFamily="18" charset="0"/>
                          <a:ea typeface="+mn-ea"/>
                          <a:cs typeface="+mn-cs"/>
                        </a:rPr>
                        <a:t> of healthcare workers</a:t>
                      </a:r>
                      <a:endParaRPr lang="en-GB"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Unkind attitude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algn="l">
                        <a:lnSpc>
                          <a:spcPct val="115000"/>
                        </a:lnSpc>
                        <a:spcBef>
                          <a:spcPts val="0"/>
                        </a:spcBef>
                        <a:spcAft>
                          <a:spcPts val="0"/>
                        </a:spcAft>
                      </a:pPr>
                      <a:r>
                        <a:rPr lang="en-GB" sz="900" b="0" kern="1200" dirty="0">
                          <a:solidFill>
                            <a:schemeClr val="tx1"/>
                          </a:solidFill>
                          <a:latin typeface="Garamond" panose="02020404030301010803" pitchFamily="18" charset="0"/>
                          <a:ea typeface="+mn-ea"/>
                          <a:cs typeface="+mn-cs"/>
                        </a:rPr>
                        <a:t>Kind attitude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algn="l">
                        <a:lnSpc>
                          <a:spcPct val="115000"/>
                        </a:lnSpc>
                        <a:spcBef>
                          <a:spcPts val="0"/>
                        </a:spcBef>
                        <a:spcAft>
                          <a:spcPts val="0"/>
                        </a:spcAft>
                      </a:pPr>
                      <a:endParaRPr lang="en-GB"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1"/>
                  </a:ext>
                </a:extLst>
              </a:tr>
              <a:tr h="154992">
                <a:tc gridSpan="2">
                  <a:txBody>
                    <a:bodyPr/>
                    <a:lstStyle/>
                    <a:p>
                      <a:r>
                        <a:rPr lang="en-US" sz="900" b="1" kern="1200" dirty="0">
                          <a:solidFill>
                            <a:schemeClr val="tx1"/>
                          </a:solidFill>
                          <a:latin typeface="Garamond" panose="02020404030301010803" pitchFamily="18" charset="0"/>
                          <a:ea typeface="+mn-ea"/>
                          <a:cs typeface="+mn-cs"/>
                        </a:rPr>
                        <a:t>Cost</a:t>
                      </a:r>
                      <a:r>
                        <a:rPr lang="en-US" sz="900" b="1" kern="1200" baseline="0" dirty="0">
                          <a:solidFill>
                            <a:schemeClr val="tx1"/>
                          </a:solidFill>
                          <a:latin typeface="Garamond" panose="02020404030301010803" pitchFamily="18" charset="0"/>
                          <a:ea typeface="+mn-ea"/>
                          <a:cs typeface="+mn-cs"/>
                        </a:rPr>
                        <a:t> of delivery services </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kern="1200" dirty="0">
                          <a:solidFill>
                            <a:schemeClr val="tx1"/>
                          </a:solidFill>
                          <a:latin typeface="Garamond" panose="02020404030301010803" pitchFamily="18" charset="0"/>
                          <a:ea typeface="+mn-ea"/>
                          <a:cs typeface="+mn-cs"/>
                        </a:rPr>
                        <a:t>5000Ksh </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900" b="0" kern="1200" dirty="0">
                          <a:solidFill>
                            <a:schemeClr val="tx1"/>
                          </a:solidFill>
                          <a:latin typeface="Garamond" panose="02020404030301010803" pitchFamily="18" charset="0"/>
                          <a:ea typeface="+mn-ea"/>
                          <a:cs typeface="+mn-cs"/>
                        </a:rPr>
                        <a:t>3000Ksh</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2"/>
                  </a:ext>
                </a:extLst>
              </a:tr>
              <a:tr h="423582">
                <a:tc gridSpan="2">
                  <a:txBody>
                    <a:bodyPr/>
                    <a:lstStyle/>
                    <a:p>
                      <a:r>
                        <a:rPr lang="en-US" sz="900" b="1" kern="1200" dirty="0">
                          <a:solidFill>
                            <a:schemeClr val="tx1"/>
                          </a:solidFill>
                          <a:latin typeface="Garamond" panose="02020404030301010803" pitchFamily="18" charset="0"/>
                          <a:ea typeface="+mn-ea"/>
                          <a:cs typeface="+mn-cs"/>
                        </a:rPr>
                        <a:t>Availability</a:t>
                      </a:r>
                      <a:r>
                        <a:rPr lang="en-US" sz="900" b="1" kern="1200" baseline="0" dirty="0">
                          <a:solidFill>
                            <a:schemeClr val="tx1"/>
                          </a:solidFill>
                          <a:latin typeface="Garamond" panose="02020404030301010803" pitchFamily="18" charset="0"/>
                          <a:ea typeface="+mn-ea"/>
                          <a:cs typeface="+mn-cs"/>
                        </a:rPr>
                        <a:t> of equipment and supplies </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kern="1200" dirty="0">
                          <a:solidFill>
                            <a:schemeClr val="tx1"/>
                          </a:solidFill>
                          <a:latin typeface="Garamond" panose="02020404030301010803" pitchFamily="18" charset="0"/>
                          <a:ea typeface="+mn-ea"/>
                          <a:cs typeface="+mn-cs"/>
                        </a:rPr>
                        <a:t>Equipment</a:t>
                      </a:r>
                      <a:r>
                        <a:rPr lang="en-US" sz="900" b="0" kern="1200" baseline="0" dirty="0">
                          <a:solidFill>
                            <a:schemeClr val="tx1"/>
                          </a:solidFill>
                          <a:latin typeface="Garamond" panose="02020404030301010803" pitchFamily="18" charset="0"/>
                          <a:ea typeface="+mn-ea"/>
                          <a:cs typeface="+mn-cs"/>
                        </a:rPr>
                        <a:t> and supplies available</a:t>
                      </a:r>
                      <a:endParaRPr lang="en-US"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900" b="0" kern="1200" dirty="0">
                          <a:solidFill>
                            <a:schemeClr val="tx1"/>
                          </a:solidFill>
                          <a:latin typeface="Garamond" panose="02020404030301010803" pitchFamily="18" charset="0"/>
                          <a:ea typeface="+mn-ea"/>
                          <a:cs typeface="+mn-cs"/>
                        </a:rPr>
                        <a:t>Equipment and supplies</a:t>
                      </a:r>
                      <a:r>
                        <a:rPr lang="en-US" sz="900" b="0" kern="1200" baseline="0" dirty="0">
                          <a:solidFill>
                            <a:schemeClr val="tx1"/>
                          </a:solidFill>
                          <a:latin typeface="Garamond" panose="02020404030301010803" pitchFamily="18" charset="0"/>
                          <a:ea typeface="+mn-ea"/>
                          <a:cs typeface="+mn-cs"/>
                        </a:rPr>
                        <a:t> not available</a:t>
                      </a:r>
                      <a:endParaRPr lang="en-US"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3"/>
                  </a:ext>
                </a:extLst>
              </a:tr>
              <a:tr h="282388">
                <a:tc gridSpan="2">
                  <a:txBody>
                    <a:bodyPr/>
                    <a:lstStyle/>
                    <a:p>
                      <a:r>
                        <a:rPr lang="en-US" sz="900" b="1" kern="1200" dirty="0">
                          <a:solidFill>
                            <a:schemeClr val="tx1"/>
                          </a:solidFill>
                          <a:latin typeface="Garamond" panose="02020404030301010803" pitchFamily="18" charset="0"/>
                          <a:ea typeface="+mn-ea"/>
                          <a:cs typeface="+mn-cs"/>
                        </a:rPr>
                        <a:t>Distance</a:t>
                      </a:r>
                      <a:r>
                        <a:rPr lang="en-US" sz="900" b="1" kern="1200" baseline="0" dirty="0">
                          <a:solidFill>
                            <a:schemeClr val="tx1"/>
                          </a:solidFill>
                          <a:latin typeface="Garamond" panose="02020404030301010803" pitchFamily="18" charset="0"/>
                          <a:ea typeface="+mn-ea"/>
                          <a:cs typeface="+mn-cs"/>
                        </a:rPr>
                        <a:t> to health facility</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kern="1200" dirty="0">
                          <a:solidFill>
                            <a:schemeClr val="tx1"/>
                          </a:solidFill>
                          <a:latin typeface="Garamond" panose="02020404030301010803" pitchFamily="18" charset="0"/>
                          <a:ea typeface="+mn-ea"/>
                          <a:cs typeface="+mn-cs"/>
                        </a:rPr>
                        <a:t>Health facility is</a:t>
                      </a:r>
                      <a:r>
                        <a:rPr lang="en-US" sz="900" b="0" kern="1200" baseline="0" dirty="0">
                          <a:solidFill>
                            <a:schemeClr val="tx1"/>
                          </a:solidFill>
                          <a:latin typeface="Garamond" panose="02020404030301010803" pitchFamily="18" charset="0"/>
                          <a:ea typeface="+mn-ea"/>
                          <a:cs typeface="+mn-cs"/>
                        </a:rPr>
                        <a:t> close to home</a:t>
                      </a:r>
                      <a:endParaRPr lang="en-US" sz="900" b="0"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r>
                        <a:rPr lang="en-US" sz="900" b="0" kern="1200" dirty="0">
                          <a:solidFill>
                            <a:schemeClr val="tx1"/>
                          </a:solidFill>
                          <a:latin typeface="Garamond" panose="02020404030301010803" pitchFamily="18" charset="0"/>
                          <a:ea typeface="+mn-ea"/>
                          <a:cs typeface="+mn-cs"/>
                        </a:rPr>
                        <a:t>Health facility is far from home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4"/>
                  </a:ext>
                </a:extLst>
              </a:tr>
              <a:tr h="282388">
                <a:tc gridSpan="2">
                  <a:txBody>
                    <a:bodyPr/>
                    <a:lstStyle/>
                    <a:p>
                      <a:r>
                        <a:rPr lang="en-US" sz="900" b="1" kern="1200" dirty="0">
                          <a:solidFill>
                            <a:schemeClr val="tx1"/>
                          </a:solidFill>
                          <a:latin typeface="Garamond" panose="02020404030301010803" pitchFamily="18" charset="0"/>
                          <a:ea typeface="+mn-ea"/>
                          <a:cs typeface="+mn-cs"/>
                        </a:rPr>
                        <a:t>Availability</a:t>
                      </a:r>
                      <a:r>
                        <a:rPr lang="en-US" sz="900" b="1" kern="1200" baseline="0" dirty="0">
                          <a:solidFill>
                            <a:schemeClr val="tx1"/>
                          </a:solidFill>
                          <a:latin typeface="Garamond" panose="02020404030301010803" pitchFamily="18" charset="0"/>
                          <a:ea typeface="+mn-ea"/>
                          <a:cs typeface="+mn-cs"/>
                        </a:rPr>
                        <a:t> of referral services at health facility</a:t>
                      </a:r>
                      <a:endParaRPr lang="en-US" sz="900" b="1" kern="1200" dirty="0">
                        <a:solidFill>
                          <a:schemeClr val="tx1"/>
                        </a:solidFill>
                        <a:latin typeface="Garamond" panose="02020404030301010803" pitchFamily="18" charset="0"/>
                        <a:ea typeface="+mn-ea"/>
                        <a:cs typeface="+mn-cs"/>
                      </a:endParaRP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lnL w="12700" cap="flat" cmpd="sng" algn="ctr">
                      <a:solidFill>
                        <a:schemeClr val="accent1"/>
                      </a:solidFill>
                      <a:prstDash val="solid"/>
                      <a:round/>
                      <a:headEnd type="none" w="med" len="med"/>
                      <a:tailEnd type="none" w="med" len="med"/>
                    </a:lnL>
                  </a:tcPr>
                </a:tc>
                <a:tc>
                  <a:txBody>
                    <a:bodyPr/>
                    <a:lstStyle/>
                    <a:p>
                      <a:r>
                        <a:rPr lang="en-US" sz="900" b="0" kern="1200" dirty="0">
                          <a:solidFill>
                            <a:schemeClr val="tx1"/>
                          </a:solidFill>
                          <a:latin typeface="Garamond" panose="02020404030301010803" pitchFamily="18" charset="0"/>
                          <a:ea typeface="+mn-ea"/>
                          <a:cs typeface="+mn-cs"/>
                        </a:rPr>
                        <a:t>Referral services not available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r>
                        <a:rPr lang="en-US" sz="900" b="0" kern="1200" dirty="0">
                          <a:solidFill>
                            <a:schemeClr val="tx1"/>
                          </a:solidFill>
                          <a:latin typeface="Garamond" panose="02020404030301010803" pitchFamily="18" charset="0"/>
                          <a:ea typeface="+mn-ea"/>
                          <a:cs typeface="+mn-cs"/>
                        </a:rPr>
                        <a:t>Referral services available</a:t>
                      </a:r>
                    </a:p>
                  </a:txBody>
                  <a:tcPr marL="46274" marR="4627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vMerge="1">
                  <a:txBody>
                    <a:bodyPr/>
                    <a:lstStyle/>
                    <a:p>
                      <a:pPr marL="0" marR="0" lvl="0" indent="0" algn="l" defTabSz="1123322"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5"/>
                  </a:ext>
                </a:extLst>
              </a:tr>
              <a:tr h="154992">
                <a:tc gridSpan="2">
                  <a:txBody>
                    <a:bodyPr/>
                    <a:lstStyle/>
                    <a:p>
                      <a:r>
                        <a:rPr lang="en-US" sz="900" b="1" kern="1200" dirty="0">
                          <a:solidFill>
                            <a:schemeClr val="tx1"/>
                          </a:solidFill>
                          <a:latin typeface="Garamond" panose="02020404030301010803" pitchFamily="18" charset="0"/>
                          <a:ea typeface="+mn-ea"/>
                          <a:cs typeface="+mn-cs"/>
                        </a:rPr>
                        <a:t>Your Choice (tick only one)</a:t>
                      </a:r>
                    </a:p>
                  </a:txBody>
                  <a:tcPr marL="46274" marR="46274" marT="0" marB="0" anchor="ctr">
                    <a:lnL w="12700" cap="flat" cmpd="sng" algn="ctr">
                      <a:solidFill>
                        <a:schemeClr val="accent5"/>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hMerge="1">
                  <a:txBody>
                    <a:bodyPr/>
                    <a:lstStyle/>
                    <a:p>
                      <a:endParaRPr lang="en-US"/>
                    </a:p>
                  </a:txBody>
                  <a:tcPr/>
                </a:tc>
                <a:tc>
                  <a:txBody>
                    <a:bodyPr/>
                    <a:lstStyle/>
                    <a:p>
                      <a:r>
                        <a:rPr lang="en-US" sz="900" b="1" kern="1200" dirty="0">
                          <a:solidFill>
                            <a:schemeClr val="tx1"/>
                          </a:solidFill>
                          <a:latin typeface="Garamond" panose="02020404030301010803" pitchFamily="18" charset="0"/>
                          <a:ea typeface="+mn-ea"/>
                          <a:cs typeface="+mn-cs"/>
                        </a:rPr>
                        <a:t>            □    </a:t>
                      </a: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latin typeface="Garamond" panose="02020404030301010803" pitchFamily="18" charset="0"/>
                          <a:ea typeface="+mn-ea"/>
                          <a:cs typeface="+mn-cs"/>
                        </a:rPr>
                        <a:t>  □</a:t>
                      </a:r>
                      <a:endParaRPr lang="en-GB" sz="900" b="1" kern="1200" dirty="0">
                        <a:solidFill>
                          <a:schemeClr val="tx1"/>
                        </a:solidFill>
                        <a:latin typeface="Garamond" panose="02020404030301010803" pitchFamily="18" charset="0"/>
                        <a:ea typeface="+mn-ea"/>
                        <a:cs typeface="+mn-cs"/>
                      </a:endParaRPr>
                    </a:p>
                  </a:txBody>
                  <a:tcPr marL="46274" marR="46274" marT="0" marB="0" anchor="ct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tc>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r>
                        <a:rPr lang="en-US" sz="900" b="1" kern="1200" dirty="0">
                          <a:solidFill>
                            <a:schemeClr val="tx1"/>
                          </a:solidFill>
                          <a:latin typeface="Garamond" panose="02020404030301010803" pitchFamily="18" charset="0"/>
                          <a:ea typeface="+mn-ea"/>
                          <a:cs typeface="+mn-cs"/>
                        </a:rPr>
                        <a:t> □</a:t>
                      </a:r>
                      <a:endParaRPr lang="en-GB" sz="900" b="1" kern="1200" dirty="0">
                        <a:solidFill>
                          <a:schemeClr val="tx1"/>
                        </a:solidFill>
                        <a:latin typeface="Garamond" panose="02020404030301010803" pitchFamily="18" charset="0"/>
                        <a:ea typeface="+mn-ea"/>
                        <a:cs typeface="+mn-cs"/>
                      </a:endParaRPr>
                    </a:p>
                  </a:txBody>
                  <a:tcPr marL="46274" marR="46274" marT="0" marB="0" anchor="ctr">
                    <a:lnR w="12700" cap="flat" cmpd="sng" algn="ctr">
                      <a:solidFill>
                        <a:schemeClr val="accent5"/>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noFill/>
                  </a:tcPr>
                </a:tc>
                <a:extLst>
                  <a:ext uri="{0D108BD9-81ED-4DB2-BD59-A6C34878D82A}">
                    <a16:rowId xmlns="" xmlns:a16="http://schemas.microsoft.com/office/drawing/2014/main" val="10026"/>
                  </a:ext>
                </a:extLst>
              </a:tr>
              <a:tr h="141194">
                <a:tc gridSpan="5">
                  <a:txBody>
                    <a:bodyPr/>
                    <a:lstStyle/>
                    <a:p>
                      <a:pPr algn="l"/>
                      <a:endParaRPr lang="en-US" sz="900" b="1" dirty="0">
                        <a:solidFill>
                          <a:schemeClr val="tx1"/>
                        </a:solidFill>
                        <a:latin typeface="Garamond" panose="02020404030301010803" pitchFamily="18" charset="0"/>
                      </a:endParaRPr>
                    </a:p>
                  </a:txBody>
                  <a:tcPr marL="46274" marR="46274" marT="0" marB="0" anchor="ctr">
                    <a:lnL w="12700" cap="flat" cmpd="sng" algn="ctr">
                      <a:solidFill>
                        <a:schemeClr val="accent5"/>
                      </a:solidFill>
                      <a:prstDash val="solid"/>
                      <a:round/>
                      <a:headEnd type="none" w="med" len="med"/>
                      <a:tailEnd type="none" w="med" len="med"/>
                    </a:lnL>
                    <a:lnR w="12700" cap="flat" cmpd="sng" algn="ctr">
                      <a:solidFill>
                        <a:schemeClr val="accent5"/>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endParaRPr lang="en-US"/>
                    </a:p>
                  </a:txBody>
                  <a:tcPr/>
                </a:tc>
                <a:tc hMerge="1">
                  <a:txBody>
                    <a:bodyPr/>
                    <a:lstStyle/>
                    <a:p>
                      <a:endParaRPr lang="en-US" sz="1200" b="1" kern="1200" dirty="0">
                        <a:solidFill>
                          <a:schemeClr val="tx1"/>
                        </a:solidFill>
                        <a:latin typeface="Garamond" panose="02020404030301010803" pitchFamily="18" charset="0"/>
                        <a:ea typeface="+mn-ea"/>
                        <a:cs typeface="+mn-cs"/>
                      </a:endParaRPr>
                    </a:p>
                  </a:txBody>
                  <a:tcPr marL="52444" marR="52444" marT="0" marB="0" anchor="ctr">
                    <a:lnL w="12700" cap="flat" cmpd="sng" algn="ctr">
                      <a:solidFill>
                        <a:schemeClr val="accent5"/>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GB" sz="1600" b="1" kern="1200" dirty="0">
                        <a:solidFill>
                          <a:schemeClr val="tx1"/>
                        </a:solidFill>
                        <a:latin typeface="Garamond" panose="02020404030301010803" pitchFamily="18" charset="0"/>
                        <a:ea typeface="+mn-ea"/>
                        <a:cs typeface="+mn-cs"/>
                      </a:endParaRPr>
                    </a:p>
                  </a:txBody>
                  <a:tcPr marL="52444" marR="52444" marT="0" marB="0" anchor="ct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tc hMerge="1">
                  <a:txBody>
                    <a:bodyPr/>
                    <a:lstStyle/>
                    <a:p>
                      <a:pPr marL="0" marR="0" lvl="0" indent="0" algn="ctr" defTabSz="1123322" rtl="0" eaLnBrk="1" fontAlgn="auto" latinLnBrk="0" hangingPunct="1">
                        <a:lnSpc>
                          <a:spcPct val="100000"/>
                        </a:lnSpc>
                        <a:spcBef>
                          <a:spcPts val="0"/>
                        </a:spcBef>
                        <a:spcAft>
                          <a:spcPts val="0"/>
                        </a:spcAft>
                        <a:buClrTx/>
                        <a:buSzTx/>
                        <a:buFontTx/>
                        <a:buNone/>
                        <a:tabLst/>
                        <a:defRPr/>
                      </a:pPr>
                      <a:endParaRPr lang="en-GB" sz="1600" b="1" kern="1200" dirty="0">
                        <a:solidFill>
                          <a:schemeClr val="tx1"/>
                        </a:solidFill>
                        <a:latin typeface="Garamond" panose="02020404030301010803" pitchFamily="18" charset="0"/>
                        <a:ea typeface="+mn-ea"/>
                        <a:cs typeface="+mn-cs"/>
                      </a:endParaRPr>
                    </a:p>
                  </a:txBody>
                  <a:tcPr marL="52444" marR="52444" marT="0" marB="0" anchor="ctr">
                    <a:lnR w="12700" cap="flat" cmpd="sng" algn="ctr">
                      <a:solidFill>
                        <a:schemeClr val="accent5"/>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5"/>
                      </a:solidFill>
                      <a:prstDash val="solid"/>
                      <a:round/>
                      <a:headEnd type="none" w="med" len="med"/>
                      <a:tailEnd type="none" w="med" len="med"/>
                    </a:lnB>
                    <a:noFill/>
                  </a:tcPr>
                </a:tc>
                <a:extLst>
                  <a:ext uri="{0D108BD9-81ED-4DB2-BD59-A6C34878D82A}">
                    <a16:rowId xmlns="" xmlns:a16="http://schemas.microsoft.com/office/drawing/2014/main" val="2814655903"/>
                  </a:ext>
                </a:extLst>
              </a:tr>
            </a:tbl>
          </a:graphicData>
        </a:graphic>
      </p:graphicFrame>
    </p:spTree>
    <p:extLst>
      <p:ext uri="{BB962C8B-B14F-4D97-AF65-F5344CB8AC3E}">
        <p14:creationId xmlns:p14="http://schemas.microsoft.com/office/powerpoint/2010/main" val="4256259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Qualitative Data analysis </a:t>
            </a:r>
          </a:p>
        </p:txBody>
      </p:sp>
      <p:sp>
        <p:nvSpPr>
          <p:cNvPr id="3" name="Content Placeholder 2"/>
          <p:cNvSpPr>
            <a:spLocks noGrp="1"/>
          </p:cNvSpPr>
          <p:nvPr>
            <p:ph idx="1"/>
          </p:nvPr>
        </p:nvSpPr>
        <p:spPr>
          <a:xfrm>
            <a:off x="838200" y="1416818"/>
            <a:ext cx="10515600" cy="4760145"/>
          </a:xfrm>
        </p:spPr>
        <p:txBody>
          <a:bodyPr>
            <a:normAutofit lnSpcReduction="10000"/>
          </a:bodyPr>
          <a:lstStyle/>
          <a:p>
            <a:r>
              <a:rPr lang="en-US" dirty="0"/>
              <a:t>The qualitative data was analyzed using a thematic analysis approach (Braun &amp; Clarke, 2013)</a:t>
            </a:r>
          </a:p>
          <a:p>
            <a:r>
              <a:rPr lang="en-US" dirty="0"/>
              <a:t>The analysis was conducted adopting both an inductive and deductive approach. </a:t>
            </a:r>
          </a:p>
          <a:p>
            <a:r>
              <a:rPr lang="en-US" dirty="0"/>
              <a:t>The inductive approach focused on identifying newly emergent themes/attributes from the data. The deductive approach which focused on identifying themes/attributes from the questions in the interview guides. </a:t>
            </a:r>
          </a:p>
          <a:p>
            <a:r>
              <a:rPr lang="en-US" dirty="0"/>
              <a:t>The codes were reviewed by all authors to ensure inter coder-reliability and the authors discussed the emergent themes to reach a consensus on what to include as attributes.</a:t>
            </a:r>
          </a:p>
          <a:p>
            <a:r>
              <a:rPr lang="en-US" dirty="0"/>
              <a:t> </a:t>
            </a:r>
            <a:r>
              <a:rPr lang="en-US" i="1" dirty="0" err="1"/>
              <a:t>Nvivo</a:t>
            </a:r>
            <a:r>
              <a:rPr lang="en-US" i="1" dirty="0"/>
              <a:t> 11</a:t>
            </a:r>
            <a:r>
              <a:rPr lang="en-US" dirty="0"/>
              <a:t> software was used to assist with the data analysis process</a:t>
            </a:r>
          </a:p>
          <a:p>
            <a:endParaRPr lang="en-US" dirty="0"/>
          </a:p>
        </p:txBody>
      </p:sp>
    </p:spTree>
    <p:extLst>
      <p:ext uri="{BB962C8B-B14F-4D97-AF65-F5344CB8AC3E}">
        <p14:creationId xmlns:p14="http://schemas.microsoft.com/office/powerpoint/2010/main" val="3206154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Qualitative study results : Identification of most important attributes (by frequency)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3620220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9345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Visual representation of DCE Choice task</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1524" y="1310290"/>
            <a:ext cx="3855308" cy="5451152"/>
          </a:xfrm>
        </p:spPr>
      </p:pic>
    </p:spTree>
    <p:extLst>
      <p:ext uri="{BB962C8B-B14F-4D97-AF65-F5344CB8AC3E}">
        <p14:creationId xmlns:p14="http://schemas.microsoft.com/office/powerpoint/2010/main" val="27827821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 Analysis &amp; the </a:t>
            </a:r>
            <a:r>
              <a:rPr lang="en-US" b="1" dirty="0"/>
              <a:t>Estimated utility model</a:t>
            </a:r>
          </a:p>
        </p:txBody>
      </p:sp>
      <p:sp>
        <p:nvSpPr>
          <p:cNvPr id="3" name="Content Placeholder 2"/>
          <p:cNvSpPr>
            <a:spLocks noGrp="1"/>
          </p:cNvSpPr>
          <p:nvPr>
            <p:ph idx="1"/>
          </p:nvPr>
        </p:nvSpPr>
        <p:spPr>
          <a:xfrm>
            <a:off x="838199" y="1825625"/>
            <a:ext cx="10900719" cy="4311564"/>
          </a:xfrm>
        </p:spPr>
        <p:txBody>
          <a:bodyPr/>
          <a:lstStyle/>
          <a:p>
            <a:r>
              <a:rPr lang="en-US" dirty="0"/>
              <a:t>A total of  </a:t>
            </a:r>
            <a:r>
              <a:rPr lang="en-US" dirty="0" smtClean="0"/>
              <a:t>466 women of </a:t>
            </a:r>
            <a:r>
              <a:rPr lang="en-US" dirty="0"/>
              <a:t>reproductive </a:t>
            </a:r>
            <a:r>
              <a:rPr lang="en-US" dirty="0" smtClean="0"/>
              <a:t>health </a:t>
            </a:r>
            <a:r>
              <a:rPr lang="en-US" dirty="0"/>
              <a:t>in </a:t>
            </a:r>
            <a:r>
              <a:rPr lang="en-US" dirty="0" smtClean="0"/>
              <a:t>the </a:t>
            </a:r>
            <a:r>
              <a:rPr lang="en-US" dirty="0"/>
              <a:t>rural </a:t>
            </a:r>
            <a:r>
              <a:rPr lang="en-US" dirty="0" smtClean="0"/>
              <a:t>setting completed the </a:t>
            </a:r>
            <a:r>
              <a:rPr lang="en-US" dirty="0"/>
              <a:t>DCE </a:t>
            </a:r>
            <a:r>
              <a:rPr lang="en-US" dirty="0" smtClean="0"/>
              <a:t>representing </a:t>
            </a:r>
            <a:r>
              <a:rPr lang="en-US" dirty="0"/>
              <a:t>a completion rate of </a:t>
            </a:r>
            <a:r>
              <a:rPr lang="en-US" dirty="0" smtClean="0"/>
              <a:t>83%.</a:t>
            </a:r>
            <a:endParaRPr lang="en-US" dirty="0"/>
          </a:p>
          <a:p>
            <a:r>
              <a:rPr lang="en-US" b="1" dirty="0" smtClean="0"/>
              <a:t>U </a:t>
            </a:r>
            <a:r>
              <a:rPr lang="en-US" b="1" baseline="-25000" dirty="0"/>
              <a:t>in </a:t>
            </a:r>
            <a:r>
              <a:rPr lang="en-US" b="1" dirty="0"/>
              <a:t>= V (X</a:t>
            </a:r>
            <a:r>
              <a:rPr lang="en-US" b="1" baseline="-25000" dirty="0"/>
              <a:t>in,</a:t>
            </a:r>
            <a:r>
              <a:rPr lang="el-GR" b="1" dirty="0"/>
              <a:t> β</a:t>
            </a:r>
            <a:r>
              <a:rPr lang="en-US" b="1" dirty="0"/>
              <a:t>) + </a:t>
            </a:r>
            <a:r>
              <a:rPr lang="el-GR" b="1" dirty="0"/>
              <a:t>ε</a:t>
            </a:r>
            <a:r>
              <a:rPr lang="en-US" b="1" baseline="-25000" dirty="0"/>
              <a:t>in</a:t>
            </a:r>
            <a:endParaRPr lang="en-US" dirty="0"/>
          </a:p>
          <a:p>
            <a:r>
              <a:rPr lang="en-US" sz="2000" b="1" dirty="0"/>
              <a:t>U</a:t>
            </a:r>
            <a:r>
              <a:rPr lang="en-US" sz="2000" b="1" baseline="-25000" dirty="0"/>
              <a:t>in is the true but unobservable utility for alternative </a:t>
            </a:r>
            <a:r>
              <a:rPr lang="en-US" sz="2000" b="1" baseline="-25000" dirty="0" smtClean="0"/>
              <a:t>I, </a:t>
            </a:r>
            <a:r>
              <a:rPr lang="en-US" sz="2000" b="1" dirty="0" smtClean="0"/>
              <a:t>V</a:t>
            </a:r>
            <a:r>
              <a:rPr lang="en-US" sz="2000" b="1" baseline="-25000" dirty="0" smtClean="0"/>
              <a:t>i </a:t>
            </a:r>
            <a:r>
              <a:rPr lang="en-US" sz="2000" b="1" baseline="-25000" dirty="0"/>
              <a:t>is the observable systematic component of utility defined by the attribute levels for the alternative </a:t>
            </a:r>
            <a:r>
              <a:rPr lang="en-US" sz="2000" b="1" baseline="-25000" dirty="0" smtClean="0"/>
              <a:t>I </a:t>
            </a:r>
            <a:r>
              <a:rPr lang="en-US" sz="2000" b="1" dirty="0" smtClean="0"/>
              <a:t>X</a:t>
            </a:r>
            <a:r>
              <a:rPr lang="en-US" sz="2000" b="1" baseline="-25000" dirty="0" smtClean="0"/>
              <a:t>i </a:t>
            </a:r>
            <a:r>
              <a:rPr lang="en-US" sz="2000" b="1" baseline="-25000" dirty="0"/>
              <a:t>is a vector of attribute levels defining alternative </a:t>
            </a:r>
            <a:r>
              <a:rPr lang="en-US" sz="2000" b="1" baseline="-25000" dirty="0" err="1" smtClean="0"/>
              <a:t>i</a:t>
            </a:r>
            <a:r>
              <a:rPr lang="el-GR" sz="2000" b="1" dirty="0" smtClean="0"/>
              <a:t>β </a:t>
            </a:r>
            <a:r>
              <a:rPr lang="en-US" sz="2000" b="1" baseline="-25000" dirty="0"/>
              <a:t>is a vector of estimated coefficients</a:t>
            </a:r>
            <a:r>
              <a:rPr lang="en-US" sz="2000" dirty="0"/>
              <a:t>  </a:t>
            </a:r>
            <a:r>
              <a:rPr lang="el-GR" sz="2000" b="1" dirty="0" smtClean="0"/>
              <a:t>ε</a:t>
            </a:r>
            <a:r>
              <a:rPr lang="en-US" sz="2000" b="1" baseline="-25000" dirty="0" err="1"/>
              <a:t>i</a:t>
            </a:r>
            <a:r>
              <a:rPr lang="en-US" sz="2000" b="1" baseline="-25000" dirty="0"/>
              <a:t>  is the random error component</a:t>
            </a:r>
            <a:endParaRPr lang="en-US" sz="2000" dirty="0"/>
          </a:p>
          <a:p>
            <a:r>
              <a:rPr lang="en-US" b="1" dirty="0"/>
              <a:t>U</a:t>
            </a:r>
            <a:r>
              <a:rPr lang="en-US" b="1" baseline="-25000" dirty="0"/>
              <a:t>i =   </a:t>
            </a:r>
            <a:r>
              <a:rPr lang="en-US" b="1" dirty="0"/>
              <a:t>α +β</a:t>
            </a:r>
            <a:r>
              <a:rPr lang="en-US" b="1" baseline="-25000" dirty="0"/>
              <a:t>1 </a:t>
            </a:r>
            <a:r>
              <a:rPr lang="en-US" b="1" dirty="0"/>
              <a:t>(quality _good) + β</a:t>
            </a:r>
            <a:r>
              <a:rPr lang="en-US" b="1" baseline="-25000" dirty="0"/>
              <a:t>2</a:t>
            </a:r>
            <a:r>
              <a:rPr lang="en-US" b="1" dirty="0"/>
              <a:t> (distance near) + β</a:t>
            </a:r>
            <a:r>
              <a:rPr lang="en-US" b="1" baseline="-25000" dirty="0"/>
              <a:t>3 </a:t>
            </a:r>
            <a:r>
              <a:rPr lang="en-US" b="1" dirty="0"/>
              <a:t>(attitude_kind) +β</a:t>
            </a:r>
            <a:r>
              <a:rPr lang="en-US" b="1" baseline="-25000" dirty="0"/>
              <a:t>4</a:t>
            </a:r>
            <a:r>
              <a:rPr lang="en-US" b="1" dirty="0"/>
              <a:t> (drugs &amp; supplies_avail) + β</a:t>
            </a:r>
            <a:r>
              <a:rPr lang="en-US" b="1" baseline="-25000" dirty="0"/>
              <a:t>5 </a:t>
            </a:r>
            <a:r>
              <a:rPr lang="en-US" b="1" dirty="0"/>
              <a:t>(cost_3000Ks) + (referral_good) + ε</a:t>
            </a:r>
            <a:r>
              <a:rPr lang="en-US" b="1" baseline="-25000" dirty="0"/>
              <a:t>in</a:t>
            </a:r>
            <a:endParaRPr lang="en-US" dirty="0"/>
          </a:p>
          <a:p>
            <a:endParaRPr lang="en-US" dirty="0"/>
          </a:p>
        </p:txBody>
      </p:sp>
    </p:spTree>
    <p:extLst>
      <p:ext uri="{BB962C8B-B14F-4D97-AF65-F5344CB8AC3E}">
        <p14:creationId xmlns:p14="http://schemas.microsoft.com/office/powerpoint/2010/main" val="12254786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081260" cy="671195"/>
          </a:xfrm>
        </p:spPr>
        <p:txBody>
          <a:bodyPr>
            <a:normAutofit fontScale="90000"/>
          </a:bodyPr>
          <a:lstStyle/>
          <a:p>
            <a:r>
              <a:rPr lang="en-US" b="1" dirty="0" smtClean="0"/>
              <a:t>Rural  Women's characteristics</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7041158"/>
              </p:ext>
            </p:extLst>
          </p:nvPr>
        </p:nvGraphicFramePr>
        <p:xfrm>
          <a:off x="990600" y="902551"/>
          <a:ext cx="10713720" cy="6014979"/>
        </p:xfrm>
        <a:graphic>
          <a:graphicData uri="http://schemas.openxmlformats.org/drawingml/2006/table">
            <a:tbl>
              <a:tblPr firstRow="1" bandRow="1">
                <a:tableStyleId>{5C22544A-7EE6-4342-B048-85BDC9FD1C3A}</a:tableStyleId>
              </a:tblPr>
              <a:tblGrid>
                <a:gridCol w="2678430"/>
                <a:gridCol w="2297430"/>
                <a:gridCol w="3059430"/>
                <a:gridCol w="2678430"/>
              </a:tblGrid>
              <a:tr h="391129">
                <a:tc>
                  <a:txBody>
                    <a:bodyPr/>
                    <a:lstStyle/>
                    <a:p>
                      <a:pPr marL="0" marR="0" algn="just">
                        <a:lnSpc>
                          <a:spcPct val="150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Characteristics</a:t>
                      </a:r>
                      <a:r>
                        <a:rPr lang="en-US" sz="20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dirty="0" smtClean="0"/>
                        <a:t>N(%)</a:t>
                      </a:r>
                      <a:endParaRPr lang="en-US" dirty="0"/>
                    </a:p>
                  </a:txBody>
                  <a:tcPr/>
                </a:tc>
                <a:tc>
                  <a:txBody>
                    <a:bodyPr/>
                    <a:lstStyle/>
                    <a:p>
                      <a:pPr marL="0" marR="0" algn="just">
                        <a:lnSpc>
                          <a:spcPct val="150000"/>
                        </a:lnSpc>
                        <a:spcBef>
                          <a:spcPts val="0"/>
                        </a:spcBef>
                        <a:spcAft>
                          <a:spcPts val="0"/>
                        </a:spcAft>
                      </a:pPr>
                      <a:r>
                        <a:rPr lang="en-US" sz="2000" dirty="0" smtClean="0">
                          <a:effectLst/>
                          <a:latin typeface="Calibri" panose="020F0502020204030204" pitchFamily="34" charset="0"/>
                          <a:ea typeface="Calibri" panose="020F0502020204030204" pitchFamily="34" charset="0"/>
                          <a:cs typeface="Times New Roman" panose="02020603050405020304" pitchFamily="18" charset="0"/>
                        </a:rPr>
                        <a:t>Characteristics</a:t>
                      </a:r>
                      <a:r>
                        <a:rPr lang="en-US" sz="2000" baseline="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mtClean="0"/>
                        <a:t>N(%)</a:t>
                      </a:r>
                      <a:endParaRPr lang="en-US" dirty="0"/>
                    </a:p>
                  </a:txBody>
                  <a:tcPr/>
                </a:tc>
              </a:tr>
              <a:tr h="540587">
                <a:tc>
                  <a:txBody>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lang="en-US" sz="1600" b="1" dirty="0" smtClean="0">
                          <a:effectLst/>
                          <a:latin typeface="Arial" panose="020B0604020202020204" pitchFamily="34" charset="0"/>
                          <a:ea typeface="Calibri" panose="020F0502020204030204" pitchFamily="34" charset="0"/>
                          <a:cs typeface="Times New Roman" panose="02020603050405020304" pitchFamily="18" charset="0"/>
                        </a:rPr>
                        <a:t>Age n (mean(SD))</a:t>
                      </a:r>
                      <a:endParaRPr lang="en-US"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kern="1200" dirty="0" smtClean="0">
                          <a:solidFill>
                            <a:schemeClr val="dk1"/>
                          </a:solidFill>
                          <a:effectLst/>
                          <a:latin typeface="+mn-lt"/>
                          <a:ea typeface="+mn-ea"/>
                          <a:cs typeface="+mn-cs"/>
                        </a:rPr>
                        <a:t>26 (5.0)</a:t>
                      </a:r>
                      <a:endParaRPr lang="en-US" sz="1800" b="1" dirty="0"/>
                    </a:p>
                  </a:txBody>
                  <a:tcPr/>
                </a:tc>
                <a:tc>
                  <a:txBody>
                    <a:bodyPr/>
                    <a:lstStyle/>
                    <a:p>
                      <a:pPr marL="0" marR="0" algn="just">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Head of Household status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dirty="0"/>
                    </a:p>
                  </a:txBody>
                  <a:tcPr/>
                </a:tc>
              </a:tr>
              <a:tr h="391129">
                <a:tc>
                  <a:txBody>
                    <a:bodyPr/>
                    <a:lstStyle/>
                    <a:p>
                      <a:pPr marL="0" marR="0" algn="just">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Marital status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800" dirty="0"/>
                    </a:p>
                  </a:txBody>
                  <a:tcPr/>
                </a:tc>
                <a:tc>
                  <a:txBody>
                    <a:bodyPr/>
                    <a:lstStyle/>
                    <a:p>
                      <a:pPr marL="0" marR="0" algn="just">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Woman not head of household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381(82%)</a:t>
                      </a:r>
                      <a:endParaRPr lang="en-US" b="1" dirty="0"/>
                    </a:p>
                  </a:txBody>
                  <a:tcPr/>
                </a:tc>
              </a:tr>
              <a:tr h="391129">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Single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57(12%)</a:t>
                      </a:r>
                      <a:endParaRPr lang="en-US" sz="1800" b="1" dirty="0"/>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Woman head of household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85(18%)</a:t>
                      </a:r>
                      <a:endParaRPr lang="en-US" b="1" dirty="0"/>
                    </a:p>
                  </a:txBody>
                  <a:tcPr/>
                </a:tc>
              </a:tr>
              <a:tr h="495538">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Married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409(88%)</a:t>
                      </a:r>
                      <a:endParaRPr lang="en-US" sz="1800" b="1" dirty="0"/>
                    </a:p>
                  </a:txBody>
                  <a:tcPr/>
                </a:tc>
                <a:tc>
                  <a:txBody>
                    <a:bodyPr/>
                    <a:lstStyle/>
                    <a:p>
                      <a:pPr marL="0" marR="0">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Head of </a:t>
                      </a:r>
                      <a:r>
                        <a:rPr lang="en-US" sz="1600" b="1" dirty="0" smtClean="0">
                          <a:effectLst/>
                          <a:latin typeface="Arial" panose="020B0604020202020204" pitchFamily="34" charset="0"/>
                          <a:ea typeface="Calibri" panose="020F0502020204030204" pitchFamily="34" charset="0"/>
                          <a:cs typeface="Times New Roman" panose="02020603050405020304" pitchFamily="18" charset="0"/>
                        </a:rPr>
                        <a:t>HH </a:t>
                      </a:r>
                      <a:r>
                        <a:rPr lang="en-US" sz="1600" b="1" dirty="0">
                          <a:effectLst/>
                          <a:latin typeface="Arial" panose="020B0604020202020204" pitchFamily="34" charset="0"/>
                          <a:ea typeface="Calibri" panose="020F0502020204030204" pitchFamily="34" charset="0"/>
                          <a:cs typeface="Times New Roman" panose="02020603050405020304" pitchFamily="18" charset="0"/>
                        </a:rPr>
                        <a:t>education </a:t>
                      </a:r>
                      <a:r>
                        <a:rPr lang="en-US" sz="1600" b="1" dirty="0" smtClean="0">
                          <a:effectLst/>
                          <a:latin typeface="Arial" panose="020B0604020202020204" pitchFamily="34" charset="0"/>
                          <a:ea typeface="Calibri" panose="020F0502020204030204" pitchFamily="34" charset="0"/>
                          <a:cs typeface="Times New Roman" panose="02020603050405020304" pitchFamily="18" charset="0"/>
                        </a:rPr>
                        <a:t>(n=368)</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a:tc>
              </a:tr>
              <a:tr h="391129">
                <a:tc>
                  <a:txBody>
                    <a:bodyPr/>
                    <a:lstStyle/>
                    <a:p>
                      <a:pPr marL="0" marR="0" algn="just">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Education </a:t>
                      </a:r>
                      <a:r>
                        <a:rPr lang="en-US" sz="1600" b="1" dirty="0" smtClean="0">
                          <a:effectLst/>
                          <a:latin typeface="Arial" panose="020B0604020202020204" pitchFamily="34" charset="0"/>
                          <a:ea typeface="Calibri" panose="020F0502020204030204" pitchFamily="34" charset="0"/>
                          <a:cs typeface="Times New Roman" panose="02020603050405020304" pitchFamily="18" charset="0"/>
                        </a:rPr>
                        <a:t>(n-462)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sz="1800" b="1" dirty="0"/>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Primary school</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100(27%)</a:t>
                      </a:r>
                      <a:endParaRPr lang="en-US" b="1" dirty="0"/>
                    </a:p>
                  </a:txBody>
                  <a:tcPr/>
                </a:tc>
              </a:tr>
              <a:tr h="391129">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Primary School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175(38%)</a:t>
                      </a:r>
                      <a:endParaRPr lang="en-US" sz="1800" b="1" dirty="0"/>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Secondary school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196(53%)</a:t>
                      </a:r>
                      <a:endParaRPr lang="en-US" b="1" dirty="0"/>
                    </a:p>
                  </a:txBody>
                  <a:tcPr/>
                </a:tc>
              </a:tr>
              <a:tr h="391129">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Secondary School</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221(48%)</a:t>
                      </a:r>
                      <a:endParaRPr lang="en-US" sz="1800" b="1" dirty="0"/>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University/Some tertiary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72(19%)</a:t>
                      </a:r>
                      <a:endParaRPr lang="en-US" b="1" dirty="0"/>
                    </a:p>
                  </a:txBody>
                  <a:tcPr/>
                </a:tc>
              </a:tr>
              <a:tr h="495538">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University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16(3%)</a:t>
                      </a:r>
                      <a:endParaRPr lang="en-US" sz="1800" b="1" dirty="0"/>
                    </a:p>
                  </a:txBody>
                  <a:tcPr/>
                </a:tc>
                <a:tc>
                  <a:txBody>
                    <a:bodyPr/>
                    <a:lstStyle/>
                    <a:p>
                      <a:pPr marL="0" marR="0">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Head of household influence on decision </a:t>
                      </a:r>
                      <a:r>
                        <a:rPr lang="en-US" sz="1600" b="1" dirty="0" smtClean="0">
                          <a:effectLst/>
                          <a:latin typeface="Arial" panose="020B0604020202020204" pitchFamily="34" charset="0"/>
                          <a:ea typeface="Calibri" panose="020F0502020204030204" pitchFamily="34" charset="0"/>
                          <a:cs typeface="Times New Roman" panose="02020603050405020304" pitchFamily="18" charset="0"/>
                        </a:rPr>
                        <a:t>making(n=381)</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dirty="0"/>
                    </a:p>
                  </a:txBody>
                  <a:tcPr/>
                </a:tc>
              </a:tr>
              <a:tr h="495538">
                <a:tc>
                  <a:txBody>
                    <a:bodyPr/>
                    <a:lstStyle/>
                    <a:p>
                      <a:pPr marL="0" marR="0" algn="just">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Some tertiary</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sz="1800" b="1" dirty="0" smtClean="0"/>
                        <a:t>50(11%)</a:t>
                      </a:r>
                      <a:endParaRPr lang="en-US" sz="1800" b="1" dirty="0"/>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Not Involved in decision making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18(5%)</a:t>
                      </a:r>
                      <a:endParaRPr lang="en-US" b="1" dirty="0"/>
                    </a:p>
                  </a:txBody>
                  <a:tcPr/>
                </a:tc>
              </a:tr>
              <a:tr h="391129">
                <a:tc>
                  <a:txBody>
                    <a:bodyPr/>
                    <a:lstStyle/>
                    <a:p>
                      <a:pPr marL="0" marR="0" algn="just">
                        <a:lnSpc>
                          <a:spcPct val="150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Parity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endParaRPr lang="en-US"/>
                    </a:p>
                  </a:txBody>
                  <a:tcPr/>
                </a:tc>
                <a:tc>
                  <a:txBody>
                    <a:bodyPr/>
                    <a:lstStyle/>
                    <a:p>
                      <a:pPr marL="0" marR="0">
                        <a:lnSpc>
                          <a:spcPct val="150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Involved in decision making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363(95%)</a:t>
                      </a:r>
                      <a:endParaRPr lang="en-US" b="1" dirty="0"/>
                    </a:p>
                  </a:txBody>
                  <a:tcPr/>
                </a:tc>
              </a:tr>
              <a:tr h="391129">
                <a:tc>
                  <a:txBody>
                    <a:bodyPr/>
                    <a:lstStyle/>
                    <a:p>
                      <a:pPr marL="0" marR="0">
                        <a:lnSpc>
                          <a:spcPct val="150000"/>
                        </a:lnSpc>
                        <a:spcBef>
                          <a:spcPts val="0"/>
                        </a:spcBef>
                        <a:spcAft>
                          <a:spcPts val="0"/>
                        </a:spcAft>
                      </a:pPr>
                      <a:r>
                        <a:rPr lang="en-US" sz="1600">
                          <a:effectLst/>
                          <a:latin typeface="Arial" panose="020B0604020202020204" pitchFamily="34" charset="0"/>
                          <a:ea typeface="Calibri" panose="020F0502020204030204" pitchFamily="34" charset="0"/>
                          <a:cs typeface="Times New Roman" panose="02020603050405020304" pitchFamily="18" charset="0"/>
                        </a:rPr>
                        <a:t>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151(32%)</a:t>
                      </a:r>
                      <a:endParaRPr lang="en-US" b="1" dirty="0"/>
                    </a:p>
                  </a:txBody>
                  <a:tcPr/>
                </a:tc>
                <a:tc>
                  <a:txBody>
                    <a:bodyPr/>
                    <a:lstStyle/>
                    <a:p>
                      <a:endParaRPr lang="en-US" sz="1600" dirty="0"/>
                    </a:p>
                  </a:txBody>
                  <a:tcPr/>
                </a:tc>
                <a:tc>
                  <a:txBody>
                    <a:bodyPr/>
                    <a:lstStyle/>
                    <a:p>
                      <a:endParaRPr lang="en-US" dirty="0"/>
                    </a:p>
                  </a:txBody>
                  <a:tcPr/>
                </a:tc>
              </a:tr>
              <a:tr h="231991">
                <a:tc>
                  <a:txBody>
                    <a:bodyPr/>
                    <a:lstStyle/>
                    <a:p>
                      <a:pPr marL="0" marR="0">
                        <a:lnSpc>
                          <a:spcPct val="150000"/>
                        </a:lnSpc>
                        <a:spcBef>
                          <a:spcPts val="0"/>
                        </a:spcBef>
                        <a:spcAft>
                          <a:spcPts val="0"/>
                        </a:spcAft>
                      </a:pPr>
                      <a:r>
                        <a:rPr lang="en-US" sz="1600" dirty="0" smtClean="0">
                          <a:effectLst/>
                          <a:latin typeface="Arial" panose="020B0604020202020204" pitchFamily="34" charset="0"/>
                          <a:ea typeface="Calibri" panose="020F0502020204030204" pitchFamily="34" charset="0"/>
                          <a:cs typeface="Times New Roman" panose="02020603050405020304" pitchFamily="18" charset="0"/>
                        </a:rPr>
                        <a:t>&gt;2</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r>
                        <a:rPr lang="en-US" b="1" dirty="0" smtClean="0"/>
                        <a:t>315(68%)</a:t>
                      </a:r>
                      <a:endParaRPr lang="en-US" b="1" dirty="0"/>
                    </a:p>
                  </a:txBody>
                  <a:tcPr/>
                </a:tc>
                <a:tc>
                  <a:txBody>
                    <a:bodyPr/>
                    <a:lstStyle/>
                    <a:p>
                      <a:endParaRPr lang="en-US" sz="16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4013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178732" cy="514510"/>
          </a:xfrm>
        </p:spPr>
        <p:txBody>
          <a:bodyPr>
            <a:normAutofit fontScale="90000"/>
          </a:bodyPr>
          <a:lstStyle/>
          <a:p>
            <a:r>
              <a:rPr lang="en-US" b="1" dirty="0" smtClean="0"/>
              <a:t>Results of choice model</a:t>
            </a:r>
            <a:endParaRPr lang="en-US" b="1" dirty="0"/>
          </a:p>
        </p:txBody>
      </p:sp>
      <p:sp>
        <p:nvSpPr>
          <p:cNvPr id="3" name="Text Placeholder 2"/>
          <p:cNvSpPr>
            <a:spLocks noGrp="1"/>
          </p:cNvSpPr>
          <p:nvPr>
            <p:ph type="body" idx="1"/>
          </p:nvPr>
        </p:nvSpPr>
        <p:spPr>
          <a:xfrm>
            <a:off x="927101" y="1338263"/>
            <a:ext cx="5157787" cy="823912"/>
          </a:xfrm>
        </p:spPr>
        <p:txBody>
          <a:bodyPr/>
          <a:lstStyle/>
          <a:p>
            <a:r>
              <a:rPr lang="en-US" dirty="0" smtClean="0"/>
              <a:t>Preference weights </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1936741549"/>
              </p:ext>
            </p:extLst>
          </p:nvPr>
        </p:nvGraphicFramePr>
        <p:xfrm>
          <a:off x="839788" y="2505075"/>
          <a:ext cx="4646612" cy="3562985"/>
        </p:xfrm>
        <a:graphic>
          <a:graphicData uri="http://schemas.openxmlformats.org/drawingml/2006/table">
            <a:tbl>
              <a:tblPr firstRow="1" bandRow="1">
                <a:tableStyleId>{5C22544A-7EE6-4342-B048-85BDC9FD1C3A}</a:tableStyleId>
              </a:tblPr>
              <a:tblGrid>
                <a:gridCol w="1583372"/>
                <a:gridCol w="1196340"/>
                <a:gridCol w="1866900"/>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Source</a:t>
                      </a:r>
                      <a:endParaRPr lang="en-US" sz="2800" dirty="0" smtClean="0">
                        <a:effectLst/>
                        <a:latin typeface="Times New Roman" panose="02020603050405020304" pitchFamily="18" charset="0"/>
                        <a:ea typeface="Times New Roman" panose="02020603050405020304" pitchFamily="18" charset="0"/>
                      </a:endParaRP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effectLst/>
                        </a:rPr>
                        <a:t>Log Worth</a:t>
                      </a:r>
                      <a:endParaRPr lang="en-US" sz="2800" dirty="0" smtClean="0">
                        <a:effectLst/>
                        <a:latin typeface="Times New Roman" panose="02020603050405020304" pitchFamily="18" charset="0"/>
                        <a:ea typeface="Times New Roman" panose="02020603050405020304" pitchFamily="18" charset="0"/>
                      </a:endParaRPr>
                    </a:p>
                    <a:p>
                      <a:endParaRPr lang="en-US" dirty="0"/>
                    </a:p>
                  </a:txBody>
                  <a:tcPr/>
                </a:tc>
                <a:tc>
                  <a:txBody>
                    <a:bodyPr/>
                    <a:lstStyle/>
                    <a:p>
                      <a:pPr marL="0" marR="0" algn="r">
                        <a:lnSpc>
                          <a:spcPct val="115000"/>
                        </a:lnSpc>
                        <a:spcBef>
                          <a:spcPts val="0"/>
                        </a:spcBef>
                        <a:spcAft>
                          <a:spcPts val="0"/>
                        </a:spcAft>
                      </a:pPr>
                      <a:r>
                        <a:rPr lang="en-US" sz="1800" dirty="0" smtClean="0">
                          <a:effectLst/>
                        </a:rPr>
                        <a:t>P-value</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42862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effectLst/>
                        </a:rPr>
                        <a:t>Attitude of </a:t>
                      </a:r>
                      <a:r>
                        <a:rPr lang="en-US" sz="1600" b="1" dirty="0" smtClean="0"/>
                        <a:t>h</a:t>
                      </a:r>
                      <a:r>
                        <a:rPr lang="en-US" sz="1600" b="1" dirty="0" smtClean="0">
                          <a:effectLst/>
                        </a:rPr>
                        <a:t>cw</a:t>
                      </a:r>
                      <a:endParaRPr lang="en-US" sz="1600" b="1" dirty="0" smtClean="0">
                        <a:effectLst/>
                        <a:latin typeface="Times New Roman" panose="02020603050405020304" pitchFamily="18" charset="0"/>
                        <a:ea typeface="Times New Roman" panose="02020603050405020304" pitchFamily="18" charset="0"/>
                      </a:endParaRPr>
                    </a:p>
                  </a:txBody>
                  <a:tcPr/>
                </a:tc>
                <a:tc>
                  <a:txBody>
                    <a:bodyPr/>
                    <a:lstStyle/>
                    <a:p>
                      <a:pPr marL="0" marR="0" algn="r">
                        <a:lnSpc>
                          <a:spcPct val="115000"/>
                        </a:lnSpc>
                        <a:spcBef>
                          <a:spcPts val="0"/>
                        </a:spcBef>
                        <a:spcAft>
                          <a:spcPts val="0"/>
                        </a:spcAft>
                      </a:pPr>
                      <a:r>
                        <a:rPr lang="en-US" sz="1600" b="1" dirty="0">
                          <a:effectLst/>
                        </a:rPr>
                        <a:t>293.690</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rPr>
                        <a:t>&lt;0.001***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smtClean="0">
                          <a:effectLst/>
                        </a:rPr>
                        <a:t>Equip &amp; drugs</a:t>
                      </a:r>
                      <a:endParaRPr lang="en-US" sz="1600" b="1" dirty="0" smtClean="0">
                        <a:effectLst/>
                        <a:latin typeface="Times New Roman" panose="02020603050405020304" pitchFamily="18" charset="0"/>
                        <a:ea typeface="Times New Roman" panose="02020603050405020304" pitchFamily="18" charset="0"/>
                      </a:endParaRPr>
                    </a:p>
                  </a:txBody>
                  <a:tcPr/>
                </a:tc>
                <a:tc>
                  <a:txBody>
                    <a:bodyPr/>
                    <a:lstStyle/>
                    <a:p>
                      <a:pPr marL="0" marR="0" algn="r">
                        <a:lnSpc>
                          <a:spcPct val="115000"/>
                        </a:lnSpc>
                        <a:spcBef>
                          <a:spcPts val="0"/>
                        </a:spcBef>
                        <a:spcAft>
                          <a:spcPts val="0"/>
                        </a:spcAft>
                      </a:pPr>
                      <a:r>
                        <a:rPr lang="en-US" sz="1600" b="1" dirty="0">
                          <a:effectLst/>
                        </a:rPr>
                        <a:t>256.360</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latin typeface="+mn-lt"/>
                          <a:ea typeface="+mn-ea"/>
                        </a:rPr>
                        <a:t>&lt;0.001***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r>
                        <a:rPr lang="en-US" b="1" dirty="0" smtClean="0"/>
                        <a:t>Quality of  </a:t>
                      </a:r>
                      <a:r>
                        <a:rPr lang="en-US" sz="1800" b="1" dirty="0" smtClean="0"/>
                        <a:t>h</a:t>
                      </a:r>
                      <a:r>
                        <a:rPr lang="en-US" b="1" dirty="0" smtClean="0"/>
                        <a:t>ealt</a:t>
                      </a:r>
                      <a:r>
                        <a:rPr lang="en-US" sz="1800" b="1" dirty="0" smtClean="0"/>
                        <a:t>h</a:t>
                      </a:r>
                      <a:r>
                        <a:rPr lang="en-US" b="1" dirty="0" smtClean="0"/>
                        <a:t> service</a:t>
                      </a:r>
                      <a:endParaRPr lang="en-US" b="1" dirty="0"/>
                    </a:p>
                  </a:txBody>
                  <a:tcPr/>
                </a:tc>
                <a:tc>
                  <a:txBody>
                    <a:bodyPr/>
                    <a:lstStyle/>
                    <a:p>
                      <a:pPr marL="0" marR="0" algn="r">
                        <a:lnSpc>
                          <a:spcPct val="115000"/>
                        </a:lnSpc>
                        <a:spcBef>
                          <a:spcPts val="0"/>
                        </a:spcBef>
                        <a:spcAft>
                          <a:spcPts val="0"/>
                        </a:spcAft>
                      </a:pPr>
                      <a:r>
                        <a:rPr lang="en-US" sz="1600" b="1" dirty="0">
                          <a:effectLst/>
                        </a:rPr>
                        <a:t>132.810</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latin typeface="+mn-lt"/>
                          <a:ea typeface="+mn-ea"/>
                        </a:rPr>
                        <a:t>&lt;0.001***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r>
                        <a:rPr lang="en-US" b="1" dirty="0" smtClean="0"/>
                        <a:t>Distance </a:t>
                      </a:r>
                      <a:endParaRPr lang="en-US" b="1" dirty="0"/>
                    </a:p>
                  </a:txBody>
                  <a:tcPr/>
                </a:tc>
                <a:tc>
                  <a:txBody>
                    <a:bodyPr/>
                    <a:lstStyle/>
                    <a:p>
                      <a:pPr marL="0" marR="0" algn="r">
                        <a:lnSpc>
                          <a:spcPct val="115000"/>
                        </a:lnSpc>
                        <a:spcBef>
                          <a:spcPts val="0"/>
                        </a:spcBef>
                        <a:spcAft>
                          <a:spcPts val="0"/>
                        </a:spcAft>
                      </a:pPr>
                      <a:r>
                        <a:rPr lang="en-US" sz="1600" b="1" dirty="0">
                          <a:effectLst/>
                        </a:rPr>
                        <a:t>46.134</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latin typeface="+mn-lt"/>
                          <a:ea typeface="+mn-ea"/>
                        </a:rPr>
                        <a:t>&lt;0.001***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r>
                        <a:rPr lang="en-US" b="1" dirty="0" smtClean="0"/>
                        <a:t>No choice </a:t>
                      </a:r>
                      <a:endParaRPr lang="en-US" b="1" dirty="0"/>
                    </a:p>
                  </a:txBody>
                  <a:tcPr/>
                </a:tc>
                <a:tc>
                  <a:txBody>
                    <a:bodyPr/>
                    <a:lstStyle/>
                    <a:p>
                      <a:pPr marL="0" marR="0" algn="r">
                        <a:lnSpc>
                          <a:spcPct val="115000"/>
                        </a:lnSpc>
                        <a:spcBef>
                          <a:spcPts val="0"/>
                        </a:spcBef>
                        <a:spcAft>
                          <a:spcPts val="0"/>
                        </a:spcAft>
                      </a:pPr>
                      <a:r>
                        <a:rPr lang="en-US" sz="1600" b="1" dirty="0">
                          <a:effectLst/>
                        </a:rPr>
                        <a:t>42.021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lvl="0" indent="0" algn="r" defTabSz="914400" rtl="0" eaLnBrk="1" fontAlgn="auto" latinLnBrk="0" hangingPunct="1">
                        <a:lnSpc>
                          <a:spcPct val="115000"/>
                        </a:lnSpc>
                        <a:spcBef>
                          <a:spcPts val="0"/>
                        </a:spcBef>
                        <a:spcAft>
                          <a:spcPts val="0"/>
                        </a:spcAft>
                        <a:buClrTx/>
                        <a:buSzTx/>
                        <a:buFontTx/>
                        <a:buNone/>
                        <a:tabLst/>
                        <a:defRPr/>
                      </a:pPr>
                      <a:r>
                        <a:rPr lang="en-US" sz="1600" b="1" dirty="0" smtClean="0">
                          <a:effectLst/>
                          <a:latin typeface="+mn-lt"/>
                          <a:ea typeface="+mn-ea"/>
                        </a:rPr>
                        <a:t>&lt;0.001***</a:t>
                      </a:r>
                      <a:endParaRPr lang="en-US" sz="1600" b="1" dirty="0" smtClean="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r>
                        <a:rPr lang="en-US" b="1" dirty="0" smtClean="0"/>
                        <a:t>Referral</a:t>
                      </a:r>
                      <a:endParaRPr lang="en-US" b="1" dirty="0"/>
                    </a:p>
                  </a:txBody>
                  <a:tcPr/>
                </a:tc>
                <a:tc>
                  <a:txBody>
                    <a:bodyPr/>
                    <a:lstStyle/>
                    <a:p>
                      <a:pPr marL="0" marR="0" algn="r">
                        <a:lnSpc>
                          <a:spcPct val="115000"/>
                        </a:lnSpc>
                        <a:spcBef>
                          <a:spcPts val="0"/>
                        </a:spcBef>
                        <a:spcAft>
                          <a:spcPts val="0"/>
                        </a:spcAft>
                      </a:pPr>
                      <a:r>
                        <a:rPr lang="en-US" sz="1600" b="1" dirty="0">
                          <a:effectLst/>
                        </a:rPr>
                        <a:t>13.893</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latin typeface="+mn-lt"/>
                          <a:ea typeface="+mn-ea"/>
                        </a:rPr>
                        <a:t>&lt;0.001***</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r>
                        <a:rPr lang="en-US" b="1" dirty="0" smtClean="0"/>
                        <a:t>Costs</a:t>
                      </a:r>
                      <a:endParaRPr lang="en-US" b="1" dirty="0"/>
                    </a:p>
                  </a:txBody>
                  <a:tcPr/>
                </a:tc>
                <a:tc>
                  <a:txBody>
                    <a:bodyPr/>
                    <a:lstStyle/>
                    <a:p>
                      <a:pPr marL="0" marR="0" algn="r">
                        <a:lnSpc>
                          <a:spcPct val="115000"/>
                        </a:lnSpc>
                        <a:spcBef>
                          <a:spcPts val="0"/>
                        </a:spcBef>
                        <a:spcAft>
                          <a:spcPts val="0"/>
                        </a:spcAft>
                      </a:pPr>
                      <a:r>
                        <a:rPr lang="en-US" sz="1600" b="1" dirty="0">
                          <a:effectLst/>
                        </a:rPr>
                        <a:t>2.646</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600" b="1" dirty="0" smtClean="0">
                          <a:effectLst/>
                        </a:rPr>
                        <a:t>0.00226**</a:t>
                      </a:r>
                      <a:endParaRPr lang="en-US" sz="1600" b="1" dirty="0">
                        <a:effectLst/>
                        <a:latin typeface="Times New Roman" panose="02020603050405020304" pitchFamily="18" charset="0"/>
                        <a:ea typeface="Times New Roman" panose="02020603050405020304" pitchFamily="18" charset="0"/>
                      </a:endParaRPr>
                    </a:p>
                  </a:txBody>
                  <a:tcPr marL="25400" marR="25400" marT="0" marB="0"/>
                </a:tc>
              </a:tr>
            </a:tbl>
          </a:graphicData>
        </a:graphic>
      </p:graphicFrame>
      <p:sp>
        <p:nvSpPr>
          <p:cNvPr id="5" name="Text Placeholder 4"/>
          <p:cNvSpPr>
            <a:spLocks noGrp="1"/>
          </p:cNvSpPr>
          <p:nvPr>
            <p:ph type="body" sz="quarter" idx="3"/>
          </p:nvPr>
        </p:nvSpPr>
        <p:spPr>
          <a:xfrm>
            <a:off x="6179820" y="995363"/>
            <a:ext cx="5175568" cy="650557"/>
          </a:xfrm>
        </p:spPr>
        <p:txBody>
          <a:bodyPr/>
          <a:lstStyle/>
          <a:p>
            <a:r>
              <a:rPr lang="en-US" dirty="0" smtClean="0"/>
              <a:t>Parameter estimates</a:t>
            </a:r>
            <a:endParaRPr lang="en-US" dirty="0"/>
          </a:p>
        </p:txBody>
      </p:sp>
      <p:graphicFrame>
        <p:nvGraphicFramePr>
          <p:cNvPr id="8" name="Content Placeholder 7"/>
          <p:cNvGraphicFramePr>
            <a:graphicFrameLocks noGrp="1"/>
          </p:cNvGraphicFramePr>
          <p:nvPr>
            <p:ph sz="quarter" idx="4"/>
            <p:extLst>
              <p:ext uri="{D42A27DB-BD31-4B8C-83A1-F6EECF244321}">
                <p14:modId xmlns:p14="http://schemas.microsoft.com/office/powerpoint/2010/main" val="1666666109"/>
              </p:ext>
            </p:extLst>
          </p:nvPr>
        </p:nvGraphicFramePr>
        <p:xfrm>
          <a:off x="6339839" y="1791541"/>
          <a:ext cx="5015549" cy="4716269"/>
        </p:xfrm>
        <a:graphic>
          <a:graphicData uri="http://schemas.openxmlformats.org/drawingml/2006/table">
            <a:tbl>
              <a:tblPr firstRow="1" bandRow="1">
                <a:tableStyleId>{5C22544A-7EE6-4342-B048-85BDC9FD1C3A}</a:tableStyleId>
              </a:tblPr>
              <a:tblGrid>
                <a:gridCol w="1303350"/>
                <a:gridCol w="934851"/>
                <a:gridCol w="771128"/>
                <a:gridCol w="1003110"/>
                <a:gridCol w="1003110"/>
              </a:tblGrid>
              <a:tr h="912365">
                <a:tc>
                  <a:txBody>
                    <a:bodyPr/>
                    <a:lstStyle/>
                    <a:p>
                      <a:r>
                        <a:rPr lang="en-US" sz="1200" dirty="0" smtClean="0"/>
                        <a:t>Term</a:t>
                      </a:r>
                      <a:endParaRPr lang="en-US" sz="1200" dirty="0"/>
                    </a:p>
                  </a:txBody>
                  <a:tcPr/>
                </a:tc>
                <a:tc>
                  <a:txBody>
                    <a:bodyPr/>
                    <a:lstStyle/>
                    <a:p>
                      <a:r>
                        <a:rPr lang="en-US" sz="1200" dirty="0" smtClean="0"/>
                        <a:t>Estimate</a:t>
                      </a:r>
                      <a:endParaRPr lang="en-US" sz="1200" dirty="0"/>
                    </a:p>
                  </a:txBody>
                  <a:tcPr/>
                </a:tc>
                <a:tc>
                  <a:txBody>
                    <a:bodyPr/>
                    <a:lstStyle/>
                    <a:p>
                      <a:pPr marL="0" marR="0" algn="r">
                        <a:lnSpc>
                          <a:spcPct val="115000"/>
                        </a:lnSpc>
                        <a:spcBef>
                          <a:spcPts val="0"/>
                        </a:spcBef>
                        <a:spcAft>
                          <a:spcPts val="0"/>
                        </a:spcAft>
                      </a:pPr>
                      <a:r>
                        <a:rPr lang="en-US" sz="1200" dirty="0">
                          <a:effectLst/>
                        </a:rPr>
                        <a:t>Std Error</a:t>
                      </a:r>
                      <a:endParaRPr lang="en-US" sz="1200"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dirty="0">
                          <a:effectLst/>
                        </a:rPr>
                        <a:t>Lower 95%</a:t>
                      </a:r>
                      <a:endParaRPr lang="en-US" sz="1200"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dirty="0">
                          <a:effectLst/>
                        </a:rPr>
                        <a:t>Upper 95%</a:t>
                      </a:r>
                      <a:endParaRPr lang="en-US" sz="1200" dirty="0">
                        <a:effectLst/>
                        <a:latin typeface="Times New Roman" panose="02020603050405020304" pitchFamily="18" charset="0"/>
                        <a:ea typeface="Times New Roman" panose="02020603050405020304" pitchFamily="18" charset="0"/>
                      </a:endParaRPr>
                    </a:p>
                  </a:txBody>
                  <a:tcPr marL="27226" marR="27226" marT="0" marB="0"/>
                </a:tc>
              </a:tr>
              <a:tr h="433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Attitude[Kind]</a:t>
                      </a:r>
                      <a:endParaRPr lang="en-US" sz="1200" b="1" dirty="0" smtClean="0">
                        <a:effectLst/>
                        <a:latin typeface="Times New Roman" panose="02020603050405020304" pitchFamily="18"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smtClean="0">
                        <a:effectLst/>
                        <a:latin typeface="Times New Roman" panose="02020603050405020304" pitchFamily="18" charset="0"/>
                        <a:ea typeface="Times New Roman" panose="02020603050405020304" pitchFamily="18" charset="0"/>
                      </a:endParaRPr>
                    </a:p>
                  </a:txBody>
                  <a:tcPr/>
                </a:tc>
                <a:tc>
                  <a:txBody>
                    <a:bodyPr/>
                    <a:lstStyle/>
                    <a:p>
                      <a:pPr marL="0" marR="0" algn="r">
                        <a:lnSpc>
                          <a:spcPct val="115000"/>
                        </a:lnSpc>
                        <a:spcBef>
                          <a:spcPts val="0"/>
                        </a:spcBef>
                        <a:spcAft>
                          <a:spcPts val="0"/>
                        </a:spcAft>
                      </a:pPr>
                      <a:r>
                        <a:rPr lang="en-US" sz="1200" b="1" dirty="0">
                          <a:effectLst/>
                        </a:rPr>
                        <a:t> </a:t>
                      </a:r>
                      <a:r>
                        <a:rPr lang="en-US" sz="1200" b="1" dirty="0" smtClean="0">
                          <a:effectLst/>
                        </a:rPr>
                        <a:t>0.385</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0.0164</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0.418</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0.353</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606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Equipment &amp; Drug</a:t>
                      </a:r>
                      <a:r>
                        <a:rPr lang="en-US" sz="1200" b="1" baseline="0" dirty="0" smtClean="0">
                          <a:effectLst/>
                        </a:rPr>
                        <a:t> </a:t>
                      </a:r>
                      <a:r>
                        <a:rPr lang="en-US" sz="1200" b="1" dirty="0" smtClean="0">
                          <a:effectLst/>
                        </a:rPr>
                        <a:t>availability[AV]</a:t>
                      </a:r>
                      <a:endParaRPr lang="en-US" sz="1200" b="1" dirty="0" smtClean="0">
                        <a:effectLst/>
                        <a:latin typeface="Times New Roman" panose="02020603050405020304" pitchFamily="18" charset="0"/>
                        <a:ea typeface="Times New Roman" panose="02020603050405020304" pitchFamily="18" charset="0"/>
                      </a:endParaRPr>
                    </a:p>
                    <a:p>
                      <a:endParaRPr lang="en-US" sz="1200" b="1" dirty="0"/>
                    </a:p>
                  </a:txBody>
                  <a:tcPr/>
                </a:tc>
                <a:tc>
                  <a:txBody>
                    <a:bodyPr/>
                    <a:lstStyle/>
                    <a:p>
                      <a:pPr marL="0" marR="0" algn="r">
                        <a:lnSpc>
                          <a:spcPct val="115000"/>
                        </a:lnSpc>
                        <a:spcBef>
                          <a:spcPts val="0"/>
                        </a:spcBef>
                        <a:spcAft>
                          <a:spcPts val="0"/>
                        </a:spcAft>
                      </a:pPr>
                      <a:r>
                        <a:rPr lang="en-US" sz="1200" b="1" dirty="0">
                          <a:effectLst/>
                        </a:rPr>
                        <a:t> </a:t>
                      </a:r>
                      <a:r>
                        <a:rPr lang="en-US" sz="1200" b="1" dirty="0" smtClean="0">
                          <a:effectLst/>
                        </a:rPr>
                        <a:t>0.226</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0.0161</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0.258</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0.195</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433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Quality</a:t>
                      </a:r>
                      <a:r>
                        <a:rPr lang="en-US" sz="1200" b="1" baseline="0" dirty="0" smtClean="0">
                          <a:effectLst/>
                        </a:rPr>
                        <a:t> </a:t>
                      </a:r>
                      <a:r>
                        <a:rPr lang="en-US" sz="1200" b="1" dirty="0" smtClean="0">
                          <a:effectLst/>
                        </a:rPr>
                        <a:t>(</a:t>
                      </a:r>
                      <a:r>
                        <a:rPr lang="en-US" sz="1200" b="1" baseline="0" dirty="0" smtClean="0">
                          <a:effectLst/>
                        </a:rPr>
                        <a:t>bad)</a:t>
                      </a:r>
                      <a:endParaRPr lang="en-US" sz="1200" b="1" dirty="0" smtClean="0">
                        <a:effectLst/>
                        <a:latin typeface="Times New Roman" panose="02020603050405020304" pitchFamily="18" charset="0"/>
                        <a:ea typeface="Times New Roman" panose="02020603050405020304" pitchFamily="18" charset="0"/>
                      </a:endParaRPr>
                    </a:p>
                    <a:p>
                      <a:endParaRPr lang="en-US" sz="1200" b="1" dirty="0"/>
                    </a:p>
                  </a:txBody>
                  <a:tcPr/>
                </a:tc>
                <a:tc>
                  <a:txBody>
                    <a:bodyPr/>
                    <a:lstStyle/>
                    <a:p>
                      <a:pPr marL="0" marR="0" algn="r">
                        <a:lnSpc>
                          <a:spcPct val="115000"/>
                        </a:lnSpc>
                        <a:spcBef>
                          <a:spcPts val="0"/>
                        </a:spcBef>
                        <a:spcAft>
                          <a:spcPts val="0"/>
                        </a:spcAft>
                      </a:pPr>
                      <a:r>
                        <a:rPr lang="en-US" sz="1200" b="1" dirty="0" smtClean="0">
                          <a:effectLst/>
                        </a:rPr>
                        <a:t>-0.585</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0.0173</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0.551</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0.6196</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433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Distance(Long)</a:t>
                      </a:r>
                      <a:endParaRPr lang="en-US" sz="1200" b="1" dirty="0" smtClean="0">
                        <a:effectLst/>
                        <a:latin typeface="Times New Roman" panose="02020603050405020304" pitchFamily="18" charset="0"/>
                        <a:ea typeface="Times New Roman" panose="02020603050405020304" pitchFamily="18" charset="0"/>
                      </a:endParaRPr>
                    </a:p>
                    <a:p>
                      <a:endParaRPr lang="en-US" sz="1200" b="1" dirty="0"/>
                    </a:p>
                  </a:txBody>
                  <a:tcPr/>
                </a:tc>
                <a:tc>
                  <a:txBody>
                    <a:bodyPr/>
                    <a:lstStyle/>
                    <a:p>
                      <a:pPr marL="0" marR="0" algn="r">
                        <a:lnSpc>
                          <a:spcPct val="115000"/>
                        </a:lnSpc>
                        <a:spcBef>
                          <a:spcPts val="0"/>
                        </a:spcBef>
                        <a:spcAft>
                          <a:spcPts val="0"/>
                        </a:spcAft>
                      </a:pPr>
                      <a:r>
                        <a:rPr lang="en-US" sz="1200" b="1" dirty="0" smtClean="0">
                          <a:effectLst/>
                        </a:rPr>
                        <a:t>-0.540</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0.0169</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0.507</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0.573</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485513">
                <a:tc>
                  <a:txBody>
                    <a:bodyPr/>
                    <a:lstStyle/>
                    <a:p>
                      <a:pPr marL="0" marR="0">
                        <a:lnSpc>
                          <a:spcPct val="115000"/>
                        </a:lnSpc>
                        <a:spcBef>
                          <a:spcPts val="0"/>
                        </a:spcBef>
                        <a:spcAft>
                          <a:spcPts val="0"/>
                        </a:spcAft>
                      </a:pPr>
                      <a:r>
                        <a:rPr lang="en-US" sz="1200" b="1" dirty="0" smtClean="0">
                          <a:effectLst/>
                        </a:rPr>
                        <a:t>Referral service[AVA]</a:t>
                      </a:r>
                      <a:endParaRPr lang="en-US" sz="1200" b="1" dirty="0">
                        <a:effectLst/>
                        <a:latin typeface="Times New Roman" panose="02020603050405020304" pitchFamily="18" charset="0"/>
                        <a:ea typeface="Times New Roman" panose="02020603050405020304" pitchFamily="18" charset="0"/>
                      </a:endParaRPr>
                    </a:p>
                  </a:txBody>
                  <a:tcPr/>
                </a:tc>
                <a:tc>
                  <a:txBody>
                    <a:bodyPr/>
                    <a:lstStyle/>
                    <a:p>
                      <a:pPr marL="0" marR="0" algn="r">
                        <a:lnSpc>
                          <a:spcPct val="115000"/>
                        </a:lnSpc>
                        <a:spcBef>
                          <a:spcPts val="0"/>
                        </a:spcBef>
                        <a:spcAft>
                          <a:spcPts val="0"/>
                        </a:spcAft>
                      </a:pPr>
                      <a:r>
                        <a:rPr lang="en-US" sz="1200" b="1" dirty="0" smtClean="0">
                          <a:effectLst/>
                        </a:rPr>
                        <a:t>0.122</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0.0159</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0.0908</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0.153</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4334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Cost</a:t>
                      </a:r>
                      <a:endParaRPr lang="en-US" sz="1200" b="1" dirty="0" smtClean="0">
                        <a:effectLst/>
                        <a:latin typeface="Times New Roman" panose="02020603050405020304" pitchFamily="18" charset="0"/>
                        <a:ea typeface="Times New Roman" panose="02020603050405020304" pitchFamily="18" charset="0"/>
                      </a:endParaRPr>
                    </a:p>
                    <a:p>
                      <a:endParaRPr lang="en-US" sz="1200" b="1" dirty="0"/>
                    </a:p>
                  </a:txBody>
                  <a:tcPr/>
                </a:tc>
                <a:tc>
                  <a:txBody>
                    <a:bodyPr/>
                    <a:lstStyle/>
                    <a:p>
                      <a:pPr marL="0" marR="0" algn="r">
                        <a:lnSpc>
                          <a:spcPct val="115000"/>
                        </a:lnSpc>
                        <a:spcBef>
                          <a:spcPts val="0"/>
                        </a:spcBef>
                        <a:spcAft>
                          <a:spcPts val="0"/>
                        </a:spcAft>
                      </a:pPr>
                      <a:r>
                        <a:rPr lang="en-US" sz="1200" b="1" dirty="0" smtClean="0">
                          <a:effectLst/>
                        </a:rPr>
                        <a:t>0.0000297</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0.0000097</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1.0646e-5</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0.0000487</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r h="6068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smtClean="0">
                          <a:effectLst/>
                        </a:rPr>
                        <a:t>No Choice Indicator</a:t>
                      </a:r>
                      <a:endParaRPr lang="en-US" sz="1200" b="1" dirty="0" smtClean="0">
                        <a:effectLst/>
                        <a:latin typeface="Times New Roman" panose="02020603050405020304" pitchFamily="18" charset="0"/>
                        <a:ea typeface="Times New Roman" panose="02020603050405020304" pitchFamily="18" charset="0"/>
                      </a:endParaRPr>
                    </a:p>
                    <a:p>
                      <a:endParaRPr lang="en-US" sz="1200" b="1" dirty="0"/>
                    </a:p>
                  </a:txBody>
                  <a:tcPr/>
                </a:tc>
                <a:tc>
                  <a:txBody>
                    <a:bodyPr/>
                    <a:lstStyle/>
                    <a:p>
                      <a:pPr marL="0" marR="0" algn="r">
                        <a:lnSpc>
                          <a:spcPct val="115000"/>
                        </a:lnSpc>
                        <a:spcBef>
                          <a:spcPts val="0"/>
                        </a:spcBef>
                        <a:spcAft>
                          <a:spcPts val="0"/>
                        </a:spcAft>
                      </a:pPr>
                      <a:r>
                        <a:rPr lang="en-US" sz="1200" b="1" dirty="0">
                          <a:effectLst/>
                        </a:rPr>
                        <a:t> -</a:t>
                      </a:r>
                      <a:r>
                        <a:rPr lang="en-US" sz="1200" b="1" dirty="0" smtClean="0">
                          <a:effectLst/>
                        </a:rPr>
                        <a:t>0.849</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smtClean="0">
                          <a:effectLst/>
                        </a:rPr>
                        <a:t>0.062</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0.971</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c>
                  <a:txBody>
                    <a:bodyPr/>
                    <a:lstStyle/>
                    <a:p>
                      <a:pPr marL="0" marR="0" algn="r">
                        <a:lnSpc>
                          <a:spcPct val="115000"/>
                        </a:lnSpc>
                        <a:spcBef>
                          <a:spcPts val="0"/>
                        </a:spcBef>
                        <a:spcAft>
                          <a:spcPts val="0"/>
                        </a:spcAft>
                      </a:pPr>
                      <a:r>
                        <a:rPr lang="en-US" sz="1200" b="1" dirty="0">
                          <a:effectLst/>
                        </a:rPr>
                        <a:t> -</a:t>
                      </a:r>
                      <a:r>
                        <a:rPr lang="en-US" sz="1200" b="1" dirty="0" smtClean="0">
                          <a:effectLst/>
                        </a:rPr>
                        <a:t>0.73</a:t>
                      </a:r>
                      <a:endParaRPr lang="en-US" sz="1200" b="1" dirty="0">
                        <a:effectLst/>
                        <a:latin typeface="Times New Roman" panose="02020603050405020304" pitchFamily="18" charset="0"/>
                        <a:ea typeface="Times New Roman" panose="02020603050405020304" pitchFamily="18" charset="0"/>
                      </a:endParaRPr>
                    </a:p>
                  </a:txBody>
                  <a:tcPr marL="27226" marR="27226" marT="0" marB="0"/>
                </a:tc>
              </a:tr>
            </a:tbl>
          </a:graphicData>
        </a:graphic>
      </p:graphicFrame>
    </p:spTree>
    <p:extLst>
      <p:ext uri="{BB962C8B-B14F-4D97-AF65-F5344CB8AC3E}">
        <p14:creationId xmlns:p14="http://schemas.microsoft.com/office/powerpoint/2010/main" val="22138321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smtClean="0"/>
              <a:t>Results of choice model: Likelihood ratio tests  </a:t>
            </a:r>
            <a:endParaRPr lang="en-US" b="1"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620822980"/>
              </p:ext>
            </p:extLst>
          </p:nvPr>
        </p:nvGraphicFramePr>
        <p:xfrm>
          <a:off x="838200" y="1825625"/>
          <a:ext cx="10515600" cy="4710176"/>
        </p:xfrm>
        <a:graphic>
          <a:graphicData uri="http://schemas.openxmlformats.org/drawingml/2006/table">
            <a:tbl>
              <a:tblPr firstRow="1" bandRow="1">
                <a:tableStyleId>{5C22544A-7EE6-4342-B048-85BDC9FD1C3A}</a:tableStyleId>
              </a:tblPr>
              <a:tblGrid>
                <a:gridCol w="2628900"/>
                <a:gridCol w="2628900"/>
                <a:gridCol w="2628900"/>
                <a:gridCol w="2628900"/>
              </a:tblGrid>
              <a:tr h="370840">
                <a:tc>
                  <a:txBody>
                    <a:bodyPr/>
                    <a:lstStyle/>
                    <a:p>
                      <a:r>
                        <a:rPr lang="en-US" sz="1800" dirty="0" smtClean="0"/>
                        <a:t>Likelihood ratio tests </a:t>
                      </a:r>
                      <a:endParaRPr lang="en-US" sz="1800" dirty="0"/>
                    </a:p>
                  </a:txBody>
                  <a:tcPr/>
                </a:tc>
                <a:tc>
                  <a:txBody>
                    <a:bodyPr/>
                    <a:lstStyle/>
                    <a:p>
                      <a:pPr marL="0" marR="0" algn="r">
                        <a:lnSpc>
                          <a:spcPct val="115000"/>
                        </a:lnSpc>
                        <a:spcBef>
                          <a:spcPts val="0"/>
                        </a:spcBef>
                        <a:spcAft>
                          <a:spcPts val="0"/>
                        </a:spcAft>
                      </a:pPr>
                      <a:r>
                        <a:rPr lang="en-US" sz="1800" dirty="0">
                          <a:effectLst/>
                        </a:rPr>
                        <a:t>L-R </a:t>
                      </a:r>
                      <a:r>
                        <a:rPr lang="en-US" sz="1800" dirty="0" smtClean="0">
                          <a:effectLst/>
                        </a:rPr>
                        <a:t>Chi-square</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DF</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err="1">
                          <a:effectLst/>
                        </a:rPr>
                        <a:t>Prob</a:t>
                      </a:r>
                      <a:r>
                        <a:rPr lang="en-US" sz="1800" dirty="0">
                          <a:effectLst/>
                        </a:rPr>
                        <a:t>&gt;</a:t>
                      </a:r>
                      <a:r>
                        <a:rPr lang="en-US" sz="1800" dirty="0" err="1">
                          <a:effectLst/>
                        </a:rPr>
                        <a:t>ChiSq</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Quality</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604.754</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Distance</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206.663</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Attitude</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1344.836</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Equipment &amp; Drug availability</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1173.059</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smtClean="0">
                          <a:effectLst/>
                        </a:rPr>
                        <a:t>Referral service</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59.412</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Cost</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9.324</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smtClean="0">
                          <a:effectLst/>
                        </a:rPr>
                        <a:t>0.0023**</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800" dirty="0">
                          <a:effectLst/>
                        </a:rPr>
                        <a:t>No Choice Indicator</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187.815</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1</a:t>
                      </a: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800" dirty="0">
                          <a:effectLst/>
                        </a:rPr>
                        <a:t>&lt;.0001</a:t>
                      </a:r>
                      <a:r>
                        <a:rPr lang="en-US" sz="1800" dirty="0" smtClean="0">
                          <a:effectLst/>
                        </a:rPr>
                        <a:t>*</a:t>
                      </a: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400" dirty="0">
                          <a:effectLst/>
                        </a:rPr>
                        <a:t>AICc</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400" dirty="0">
                          <a:effectLst/>
                        </a:rPr>
                        <a:t>11695.302</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400" dirty="0">
                          <a:effectLst/>
                        </a:rPr>
                        <a:t>BIC</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400" dirty="0">
                          <a:effectLst/>
                        </a:rPr>
                        <a:t>11743.794</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400" dirty="0">
                          <a:effectLst/>
                        </a:rPr>
                        <a:t> -2*</a:t>
                      </a:r>
                      <a:r>
                        <a:rPr lang="en-US" sz="1400" dirty="0" err="1">
                          <a:effectLst/>
                        </a:rPr>
                        <a:t>LogLikelihood</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400" dirty="0">
                          <a:effectLst/>
                        </a:rPr>
                        <a:t>11681.287</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r>
              <a:tr h="370840">
                <a:tc>
                  <a:txBody>
                    <a:bodyPr/>
                    <a:lstStyle/>
                    <a:p>
                      <a:pPr marL="0" marR="0">
                        <a:lnSpc>
                          <a:spcPct val="115000"/>
                        </a:lnSpc>
                        <a:spcBef>
                          <a:spcPts val="0"/>
                        </a:spcBef>
                        <a:spcAft>
                          <a:spcPts val="0"/>
                        </a:spcAft>
                      </a:pPr>
                      <a:r>
                        <a:rPr lang="en-US" sz="1400" dirty="0">
                          <a:effectLst/>
                        </a:rPr>
                        <a:t> -2*Firth </a:t>
                      </a:r>
                      <a:r>
                        <a:rPr lang="en-US" sz="1400" dirty="0" smtClean="0">
                          <a:effectLst/>
                        </a:rPr>
                        <a:t>Log Likelihood </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r>
                        <a:rPr lang="en-US" sz="1400" dirty="0">
                          <a:effectLst/>
                        </a:rPr>
                        <a:t>11610.159</a:t>
                      </a:r>
                      <a:endParaRPr lang="en-US" sz="14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c>
                  <a:txBody>
                    <a:bodyPr/>
                    <a:lstStyle/>
                    <a:p>
                      <a:pPr marL="0" marR="0" algn="r">
                        <a:lnSpc>
                          <a:spcPct val="115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txBody>
                  <a:tcPr marL="25400" marR="25400" marT="0" marB="0"/>
                </a:tc>
              </a:tr>
            </a:tbl>
          </a:graphicData>
        </a:graphic>
      </p:graphicFrame>
    </p:spTree>
    <p:extLst>
      <p:ext uri="{BB962C8B-B14F-4D97-AF65-F5344CB8AC3E}">
        <p14:creationId xmlns:p14="http://schemas.microsoft.com/office/powerpoint/2010/main" val="522427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4044"/>
            <a:ext cx="10497065" cy="668580"/>
          </a:xfrm>
        </p:spPr>
        <p:txBody>
          <a:bodyPr>
            <a:normAutofit fontScale="90000"/>
          </a:bodyPr>
          <a:lstStyle/>
          <a:p>
            <a:r>
              <a:rPr lang="en-US" b="1" dirty="0"/>
              <a:t>Results of DCE : </a:t>
            </a:r>
            <a:r>
              <a:rPr lang="en-US" b="1" dirty="0" smtClean="0"/>
              <a:t>Likelihood tests </a:t>
            </a:r>
            <a:endParaRPr lang="en-US" b="1" dirty="0"/>
          </a:p>
        </p:txBody>
      </p:sp>
      <p:sp>
        <p:nvSpPr>
          <p:cNvPr id="9" name="Content Placeholder 8"/>
          <p:cNvSpPr>
            <a:spLocks noGrp="1"/>
          </p:cNvSpPr>
          <p:nvPr>
            <p:ph idx="1"/>
          </p:nvPr>
        </p:nvSpPr>
        <p:spPr/>
        <p:txBody>
          <a:bodyPr>
            <a:normAutofit/>
          </a:bodyPr>
          <a:lstStyle/>
          <a:p>
            <a:r>
              <a:rPr lang="en-US" dirty="0" smtClean="0"/>
              <a:t>Chi </a:t>
            </a:r>
            <a:r>
              <a:rPr lang="en-US" dirty="0"/>
              <a:t>Square Likelihood tests  </a:t>
            </a:r>
            <a:r>
              <a:rPr lang="en-US" dirty="0" smtClean="0"/>
              <a:t>indicate t</a:t>
            </a:r>
            <a:r>
              <a:rPr lang="en-US" dirty="0"/>
              <a:t>h</a:t>
            </a:r>
            <a:r>
              <a:rPr lang="en-US" dirty="0" smtClean="0"/>
              <a:t>at </a:t>
            </a:r>
            <a:r>
              <a:rPr lang="en-US" dirty="0"/>
              <a:t>t</a:t>
            </a:r>
            <a:r>
              <a:rPr lang="en-US" dirty="0" smtClean="0"/>
              <a:t>here </a:t>
            </a:r>
            <a:r>
              <a:rPr lang="en-US" dirty="0"/>
              <a:t>are strong associations between the attributes and the dependent variable of place of delivery </a:t>
            </a:r>
          </a:p>
          <a:p>
            <a:r>
              <a:rPr lang="en-US" dirty="0"/>
              <a:t>All </a:t>
            </a:r>
            <a:r>
              <a:rPr lang="en-US" dirty="0" smtClean="0"/>
              <a:t>p-values </a:t>
            </a:r>
            <a:r>
              <a:rPr lang="en-US" dirty="0"/>
              <a:t>are significant  </a:t>
            </a:r>
            <a:r>
              <a:rPr lang="en-US" dirty="0" smtClean="0"/>
              <a:t>therefore </a:t>
            </a:r>
            <a:r>
              <a:rPr lang="en-US" dirty="0"/>
              <a:t>we can </a:t>
            </a:r>
            <a:r>
              <a:rPr lang="en-US" dirty="0" smtClean="0"/>
              <a:t>reject  </a:t>
            </a:r>
            <a:r>
              <a:rPr lang="en-US" dirty="0"/>
              <a:t>the null hypothesis that the attributes are not associated </a:t>
            </a:r>
            <a:r>
              <a:rPr lang="en-US" dirty="0" smtClean="0"/>
              <a:t>with choices of </a:t>
            </a:r>
            <a:r>
              <a:rPr lang="en-US" dirty="0"/>
              <a:t>place of delivery</a:t>
            </a:r>
          </a:p>
          <a:p>
            <a:r>
              <a:rPr lang="en-US" dirty="0"/>
              <a:t>The strongest association is with the attributes on attitude of health workers, followed very closely with the weakest is on referral </a:t>
            </a:r>
            <a:r>
              <a:rPr lang="en-US" dirty="0" smtClean="0"/>
              <a:t>services an lastly </a:t>
            </a:r>
            <a:r>
              <a:rPr lang="en-US" dirty="0" smtClean="0"/>
              <a:t>weak</a:t>
            </a:r>
            <a:r>
              <a:rPr lang="en-US" dirty="0" smtClean="0"/>
              <a:t> </a:t>
            </a:r>
            <a:r>
              <a:rPr lang="en-US" dirty="0" smtClean="0"/>
              <a:t>association </a:t>
            </a:r>
            <a:r>
              <a:rPr lang="en-US" dirty="0"/>
              <a:t>with </a:t>
            </a:r>
            <a:r>
              <a:rPr lang="en-US" dirty="0" smtClean="0"/>
              <a:t>the attribute on costs </a:t>
            </a:r>
            <a:endParaRPr lang="en-US" dirty="0"/>
          </a:p>
          <a:p>
            <a:endParaRPr lang="en-US" dirty="0"/>
          </a:p>
        </p:txBody>
      </p:sp>
    </p:spTree>
    <p:extLst>
      <p:ext uri="{BB962C8B-B14F-4D97-AF65-F5344CB8AC3E}">
        <p14:creationId xmlns:p14="http://schemas.microsoft.com/office/powerpoint/2010/main" val="8933062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Background</a:t>
            </a:r>
            <a:r>
              <a:rPr lang="en-US" dirty="0"/>
              <a:t> </a:t>
            </a:r>
          </a:p>
        </p:txBody>
      </p:sp>
      <p:sp>
        <p:nvSpPr>
          <p:cNvPr id="3" name="Content Placeholder 2"/>
          <p:cNvSpPr>
            <a:spLocks noGrp="1"/>
          </p:cNvSpPr>
          <p:nvPr>
            <p:ph idx="1"/>
          </p:nvPr>
        </p:nvSpPr>
        <p:spPr>
          <a:xfrm>
            <a:off x="838199" y="1690689"/>
            <a:ext cx="10787743" cy="4481512"/>
          </a:xfrm>
        </p:spPr>
        <p:txBody>
          <a:bodyPr>
            <a:normAutofit fontScale="70000" lnSpcReduction="20000"/>
          </a:bodyPr>
          <a:lstStyle/>
          <a:p>
            <a:pPr marL="0" indent="0">
              <a:buNone/>
            </a:pPr>
            <a:r>
              <a:rPr lang="en-US" sz="3400" b="1" dirty="0"/>
              <a:t>Global Context</a:t>
            </a:r>
          </a:p>
          <a:p>
            <a:r>
              <a:rPr lang="en-US" sz="3400" dirty="0"/>
              <a:t>An estimated 303,000 maternal deaths globally in </a:t>
            </a:r>
            <a:r>
              <a:rPr lang="en-US" sz="3400" dirty="0" smtClean="0"/>
              <a:t>2015,  </a:t>
            </a:r>
            <a:r>
              <a:rPr lang="en-US" sz="3400" dirty="0"/>
              <a:t>66.3% of these deaths in sub-Saharan </a:t>
            </a:r>
            <a:r>
              <a:rPr lang="en-US" sz="3400" dirty="0" smtClean="0"/>
              <a:t>Africa (SSA) &amp; </a:t>
            </a:r>
          </a:p>
          <a:p>
            <a:r>
              <a:rPr lang="en-US" sz="3400" dirty="0"/>
              <a:t>T</a:t>
            </a:r>
            <a:r>
              <a:rPr lang="en-US" sz="3400" dirty="0" smtClean="0"/>
              <a:t>he region </a:t>
            </a:r>
            <a:r>
              <a:rPr lang="sw-KE" sz="3400" dirty="0" smtClean="0"/>
              <a:t>has </a:t>
            </a:r>
            <a:r>
              <a:rPr lang="sw-KE" sz="3400" dirty="0"/>
              <a:t>highest maternal mortality </a:t>
            </a:r>
            <a:r>
              <a:rPr lang="sw-KE" sz="3400" dirty="0" smtClean="0"/>
              <a:t>ratio </a:t>
            </a:r>
            <a:r>
              <a:rPr lang="en-US" sz="3400" dirty="0"/>
              <a:t>g</a:t>
            </a:r>
            <a:r>
              <a:rPr lang="sw-KE" sz="3400" dirty="0" smtClean="0"/>
              <a:t>lobally </a:t>
            </a:r>
            <a:r>
              <a:rPr lang="sw-KE" sz="3400" dirty="0"/>
              <a:t>at 900 per 100,000 </a:t>
            </a:r>
            <a:r>
              <a:rPr lang="sw-KE" sz="3400" dirty="0" smtClean="0"/>
              <a:t>livebirths.</a:t>
            </a:r>
            <a:endParaRPr lang="sw-KE" sz="3400" dirty="0"/>
          </a:p>
          <a:p>
            <a:r>
              <a:rPr lang="en-US" sz="3400" dirty="0"/>
              <a:t>Only 47% of women deliver in a health facility in 28  SSA </a:t>
            </a:r>
            <a:r>
              <a:rPr lang="en-US" sz="3400" dirty="0" smtClean="0"/>
              <a:t>countries</a:t>
            </a:r>
            <a:endParaRPr lang="en-US" sz="3400" dirty="0"/>
          </a:p>
          <a:p>
            <a:pPr marL="0" indent="0">
              <a:buNone/>
            </a:pPr>
            <a:r>
              <a:rPr lang="en-US" sz="3400" b="1" dirty="0" smtClean="0"/>
              <a:t>National </a:t>
            </a:r>
            <a:r>
              <a:rPr lang="en-US" sz="3400" b="1" dirty="0"/>
              <a:t>Context  </a:t>
            </a:r>
            <a:endParaRPr lang="en-US" sz="3400" b="1" dirty="0" smtClean="0"/>
          </a:p>
          <a:p>
            <a:r>
              <a:rPr lang="en-US" sz="3400" dirty="0" smtClean="0"/>
              <a:t>Maternal mortality </a:t>
            </a:r>
            <a:r>
              <a:rPr lang="en-US" sz="3400" dirty="0"/>
              <a:t>rate in Kenya is still unacceptably high at </a:t>
            </a:r>
            <a:r>
              <a:rPr lang="en-US" sz="3400" dirty="0" smtClean="0"/>
              <a:t>362/100,000 livebirths. </a:t>
            </a:r>
            <a:endParaRPr lang="en-US" sz="3400" dirty="0"/>
          </a:p>
          <a:p>
            <a:r>
              <a:rPr lang="en-US" sz="3400" dirty="0"/>
              <a:t>43% of women in Kenya still deliver babies outside a health facility</a:t>
            </a:r>
          </a:p>
          <a:p>
            <a:r>
              <a:rPr lang="en-US" sz="3400" dirty="0"/>
              <a:t>31% of the lowest wealth </a:t>
            </a:r>
            <a:r>
              <a:rPr lang="en-US" sz="3400" dirty="0" smtClean="0"/>
              <a:t>quintile &amp; 25</a:t>
            </a:r>
            <a:r>
              <a:rPr lang="en-US" sz="3400" dirty="0"/>
              <a:t>% of women with no education deliver their babies at home </a:t>
            </a:r>
            <a:r>
              <a:rPr lang="en-US" sz="3400" dirty="0" smtClean="0"/>
              <a:t>without </a:t>
            </a:r>
            <a:r>
              <a:rPr lang="en-US" sz="3400" dirty="0"/>
              <a:t>a skilled birth attendant </a:t>
            </a:r>
          </a:p>
          <a:p>
            <a:endParaRPr lang="en-US" dirty="0"/>
          </a:p>
          <a:p>
            <a:pPr marL="0" indent="0">
              <a:buNone/>
            </a:pPr>
            <a:r>
              <a:rPr lang="en-US" dirty="0"/>
              <a:t>     </a:t>
            </a:r>
          </a:p>
          <a:p>
            <a:endParaRPr lang="en-US" dirty="0"/>
          </a:p>
        </p:txBody>
      </p:sp>
    </p:spTree>
    <p:extLst>
      <p:ext uri="{BB962C8B-B14F-4D97-AF65-F5344CB8AC3E}">
        <p14:creationId xmlns:p14="http://schemas.microsoft.com/office/powerpoint/2010/main" val="17219406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Policy &amp; theoretical implications</a:t>
            </a:r>
            <a:endParaRPr lang="en-US" b="1" dirty="0"/>
          </a:p>
        </p:txBody>
      </p:sp>
      <p:sp>
        <p:nvSpPr>
          <p:cNvPr id="3" name="Content Placeholder 2"/>
          <p:cNvSpPr>
            <a:spLocks noGrp="1"/>
          </p:cNvSpPr>
          <p:nvPr>
            <p:ph idx="1"/>
          </p:nvPr>
        </p:nvSpPr>
        <p:spPr>
          <a:xfrm>
            <a:off x="838200" y="1825624"/>
            <a:ext cx="10579442" cy="4613275"/>
          </a:xfrm>
        </p:spPr>
        <p:txBody>
          <a:bodyPr>
            <a:normAutofit fontScale="40000" lnSpcReduction="20000"/>
          </a:bodyPr>
          <a:lstStyle/>
          <a:p>
            <a:pPr marL="0" indent="0">
              <a:buNone/>
            </a:pPr>
            <a:r>
              <a:rPr lang="en-US" sz="4200" b="1" dirty="0" smtClean="0"/>
              <a:t>Policy Implications </a:t>
            </a:r>
          </a:p>
          <a:p>
            <a:pPr marL="514350" indent="-514350">
              <a:buAutoNum type="arabicPeriod"/>
            </a:pPr>
            <a:r>
              <a:rPr lang="en-US" sz="4200" dirty="0" smtClean="0"/>
              <a:t>Patient centered maternity care -Interactions </a:t>
            </a:r>
            <a:r>
              <a:rPr lang="en-US" sz="4200" dirty="0"/>
              <a:t>between hcw </a:t>
            </a:r>
            <a:r>
              <a:rPr lang="en-US" sz="4200" dirty="0" smtClean="0"/>
              <a:t>&amp; women. Need for transformational training</a:t>
            </a:r>
            <a:endParaRPr lang="en-US" sz="4200" dirty="0"/>
          </a:p>
          <a:p>
            <a:pPr marL="514350" indent="-514350">
              <a:buAutoNum type="arabicPeriod"/>
            </a:pPr>
            <a:r>
              <a:rPr lang="en-US" sz="4200" dirty="0"/>
              <a:t>Equipment and supplies ave been identified in other studies elucidating preferences(Kruk and Larsen) and are crucial in </a:t>
            </a:r>
            <a:r>
              <a:rPr lang="en-US" sz="4200" dirty="0" smtClean="0"/>
              <a:t>preferences. </a:t>
            </a:r>
          </a:p>
          <a:p>
            <a:pPr marL="514350" indent="-514350">
              <a:buAutoNum type="arabicPeriod"/>
            </a:pPr>
            <a:r>
              <a:rPr lang="en-US" sz="4200" dirty="0" smtClean="0"/>
              <a:t>There </a:t>
            </a:r>
            <a:r>
              <a:rPr lang="en-US" sz="4200" dirty="0"/>
              <a:t>is a need for focus on the quality of service – on both clinical quality of management of </a:t>
            </a:r>
            <a:r>
              <a:rPr lang="en-US" sz="4200" dirty="0" smtClean="0"/>
              <a:t>labor </a:t>
            </a:r>
            <a:r>
              <a:rPr lang="en-US" sz="4200" dirty="0"/>
              <a:t>and delivery</a:t>
            </a:r>
          </a:p>
          <a:p>
            <a:pPr marL="514350" indent="-514350">
              <a:buAutoNum type="arabicPeriod"/>
            </a:pPr>
            <a:r>
              <a:rPr lang="en-US" sz="4200" dirty="0"/>
              <a:t>Distance and referral services rank </a:t>
            </a:r>
            <a:r>
              <a:rPr lang="en-US" sz="4200" dirty="0" smtClean="0"/>
              <a:t>lowly but still important</a:t>
            </a:r>
          </a:p>
          <a:p>
            <a:pPr marL="514350" indent="-514350">
              <a:buAutoNum type="arabicPeriod"/>
            </a:pPr>
            <a:r>
              <a:rPr lang="en-US" sz="4200" dirty="0" smtClean="0"/>
              <a:t>The </a:t>
            </a:r>
            <a:r>
              <a:rPr lang="en-US" sz="4200" dirty="0"/>
              <a:t>focus on costs as a barrier is diminishing due to free maternity services but indirect costs might be a concern </a:t>
            </a:r>
            <a:endParaRPr lang="en-US" sz="4200" dirty="0" smtClean="0"/>
          </a:p>
          <a:p>
            <a:pPr marL="0" indent="0">
              <a:buNone/>
            </a:pPr>
            <a:r>
              <a:rPr lang="en-US" sz="4200" b="1" dirty="0" smtClean="0"/>
              <a:t>Theoretical Implications </a:t>
            </a:r>
          </a:p>
          <a:p>
            <a:r>
              <a:rPr lang="en-US" sz="4200" dirty="0" smtClean="0"/>
              <a:t>DCEs </a:t>
            </a:r>
            <a:r>
              <a:rPr lang="en-US" sz="4200" dirty="0"/>
              <a:t>using Random utility theory can be tested  in low-income settings </a:t>
            </a:r>
          </a:p>
          <a:p>
            <a:r>
              <a:rPr lang="en-US" sz="4200" dirty="0"/>
              <a:t>N</a:t>
            </a:r>
            <a:r>
              <a:rPr lang="en-US" sz="4200" dirty="0" smtClean="0"/>
              <a:t>eed </a:t>
            </a:r>
            <a:r>
              <a:rPr lang="en-US" sz="4200" dirty="0"/>
              <a:t>for empirical measurement of  respect and dignity during facility based </a:t>
            </a:r>
            <a:r>
              <a:rPr lang="en-US" sz="4200" dirty="0" smtClean="0"/>
              <a:t>delivery </a:t>
            </a:r>
          </a:p>
          <a:p>
            <a:r>
              <a:rPr lang="en-US" sz="4200" dirty="0" smtClean="0"/>
              <a:t>Use </a:t>
            </a:r>
            <a:r>
              <a:rPr lang="en-US" sz="4200" dirty="0"/>
              <a:t>of technology to assist with visualization of attributes helps in understanding the DCE methodology </a:t>
            </a:r>
            <a:endParaRPr lang="en-US" sz="4200" dirty="0" smtClean="0"/>
          </a:p>
          <a:p>
            <a:r>
              <a:rPr lang="en-US" sz="4200" dirty="0" smtClean="0"/>
              <a:t>Policy </a:t>
            </a:r>
            <a:r>
              <a:rPr lang="en-US" sz="4200" dirty="0"/>
              <a:t>makers need to </a:t>
            </a:r>
            <a:r>
              <a:rPr lang="en-US" sz="4200" dirty="0" smtClean="0"/>
              <a:t>experimental techniques DCEs </a:t>
            </a:r>
            <a:r>
              <a:rPr lang="en-US" sz="4200" dirty="0"/>
              <a:t>to Inform health system </a:t>
            </a:r>
            <a:r>
              <a:rPr lang="en-US" sz="4200" dirty="0" smtClean="0"/>
              <a:t>approaches</a:t>
            </a:r>
            <a:endParaRPr lang="en-US" sz="4200" dirty="0"/>
          </a:p>
          <a:p>
            <a:pPr marL="514350" indent="-514350">
              <a:buAutoNum type="arabicPeriod"/>
            </a:pPr>
            <a:endParaRPr lang="en-US" dirty="0"/>
          </a:p>
        </p:txBody>
      </p:sp>
    </p:spTree>
    <p:extLst>
      <p:ext uri="{BB962C8B-B14F-4D97-AF65-F5344CB8AC3E}">
        <p14:creationId xmlns:p14="http://schemas.microsoft.com/office/powerpoint/2010/main" val="541195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Selected References </a:t>
            </a:r>
          </a:p>
        </p:txBody>
      </p:sp>
      <p:sp>
        <p:nvSpPr>
          <p:cNvPr id="3" name="Content Placeholder 2"/>
          <p:cNvSpPr>
            <a:spLocks noGrp="1"/>
          </p:cNvSpPr>
          <p:nvPr>
            <p:ph idx="1"/>
          </p:nvPr>
        </p:nvSpPr>
        <p:spPr>
          <a:xfrm>
            <a:off x="673240" y="1487156"/>
            <a:ext cx="10680560" cy="4689807"/>
          </a:xfrm>
        </p:spPr>
        <p:txBody>
          <a:bodyPr>
            <a:normAutofit fontScale="62500" lnSpcReduction="20000"/>
          </a:bodyPr>
          <a:lstStyle/>
          <a:p>
            <a:r>
              <a:rPr lang="en-US" dirty="0"/>
              <a:t>Lancaster, K. J. (1966). A new approach to consumer theory.</a:t>
            </a:r>
            <a:r>
              <a:rPr lang="en-US" i="1" dirty="0"/>
              <a:t> The Journal of Political Economy 74</a:t>
            </a:r>
            <a:r>
              <a:rPr lang="en-US" dirty="0"/>
              <a:t>(2), 132-157. </a:t>
            </a:r>
          </a:p>
          <a:p>
            <a:r>
              <a:rPr lang="en-US" dirty="0"/>
              <a:t>Kenya National Bureau of Statistics, Ministry of Health/Kenya, National AIDS Control Council/Kenya, Kenya Medical Research Institute, Population, N. C. f., &amp; Development/Kenya. (2015). </a:t>
            </a:r>
            <a:r>
              <a:rPr lang="en-US" i="1" dirty="0"/>
              <a:t>Kenya Demographic and Health Survey 2014</a:t>
            </a:r>
            <a:r>
              <a:rPr lang="en-US" dirty="0"/>
              <a:t>. Retrieved from Rockville, MD, USA: </a:t>
            </a:r>
            <a:r>
              <a:rPr lang="en-US" dirty="0">
                <a:hlinkClick r:id="rId2"/>
              </a:rPr>
              <a:t>http://dhsprogram.com/pubs/pdf/FR308/FR308.pdf</a:t>
            </a:r>
            <a:endParaRPr lang="en-US" dirty="0"/>
          </a:p>
          <a:p>
            <a:r>
              <a:rPr lang="en-US" dirty="0"/>
              <a:t>Kruk, M. E., </a:t>
            </a:r>
            <a:r>
              <a:rPr lang="en-US" dirty="0" err="1"/>
              <a:t>Paczkowski</a:t>
            </a:r>
            <a:r>
              <a:rPr lang="en-US" dirty="0"/>
              <a:t>, M., </a:t>
            </a:r>
            <a:r>
              <a:rPr lang="en-US" dirty="0" err="1"/>
              <a:t>Mbaruku</a:t>
            </a:r>
            <a:r>
              <a:rPr lang="en-US" dirty="0"/>
              <a:t>, G., de </a:t>
            </a:r>
            <a:r>
              <a:rPr lang="en-US" dirty="0" err="1"/>
              <a:t>Pinho</a:t>
            </a:r>
            <a:r>
              <a:rPr lang="en-US" dirty="0"/>
              <a:t>, H., &amp; </a:t>
            </a:r>
            <a:r>
              <a:rPr lang="en-US" dirty="0" err="1"/>
              <a:t>Galea</a:t>
            </a:r>
            <a:r>
              <a:rPr lang="en-US" dirty="0"/>
              <a:t>, S. (2009). Women's preferences for place of delivery in rural Tanzania: a population-based discrete choice experiment. </a:t>
            </a:r>
            <a:r>
              <a:rPr lang="en-US" i="1" dirty="0"/>
              <a:t>Am J Public Health, 99</a:t>
            </a:r>
            <a:r>
              <a:rPr lang="en-US" dirty="0"/>
              <a:t>(9), 1666-1672. doi:10.2105/ajph.2008.146209</a:t>
            </a:r>
          </a:p>
          <a:p>
            <a:r>
              <a:rPr lang="en-US" dirty="0"/>
              <a:t>Kruk, M. E., </a:t>
            </a:r>
            <a:r>
              <a:rPr lang="en-US" dirty="0" err="1"/>
              <a:t>Paczkowski</a:t>
            </a:r>
            <a:r>
              <a:rPr lang="en-US" dirty="0"/>
              <a:t>, M. M., </a:t>
            </a:r>
            <a:r>
              <a:rPr lang="en-US" dirty="0" err="1"/>
              <a:t>Tegegn</a:t>
            </a:r>
            <a:r>
              <a:rPr lang="en-US" dirty="0"/>
              <a:t>, A., </a:t>
            </a:r>
            <a:r>
              <a:rPr lang="en-US" dirty="0" err="1"/>
              <a:t>Tessema</a:t>
            </a:r>
            <a:r>
              <a:rPr lang="en-US" dirty="0"/>
              <a:t>, F., Hadley, C., </a:t>
            </a:r>
            <a:r>
              <a:rPr lang="en-US" dirty="0" err="1"/>
              <a:t>Asefa</a:t>
            </a:r>
            <a:r>
              <a:rPr lang="en-US" dirty="0"/>
              <a:t>, M., &amp; </a:t>
            </a:r>
            <a:r>
              <a:rPr lang="en-US" dirty="0" err="1"/>
              <a:t>Galea</a:t>
            </a:r>
            <a:r>
              <a:rPr lang="en-US" dirty="0"/>
              <a:t>, S. (2010). Mangham, L. J., Hanson, K., &amp; </a:t>
            </a:r>
            <a:r>
              <a:rPr lang="en-US" dirty="0" err="1"/>
              <a:t>McPake</a:t>
            </a:r>
            <a:r>
              <a:rPr lang="en-US" dirty="0"/>
              <a:t>, B. (2009). How to do (or not to do) ... Designing a discrete choice experiment for application in a low-income country. </a:t>
            </a:r>
            <a:r>
              <a:rPr lang="en-US" i="1" dirty="0"/>
              <a:t>Health Policy Plan, 24</a:t>
            </a:r>
            <a:r>
              <a:rPr lang="en-US" dirty="0"/>
              <a:t>(2), 151-158. doi:10.1093/</a:t>
            </a:r>
            <a:r>
              <a:rPr lang="en-US" dirty="0" err="1"/>
              <a:t>heapol</a:t>
            </a:r>
            <a:r>
              <a:rPr lang="en-US" dirty="0"/>
              <a:t>/czn047</a:t>
            </a:r>
          </a:p>
          <a:p>
            <a:r>
              <a:rPr lang="en-US" dirty="0"/>
              <a:t>Women's preferences for obstetric care in rural Ethiopia: a population-based discrete choice experiment in a region with low rates of facility delivery. </a:t>
            </a:r>
            <a:r>
              <a:rPr lang="en-US" i="1" dirty="0"/>
              <a:t>J </a:t>
            </a:r>
            <a:r>
              <a:rPr lang="en-US" i="1" dirty="0" err="1"/>
              <a:t>Epidemiol</a:t>
            </a:r>
            <a:r>
              <a:rPr lang="en-US" i="1" dirty="0"/>
              <a:t> Community Health, 64</a:t>
            </a:r>
            <a:r>
              <a:rPr lang="en-US" dirty="0"/>
              <a:t>(11), 984-988. doi:10.1136/jech.2009.087973</a:t>
            </a:r>
          </a:p>
          <a:p>
            <a:r>
              <a:rPr lang="en-US" dirty="0"/>
              <a:t>Ryan, M., Karen, G., &amp; Amaya-Amaya, M. (2008). </a:t>
            </a:r>
            <a:r>
              <a:rPr lang="en-US" i="1" dirty="0"/>
              <a:t>Using Discrete Choice Experiments to Value Health and Health care </a:t>
            </a:r>
            <a:r>
              <a:rPr lang="en-US" dirty="0"/>
              <a:t>The Netherlands </a:t>
            </a:r>
          </a:p>
          <a:p>
            <a:r>
              <a:rPr lang="en-US" dirty="0"/>
              <a:t>WHO, </a:t>
            </a:r>
            <a:r>
              <a:rPr lang="en-US" dirty="0" err="1"/>
              <a:t>WorldBank</a:t>
            </a:r>
            <a:r>
              <a:rPr lang="en-US" dirty="0"/>
              <a:t>, T., &amp; (2015). </a:t>
            </a:r>
            <a:r>
              <a:rPr lang="en-US" i="1" dirty="0"/>
              <a:t>Tracking universal health coverage: first global monitoring report</a:t>
            </a:r>
            <a:r>
              <a:rPr lang="en-US" dirty="0"/>
              <a:t>. Retrieved from World Health Organization, 20 Avenue </a:t>
            </a:r>
            <a:r>
              <a:rPr lang="en-US" dirty="0" err="1"/>
              <a:t>Appia</a:t>
            </a:r>
            <a:r>
              <a:rPr lang="en-US" dirty="0"/>
              <a:t>, 1211 Geneva 27, Switzerland: </a:t>
            </a:r>
          </a:p>
          <a:p>
            <a:endParaRPr lang="en-US" dirty="0"/>
          </a:p>
          <a:p>
            <a:endParaRPr lang="en-US" dirty="0"/>
          </a:p>
          <a:p>
            <a:endParaRPr lang="en-US" dirty="0"/>
          </a:p>
        </p:txBody>
      </p:sp>
    </p:spTree>
    <p:extLst>
      <p:ext uri="{BB962C8B-B14F-4D97-AF65-F5344CB8AC3E}">
        <p14:creationId xmlns:p14="http://schemas.microsoft.com/office/powerpoint/2010/main" val="139416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Acknowledgments</a:t>
            </a:r>
          </a:p>
        </p:txBody>
      </p:sp>
      <p:sp>
        <p:nvSpPr>
          <p:cNvPr id="3" name="Content Placeholder 2"/>
          <p:cNvSpPr>
            <a:spLocks noGrp="1"/>
          </p:cNvSpPr>
          <p:nvPr>
            <p:ph idx="1"/>
          </p:nvPr>
        </p:nvSpPr>
        <p:spPr/>
        <p:txBody>
          <a:bodyPr/>
          <a:lstStyle/>
          <a:p>
            <a:r>
              <a:rPr lang="en-US" dirty="0"/>
              <a:t>Strathmore University: Prof. Gilbert K’okwaro, Dr. Frank Wafula &amp; the PhD support group of  Dr. Ben Ngoye, Tecla Kivuli and Eric Tama </a:t>
            </a:r>
          </a:p>
          <a:p>
            <a:r>
              <a:rPr lang="en-US" dirty="0"/>
              <a:t>AIC Kijabe hospital: Dr. Mary Adams, Dr. Maureen Mchanley</a:t>
            </a:r>
          </a:p>
          <a:p>
            <a:r>
              <a:rPr lang="en-US" dirty="0"/>
              <a:t>University of Notre Dame: Fr. Bob Dowd, my data collection team; Christine, Cindy, Brian, Sandra, Annie, Mercy, Hellen.</a:t>
            </a:r>
          </a:p>
          <a:p>
            <a:r>
              <a:rPr lang="en-US" dirty="0"/>
              <a:t>Data analyst: Maurice Baraza &amp; Sydney Oluoch </a:t>
            </a:r>
          </a:p>
          <a:p>
            <a:r>
              <a:rPr lang="en-US" dirty="0"/>
              <a:t>Naivasha sub-County hospital &amp; Embakasi-North sub County health team &amp; Bro Andre medical centre </a:t>
            </a:r>
          </a:p>
          <a:p>
            <a:endParaRPr lang="en-US" dirty="0"/>
          </a:p>
        </p:txBody>
      </p:sp>
    </p:spTree>
    <p:extLst>
      <p:ext uri="{BB962C8B-B14F-4D97-AF65-F5344CB8AC3E}">
        <p14:creationId xmlns:p14="http://schemas.microsoft.com/office/powerpoint/2010/main" val="3953031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2057400" y="1524000"/>
            <a:ext cx="7772400" cy="4788354"/>
          </a:xfrm>
          <a:prstGeom prst="rect">
            <a:avLst/>
          </a:prstGeom>
        </p:spPr>
      </p:pic>
      <p:sp>
        <p:nvSpPr>
          <p:cNvPr id="2" name="Title 1"/>
          <p:cNvSpPr>
            <a:spLocks noGrp="1"/>
          </p:cNvSpPr>
          <p:nvPr>
            <p:ph type="title"/>
          </p:nvPr>
        </p:nvSpPr>
        <p:spPr>
          <a:xfrm>
            <a:off x="1676400" y="76200"/>
            <a:ext cx="8839200" cy="1905000"/>
          </a:xfrm>
        </p:spPr>
        <p:txBody>
          <a:bodyPr>
            <a:normAutofit fontScale="90000"/>
          </a:bodyPr>
          <a:lstStyle/>
          <a:p>
            <a:pPr algn="ctr"/>
            <a:r>
              <a:rPr lang="en-US" dirty="0"/>
              <a:t/>
            </a:r>
            <a:br>
              <a:rPr lang="en-US" dirty="0"/>
            </a:br>
            <a:r>
              <a:rPr lang="en-US" b="1" dirty="0"/>
              <a:t>Maternal Mortality</a:t>
            </a:r>
            <a:br>
              <a:rPr lang="en-US" b="1" dirty="0"/>
            </a:br>
            <a:r>
              <a:rPr lang="en-US" b="1" dirty="0"/>
              <a:t>Deaths per 100,000 live births, </a:t>
            </a:r>
            <a:r>
              <a:rPr lang="en-US" sz="3900" b="1" dirty="0"/>
              <a:t>2013</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22631863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Problem statement</a:t>
            </a:r>
          </a:p>
        </p:txBody>
      </p:sp>
      <p:sp>
        <p:nvSpPr>
          <p:cNvPr id="3" name="Content Placeholder 2"/>
          <p:cNvSpPr>
            <a:spLocks noGrp="1"/>
          </p:cNvSpPr>
          <p:nvPr>
            <p:ph idx="1"/>
          </p:nvPr>
        </p:nvSpPr>
        <p:spPr/>
        <p:txBody>
          <a:bodyPr>
            <a:normAutofit lnSpcReduction="10000"/>
          </a:bodyPr>
          <a:lstStyle/>
          <a:p>
            <a:r>
              <a:rPr lang="en-US" dirty="0"/>
              <a:t>In developing countries  such as Kenya, women continue to have risky births at home without skilled birth attendance.</a:t>
            </a:r>
          </a:p>
          <a:p>
            <a:r>
              <a:rPr lang="en-US" dirty="0" smtClean="0"/>
              <a:t>Some women </a:t>
            </a:r>
            <a:r>
              <a:rPr lang="en-US" dirty="0"/>
              <a:t>bypass primary health facilities that are </a:t>
            </a:r>
            <a:r>
              <a:rPr lang="en-US" dirty="0" smtClean="0"/>
              <a:t>closer </a:t>
            </a:r>
            <a:r>
              <a:rPr lang="en-US" dirty="0"/>
              <a:t>to them to seek delivery services in further off tertiary health facilities. </a:t>
            </a:r>
          </a:p>
          <a:p>
            <a:r>
              <a:rPr lang="en-US" dirty="0"/>
              <a:t>Understanding the persistence of maternal deaths within </a:t>
            </a:r>
            <a:r>
              <a:rPr lang="en-US" dirty="0" smtClean="0"/>
              <a:t>low income settings and women's </a:t>
            </a:r>
            <a:r>
              <a:rPr lang="en-US" dirty="0"/>
              <a:t>preferences </a:t>
            </a:r>
            <a:r>
              <a:rPr lang="en-US" dirty="0" smtClean="0"/>
              <a:t>for use of delivery </a:t>
            </a:r>
            <a:r>
              <a:rPr lang="en-US" dirty="0"/>
              <a:t>services can provide information that is crucial towards strengthening the health system.</a:t>
            </a:r>
          </a:p>
          <a:p>
            <a:r>
              <a:rPr lang="en-US" dirty="0"/>
              <a:t> Skilled birth attendance serves as an indicator for health service coverage and safe facility based delivery services are essential for the drive towards universal health coverage (WHO 2015)</a:t>
            </a:r>
          </a:p>
        </p:txBody>
      </p:sp>
    </p:spTree>
    <p:extLst>
      <p:ext uri="{BB962C8B-B14F-4D97-AF65-F5344CB8AC3E}">
        <p14:creationId xmlns:p14="http://schemas.microsoft.com/office/powerpoint/2010/main" val="3631558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024" y="365125"/>
            <a:ext cx="10422775" cy="707217"/>
          </a:xfrm>
        </p:spPr>
        <p:txBody>
          <a:bodyPr>
            <a:normAutofit/>
          </a:bodyPr>
          <a:lstStyle/>
          <a:p>
            <a:r>
              <a:rPr lang="en-US" sz="3600" b="1" dirty="0"/>
              <a:t>Study settings</a:t>
            </a:r>
          </a:p>
        </p:txBody>
      </p:sp>
      <p:sp>
        <p:nvSpPr>
          <p:cNvPr id="3" name="Content Placeholder 2"/>
          <p:cNvSpPr>
            <a:spLocks noGrp="1"/>
          </p:cNvSpPr>
          <p:nvPr>
            <p:ph idx="1"/>
          </p:nvPr>
        </p:nvSpPr>
        <p:spPr>
          <a:xfrm>
            <a:off x="751840" y="965200"/>
            <a:ext cx="10601960" cy="5211763"/>
          </a:xfrm>
        </p:spPr>
        <p:txBody>
          <a:bodyPr>
            <a:normAutofit/>
          </a:bodyPr>
          <a:lstStyle/>
          <a:p>
            <a:pPr marL="0" indent="0">
              <a:buNone/>
            </a:pPr>
            <a:endParaRPr lang="en-US" sz="2400" dirty="0"/>
          </a:p>
          <a:p>
            <a:pPr marL="0" indent="0">
              <a:buNone/>
            </a:pPr>
            <a:r>
              <a:rPr lang="en-US" sz="2400" b="1" dirty="0" smtClean="0"/>
              <a:t>Naivasha (rural</a:t>
            </a:r>
            <a:r>
              <a:rPr lang="en-US" sz="2400" b="1" dirty="0"/>
              <a:t>) &amp; Embakasi-North (peri-urban) setting</a:t>
            </a:r>
          </a:p>
          <a:p>
            <a:r>
              <a:rPr lang="en-US" sz="2400" dirty="0"/>
              <a:t>Estimated Maternal deaths in Kenya (UNFPA Report 2014)</a:t>
            </a:r>
          </a:p>
          <a:p>
            <a:pPr lvl="1"/>
            <a:r>
              <a:rPr lang="en-US" dirty="0"/>
              <a:t>32,021 maternal deaths </a:t>
            </a:r>
            <a:r>
              <a:rPr lang="en-US" dirty="0" smtClean="0"/>
              <a:t>in </a:t>
            </a:r>
            <a:r>
              <a:rPr lang="en-US" dirty="0"/>
              <a:t>2014, 21% of deaths </a:t>
            </a:r>
            <a:r>
              <a:rPr lang="en-US" dirty="0" smtClean="0"/>
              <a:t>from pregnancy </a:t>
            </a:r>
            <a:r>
              <a:rPr lang="en-US" dirty="0"/>
              <a:t>related causes. </a:t>
            </a:r>
          </a:p>
          <a:p>
            <a:pPr lvl="1"/>
            <a:r>
              <a:rPr lang="en-US" dirty="0"/>
              <a:t>Nairobi County (urban) ranked 3</a:t>
            </a:r>
            <a:r>
              <a:rPr lang="en-US" baseline="30000" dirty="0"/>
              <a:t>rd</a:t>
            </a:r>
            <a:r>
              <a:rPr lang="en-US" dirty="0"/>
              <a:t> with 533 maternal </a:t>
            </a:r>
            <a:r>
              <a:rPr lang="en-US" dirty="0" smtClean="0"/>
              <a:t>deaths wit</a:t>
            </a:r>
            <a:r>
              <a:rPr lang="en-US" dirty="0"/>
              <a:t>h</a:t>
            </a:r>
            <a:r>
              <a:rPr lang="en-US" dirty="0" smtClean="0"/>
              <a:t> a </a:t>
            </a:r>
            <a:r>
              <a:rPr lang="en-US" dirty="0"/>
              <a:t>maternal mortality rate (458/100,000 livebirths)</a:t>
            </a:r>
          </a:p>
          <a:p>
            <a:pPr lvl="1"/>
            <a:r>
              <a:rPr lang="en-US" dirty="0"/>
              <a:t>Peri-Urban settlements in Nairobi have higher maternal mortality (705 per 100,000) </a:t>
            </a:r>
          </a:p>
          <a:p>
            <a:pPr lvl="1"/>
            <a:r>
              <a:rPr lang="en-US" dirty="0"/>
              <a:t>Nakuru county </a:t>
            </a:r>
            <a:r>
              <a:rPr lang="en-US" dirty="0" smtClean="0"/>
              <a:t>(</a:t>
            </a:r>
            <a:r>
              <a:rPr lang="en-US" dirty="0"/>
              <a:t>rural) ranked 4</a:t>
            </a:r>
            <a:r>
              <a:rPr lang="en-US" baseline="30000" dirty="0"/>
              <a:t>th</a:t>
            </a:r>
            <a:r>
              <a:rPr lang="en-US" dirty="0"/>
              <a:t> with 444 maternal deaths</a:t>
            </a:r>
          </a:p>
          <a:p>
            <a:pPr lvl="1"/>
            <a:r>
              <a:rPr lang="en-US" dirty="0"/>
              <a:t>Naivasha sub-county (rural)  evidence of bypass of primary health facilities to </a:t>
            </a:r>
            <a:r>
              <a:rPr lang="en-US" dirty="0" smtClean="0"/>
              <a:t>sub-County </a:t>
            </a:r>
            <a:r>
              <a:rPr lang="en-US" dirty="0"/>
              <a:t>hospital (evidence from </a:t>
            </a:r>
            <a:r>
              <a:rPr lang="en-US" dirty="0" smtClean="0"/>
              <a:t>qualitative study)</a:t>
            </a:r>
            <a:endParaRPr lang="en-US" dirty="0"/>
          </a:p>
          <a:p>
            <a:pPr lvl="1"/>
            <a:endParaRPr lang="en-US" dirty="0"/>
          </a:p>
          <a:p>
            <a:endParaRPr lang="en-US" dirty="0"/>
          </a:p>
        </p:txBody>
      </p:sp>
    </p:spTree>
    <p:extLst>
      <p:ext uri="{BB962C8B-B14F-4D97-AF65-F5344CB8AC3E}">
        <p14:creationId xmlns:p14="http://schemas.microsoft.com/office/powerpoint/2010/main" val="2414872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33" y="365126"/>
            <a:ext cx="10613967" cy="831908"/>
          </a:xfrm>
        </p:spPr>
        <p:txBody>
          <a:bodyPr/>
          <a:lstStyle/>
          <a:p>
            <a:r>
              <a:rPr lang="en-US" b="1" dirty="0"/>
              <a:t>Research gap</a:t>
            </a:r>
          </a:p>
        </p:txBody>
      </p:sp>
      <p:sp>
        <p:nvSpPr>
          <p:cNvPr id="3" name="Content Placeholder 2"/>
          <p:cNvSpPr>
            <a:spLocks noGrp="1"/>
          </p:cNvSpPr>
          <p:nvPr>
            <p:ph idx="1"/>
          </p:nvPr>
        </p:nvSpPr>
        <p:spPr>
          <a:xfrm>
            <a:off x="677334" y="1316737"/>
            <a:ext cx="8596668" cy="4724626"/>
          </a:xfrm>
        </p:spPr>
        <p:txBody>
          <a:bodyPr>
            <a:normAutofit fontScale="85000" lnSpcReduction="10000"/>
          </a:bodyPr>
          <a:lstStyle/>
          <a:p>
            <a:r>
              <a:rPr lang="en-US" dirty="0"/>
              <a:t>Most periodic demographic health surveys and cross-sectional surveys focus on the supply side of  health services and fail to address women’s preferences </a:t>
            </a:r>
            <a:r>
              <a:rPr lang="en-US" dirty="0" smtClean="0"/>
              <a:t>-demand </a:t>
            </a:r>
            <a:r>
              <a:rPr lang="en-US" dirty="0"/>
              <a:t>side of health services</a:t>
            </a:r>
            <a:r>
              <a:rPr lang="en-US" dirty="0" smtClean="0"/>
              <a:t>)</a:t>
            </a:r>
            <a:endParaRPr lang="en-US" dirty="0"/>
          </a:p>
          <a:p>
            <a:r>
              <a:rPr lang="en-US" dirty="0"/>
              <a:t>The </a:t>
            </a:r>
            <a:r>
              <a:rPr lang="en-US" dirty="0" smtClean="0"/>
              <a:t>Kenya </a:t>
            </a:r>
            <a:r>
              <a:rPr lang="en-US" dirty="0"/>
              <a:t>demographic h</a:t>
            </a:r>
            <a:r>
              <a:rPr lang="en-US" dirty="0" smtClean="0"/>
              <a:t>ealth  </a:t>
            </a:r>
            <a:r>
              <a:rPr lang="en-US" dirty="0"/>
              <a:t>surveys fail to answer questions critical to the specific health concerns of the urban &amp; rural poor. </a:t>
            </a:r>
          </a:p>
          <a:p>
            <a:pPr lvl="1"/>
            <a:r>
              <a:rPr lang="en-US" dirty="0">
                <a:solidFill>
                  <a:srgbClr val="FF0000"/>
                </a:solidFill>
              </a:rPr>
              <a:t>National data systems </a:t>
            </a:r>
            <a:r>
              <a:rPr lang="en-US" u="sng" dirty="0">
                <a:solidFill>
                  <a:srgbClr val="FF0000"/>
                </a:solidFill>
              </a:rPr>
              <a:t>blur sub-group inequities  </a:t>
            </a:r>
            <a:r>
              <a:rPr lang="en-US" dirty="0">
                <a:solidFill>
                  <a:srgbClr val="FF0000"/>
                </a:solidFill>
              </a:rPr>
              <a:t>between urban and rural areas within </a:t>
            </a:r>
            <a:r>
              <a:rPr lang="en-US" dirty="0" smtClean="0">
                <a:solidFill>
                  <a:srgbClr val="FF0000"/>
                </a:solidFill>
              </a:rPr>
              <a:t>cities</a:t>
            </a:r>
            <a:endParaRPr lang="en-US" dirty="0">
              <a:solidFill>
                <a:srgbClr val="FF0000"/>
              </a:solidFill>
            </a:endParaRPr>
          </a:p>
          <a:p>
            <a:r>
              <a:rPr lang="en-US" dirty="0"/>
              <a:t>Use of stated preference </a:t>
            </a:r>
            <a:r>
              <a:rPr lang="en-US" dirty="0" smtClean="0"/>
              <a:t>methods such as Discrete Choice Experiments (DCEs) </a:t>
            </a:r>
            <a:r>
              <a:rPr lang="en-US" dirty="0"/>
              <a:t>in addition to revealed preference data in health economics can be used to map preferences </a:t>
            </a:r>
          </a:p>
          <a:p>
            <a:r>
              <a:rPr lang="en-US" dirty="0"/>
              <a:t>A </a:t>
            </a:r>
            <a:r>
              <a:rPr lang="en-US" dirty="0" smtClean="0"/>
              <a:t>DCE will </a:t>
            </a:r>
            <a:r>
              <a:rPr lang="en-US" dirty="0"/>
              <a:t>provide information on other crucial non-health process indicators such as waiting time, cleanliness &amp; non-technical quality of care indicators that are equally important in women’s decision for place of delivery</a:t>
            </a:r>
          </a:p>
          <a:p>
            <a:endParaRPr lang="en-US" dirty="0"/>
          </a:p>
        </p:txBody>
      </p:sp>
    </p:spTree>
    <p:extLst>
      <p:ext uri="{BB962C8B-B14F-4D97-AF65-F5344CB8AC3E}">
        <p14:creationId xmlns:p14="http://schemas.microsoft.com/office/powerpoint/2010/main" val="177136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Theoretical framework</a:t>
            </a:r>
          </a:p>
        </p:txBody>
      </p:sp>
      <p:sp>
        <p:nvSpPr>
          <p:cNvPr id="3" name="Content Placeholder 2"/>
          <p:cNvSpPr>
            <a:spLocks noGrp="1"/>
          </p:cNvSpPr>
          <p:nvPr>
            <p:ph idx="1"/>
          </p:nvPr>
        </p:nvSpPr>
        <p:spPr/>
        <p:txBody>
          <a:bodyPr>
            <a:normAutofit fontScale="70000" lnSpcReduction="20000"/>
          </a:bodyPr>
          <a:lstStyle/>
          <a:p>
            <a:r>
              <a:rPr lang="en-US" dirty="0"/>
              <a:t>The method of DCE’s relies on the assumptions of </a:t>
            </a:r>
            <a:r>
              <a:rPr lang="en-US" b="1" dirty="0"/>
              <a:t>economic rationality </a:t>
            </a:r>
            <a:r>
              <a:rPr lang="en-US" dirty="0"/>
              <a:t>and </a:t>
            </a:r>
            <a:r>
              <a:rPr lang="en-US" b="1" dirty="0"/>
              <a:t>utility maximization</a:t>
            </a:r>
            <a:r>
              <a:rPr lang="en-US" dirty="0"/>
              <a:t>. </a:t>
            </a:r>
          </a:p>
          <a:p>
            <a:r>
              <a:rPr lang="en-US" dirty="0"/>
              <a:t>DCE’s draw from Lancaster’s 1966 </a:t>
            </a:r>
            <a:r>
              <a:rPr lang="en-US" b="1" dirty="0" smtClean="0"/>
              <a:t>economic theory of value- </a:t>
            </a:r>
            <a:r>
              <a:rPr lang="en-US" dirty="0" smtClean="0"/>
              <a:t>that </a:t>
            </a:r>
            <a:r>
              <a:rPr lang="en-US" dirty="0"/>
              <a:t>it is the attributes of the goods that determine the utility they provide. </a:t>
            </a:r>
            <a:endParaRPr lang="en-US" dirty="0" smtClean="0"/>
          </a:p>
          <a:p>
            <a:r>
              <a:rPr lang="en-US" dirty="0" smtClean="0"/>
              <a:t>When </a:t>
            </a:r>
            <a:r>
              <a:rPr lang="en-US" dirty="0"/>
              <a:t>an individual is stating their preference they are assumed to choose the alternative that yields his/her the highest benefit known as utility  </a:t>
            </a:r>
            <a:endParaRPr lang="en-US" dirty="0" smtClean="0"/>
          </a:p>
          <a:p>
            <a:r>
              <a:rPr lang="en-US" b="1" dirty="0" smtClean="0"/>
              <a:t>Random utility theory-</a:t>
            </a:r>
            <a:r>
              <a:rPr lang="en-US" dirty="0" smtClean="0"/>
              <a:t>The</a:t>
            </a:r>
            <a:r>
              <a:rPr lang="en-US" b="1" dirty="0" smtClean="0"/>
              <a:t> </a:t>
            </a:r>
            <a:r>
              <a:rPr lang="en-US" dirty="0"/>
              <a:t>latent utility </a:t>
            </a:r>
            <a:r>
              <a:rPr lang="en-US" dirty="0" smtClean="0"/>
              <a:t>of </a:t>
            </a:r>
            <a:r>
              <a:rPr lang="en-US" dirty="0"/>
              <a:t>an alternative </a:t>
            </a:r>
            <a:r>
              <a:rPr lang="en-US" dirty="0" err="1"/>
              <a:t>i</a:t>
            </a:r>
            <a:r>
              <a:rPr lang="en-US" dirty="0"/>
              <a:t> in a choice set Cn as perceived by an individual n is considered to be decomposable into two additively separate </a:t>
            </a:r>
            <a:r>
              <a:rPr lang="en-US" dirty="0" smtClean="0"/>
              <a:t>parts:</a:t>
            </a:r>
          </a:p>
          <a:p>
            <a:r>
              <a:rPr lang="en-US" dirty="0" smtClean="0"/>
              <a:t>1</a:t>
            </a:r>
            <a:r>
              <a:rPr lang="en-US" dirty="0"/>
              <a:t>) A systematic </a:t>
            </a:r>
            <a:r>
              <a:rPr lang="en-US" dirty="0" smtClean="0"/>
              <a:t>(explainable</a:t>
            </a:r>
            <a:r>
              <a:rPr lang="en-US" dirty="0"/>
              <a:t>) component specified as a function of the attributes of the alternatives and 2) A random (unexplainable ) component </a:t>
            </a:r>
            <a:r>
              <a:rPr lang="el-GR" b="1" dirty="0"/>
              <a:t>ε </a:t>
            </a:r>
            <a:r>
              <a:rPr lang="en-US" dirty="0" smtClean="0"/>
              <a:t>in </a:t>
            </a:r>
            <a:r>
              <a:rPr lang="en-US" dirty="0"/>
              <a:t>representation unmeasured variation in preferences . </a:t>
            </a:r>
          </a:p>
          <a:p>
            <a:r>
              <a:rPr lang="en-US" b="1" dirty="0" err="1" smtClean="0"/>
              <a:t>Uin</a:t>
            </a:r>
            <a:r>
              <a:rPr lang="en-US" b="1" dirty="0" smtClean="0"/>
              <a:t>=V(Xin, B</a:t>
            </a:r>
            <a:r>
              <a:rPr lang="en-US" b="1" dirty="0"/>
              <a:t>) </a:t>
            </a:r>
            <a:r>
              <a:rPr lang="en-US" b="1" dirty="0" smtClean="0"/>
              <a:t>+</a:t>
            </a:r>
            <a:r>
              <a:rPr lang="el-GR" b="1" dirty="0"/>
              <a:t> ε </a:t>
            </a:r>
            <a:r>
              <a:rPr lang="en-US" b="1" dirty="0" smtClean="0"/>
              <a:t>in</a:t>
            </a:r>
            <a:endParaRPr lang="en-US" b="1" dirty="0"/>
          </a:p>
          <a:p>
            <a:r>
              <a:rPr lang="en-US" dirty="0"/>
              <a:t>Discrete choice theory deals with a choice among a set of finite and mutually exclusive alternatives, the individual chooses one and only one alternative from this set Discrete choice theory introduces the idea that individual choice behavior is intrinsically probabilistic hence random </a:t>
            </a:r>
            <a:endParaRPr lang="en-US" dirty="0" smtClean="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34554956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Research questions</a:t>
            </a:r>
          </a:p>
        </p:txBody>
      </p:sp>
      <p:sp>
        <p:nvSpPr>
          <p:cNvPr id="3" name="Content Placeholder 2"/>
          <p:cNvSpPr>
            <a:spLocks noGrp="1"/>
          </p:cNvSpPr>
          <p:nvPr>
            <p:ph idx="1"/>
          </p:nvPr>
        </p:nvSpPr>
        <p:spPr>
          <a:xfrm>
            <a:off x="838200" y="1524000"/>
            <a:ext cx="10515600" cy="4652963"/>
          </a:xfrm>
        </p:spPr>
        <p:txBody>
          <a:bodyPr>
            <a:normAutofit fontScale="77500" lnSpcReduction="20000"/>
          </a:bodyPr>
          <a:lstStyle/>
          <a:p>
            <a:pPr marL="0" indent="0">
              <a:buNone/>
            </a:pPr>
            <a:r>
              <a:rPr lang="en-US" b="1" dirty="0"/>
              <a:t>Research Question</a:t>
            </a:r>
            <a:endParaRPr lang="en-US" dirty="0"/>
          </a:p>
          <a:p>
            <a:pPr marL="0" indent="0">
              <a:buNone/>
            </a:pPr>
            <a:r>
              <a:rPr lang="en-US" dirty="0"/>
              <a:t>1. What are Kenyan women’s preferences for place of delivery in the </a:t>
            </a:r>
            <a:r>
              <a:rPr lang="en-US" i="1" dirty="0"/>
              <a:t>Embakasi-North </a:t>
            </a:r>
            <a:r>
              <a:rPr lang="en-US" dirty="0"/>
              <a:t>&amp;</a:t>
            </a:r>
            <a:r>
              <a:rPr lang="en-US" i="1" dirty="0"/>
              <a:t>Naivasha sub-County </a:t>
            </a:r>
            <a:r>
              <a:rPr lang="en-US" dirty="0"/>
              <a:t>contexts?  </a:t>
            </a:r>
          </a:p>
          <a:p>
            <a:pPr marL="0" indent="0">
              <a:buNone/>
            </a:pPr>
            <a:r>
              <a:rPr lang="en-US" b="1" dirty="0"/>
              <a:t>Specific Objectives </a:t>
            </a:r>
            <a:endParaRPr lang="en-US" dirty="0"/>
          </a:p>
          <a:p>
            <a:pPr lvl="0"/>
            <a:r>
              <a:rPr lang="en-US" b="1" dirty="0"/>
              <a:t>Objective 1</a:t>
            </a:r>
            <a:r>
              <a:rPr lang="en-US" dirty="0"/>
              <a:t>: To identify the attributes and attribute levels of place of delivery that women prefer for when choosing a place of delivery (Qualitative methods- FGD’s &amp; IDI’s)</a:t>
            </a:r>
          </a:p>
          <a:p>
            <a:pPr lvl="0"/>
            <a:r>
              <a:rPr lang="en-US" b="1" dirty="0"/>
              <a:t>Objective 2 </a:t>
            </a:r>
            <a:r>
              <a:rPr lang="en-US" dirty="0"/>
              <a:t>:</a:t>
            </a:r>
            <a:r>
              <a:rPr lang="en-US" dirty="0">
                <a:solidFill>
                  <a:srgbClr val="FF0000"/>
                </a:solidFill>
              </a:rPr>
              <a:t>To determine the </a:t>
            </a:r>
            <a:r>
              <a:rPr lang="en-US" b="1" dirty="0">
                <a:solidFill>
                  <a:srgbClr val="FF0000"/>
                </a:solidFill>
              </a:rPr>
              <a:t>relative importance </a:t>
            </a:r>
            <a:r>
              <a:rPr lang="en-US" dirty="0">
                <a:solidFill>
                  <a:srgbClr val="FF0000"/>
                </a:solidFill>
              </a:rPr>
              <a:t>of the attributes &amp; attribute levels for  of place of delivery within the two contexts. (Quantitative methods-DCE)</a:t>
            </a:r>
          </a:p>
          <a:p>
            <a:pPr lvl="0"/>
            <a:r>
              <a:rPr lang="en-US" dirty="0"/>
              <a:t> </a:t>
            </a:r>
            <a:r>
              <a:rPr lang="en-US" b="1" dirty="0"/>
              <a:t>Objective 3</a:t>
            </a:r>
            <a:r>
              <a:rPr lang="en-US" dirty="0"/>
              <a:t>: To determine what factors -</a:t>
            </a:r>
            <a:r>
              <a:rPr lang="en-US" b="1" dirty="0"/>
              <a:t>sociodemographic</a:t>
            </a:r>
            <a:r>
              <a:rPr lang="en-US" dirty="0"/>
              <a:t> variables and </a:t>
            </a:r>
            <a:r>
              <a:rPr lang="en-US" b="1" dirty="0"/>
              <a:t>household characteristics </a:t>
            </a:r>
            <a:r>
              <a:rPr lang="en-US" dirty="0"/>
              <a:t>influence preferences for place of delivery (Quantitative </a:t>
            </a:r>
            <a:r>
              <a:rPr lang="en-US" dirty="0" smtClean="0"/>
              <a:t>methods-DCE &amp; </a:t>
            </a:r>
            <a:r>
              <a:rPr lang="en-US" dirty="0"/>
              <a:t>Cross-sectional </a:t>
            </a:r>
            <a:r>
              <a:rPr lang="en-US" dirty="0" smtClean="0"/>
              <a:t>survey)</a:t>
            </a:r>
            <a:endParaRPr lang="en-US" dirty="0"/>
          </a:p>
          <a:p>
            <a:pPr lvl="0"/>
            <a:r>
              <a:rPr lang="en-US" b="1" dirty="0"/>
              <a:t>Objective 4</a:t>
            </a:r>
            <a:r>
              <a:rPr lang="en-US" dirty="0"/>
              <a:t>: To understand what trade-offs  women in both settings make when they are making a decision on selecting a place of delivery. (Quantitative methods-DCE)</a:t>
            </a:r>
          </a:p>
          <a:p>
            <a:pPr lvl="0"/>
            <a:r>
              <a:rPr lang="en-US" b="1" dirty="0"/>
              <a:t>Objective 5</a:t>
            </a:r>
            <a:r>
              <a:rPr lang="en-US" dirty="0"/>
              <a:t>:  To establish what the willingness to pay for the attributes when selecting a place of delivery (Quantitative methods-DCE)</a:t>
            </a:r>
          </a:p>
          <a:p>
            <a:pPr marL="0" indent="0">
              <a:buNone/>
            </a:pPr>
            <a:endParaRPr lang="en-US" dirty="0"/>
          </a:p>
          <a:p>
            <a:pPr marL="514350" indent="-514350">
              <a:buAutoNum type="arabicPeriod"/>
            </a:pPr>
            <a:endParaRPr lang="en-US" dirty="0"/>
          </a:p>
          <a:p>
            <a:pPr marL="514350" indent="-514350">
              <a:buAutoNum type="arabicPeriod"/>
            </a:pPr>
            <a:endParaRPr lang="en-US" dirty="0"/>
          </a:p>
        </p:txBody>
      </p:sp>
    </p:spTree>
    <p:extLst>
      <p:ext uri="{BB962C8B-B14F-4D97-AF65-F5344CB8AC3E}">
        <p14:creationId xmlns:p14="http://schemas.microsoft.com/office/powerpoint/2010/main" val="834395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Research methodology :Stages of Discrete Choice Experiment implementation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0534966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953082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12064</TotalTime>
  <Words>3978</Words>
  <Application>Microsoft Office PowerPoint</Application>
  <PresentationFormat>Widescreen</PresentationFormat>
  <Paragraphs>482</Paragraphs>
  <Slides>22</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Garamond</vt:lpstr>
      <vt:lpstr>Times New Roman</vt:lpstr>
      <vt:lpstr>Office Theme</vt:lpstr>
      <vt:lpstr>Kenyan women’s preferences for place of delivery in  a peri-urban and a rural sub-county : A Discrete Choice Experiment  </vt:lpstr>
      <vt:lpstr>Background </vt:lpstr>
      <vt:lpstr> Maternal Mortality Deaths per 100,000 live births, 2013  </vt:lpstr>
      <vt:lpstr>Problem statement</vt:lpstr>
      <vt:lpstr>Study settings</vt:lpstr>
      <vt:lpstr>Research gap</vt:lpstr>
      <vt:lpstr>Theoretical framework</vt:lpstr>
      <vt:lpstr>Research questions</vt:lpstr>
      <vt:lpstr>Research methodology :Stages of Discrete Choice Experiment implementation </vt:lpstr>
      <vt:lpstr>PowerPoint Presentation</vt:lpstr>
      <vt:lpstr>PowerPoint Presentation</vt:lpstr>
      <vt:lpstr>Qualitative Data analysis </vt:lpstr>
      <vt:lpstr>Qualitative study results : Identification of most important attributes (by frequency)</vt:lpstr>
      <vt:lpstr>Visual representation of DCE Choice task</vt:lpstr>
      <vt:lpstr>Data Analysis &amp; the Estimated utility model</vt:lpstr>
      <vt:lpstr>Rural  Women's characteristics</vt:lpstr>
      <vt:lpstr>Results of choice model</vt:lpstr>
      <vt:lpstr>Results of choice model: Likelihood ratio tests  </vt:lpstr>
      <vt:lpstr>Results of DCE : Likelihood tests </vt:lpstr>
      <vt:lpstr> Policy &amp; theoretical implications</vt:lpstr>
      <vt:lpstr>Selected References </vt:lpstr>
      <vt:lpstr>Acknowledgments</vt:lpstr>
    </vt:vector>
  </TitlesOfParts>
  <Company>University of Notre Dame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attributes and attribute-levels for a Discrete Choice Experiment on Kenyan women’s preferences for place of delivery in Embakasi-North &amp; Naivasha sub-counties.</dc:title>
  <dc:creator>Jackie</dc:creator>
  <cp:lastModifiedBy>Jackie</cp:lastModifiedBy>
  <cp:revision>132</cp:revision>
  <dcterms:created xsi:type="dcterms:W3CDTF">2018-08-03T11:43:41Z</dcterms:created>
  <dcterms:modified xsi:type="dcterms:W3CDTF">2019-03-12T17:31:54Z</dcterms:modified>
</cp:coreProperties>
</file>