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59" r:id="rId8"/>
    <p:sldId id="268" r:id="rId9"/>
    <p:sldId id="267" r:id="rId10"/>
    <p:sldId id="266" r:id="rId11"/>
    <p:sldId id="262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1116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8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2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1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4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0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8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0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9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9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D22C4-E06F-458D-A512-0CD350849999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7DD5-999F-462D-AEA2-32326F2AB09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56591" y="1472563"/>
            <a:ext cx="7955280" cy="0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6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177" y="1122363"/>
            <a:ext cx="8619564" cy="23876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Factors explaining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catastrophic </a:t>
            </a:r>
            <a:r>
              <a:rPr lang="en-US" dirty="0" smtClean="0">
                <a:solidFill>
                  <a:schemeClr val="bg1"/>
                </a:solidFill>
              </a:rPr>
              <a:t>health spending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 smtClean="0">
                <a:solidFill>
                  <a:schemeClr val="bg1"/>
                </a:solidFill>
              </a:rPr>
              <a:t>Côte d’Ivoire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Juliana Gnamon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AfHEA</a:t>
            </a:r>
            <a:r>
              <a:rPr lang="en-US" dirty="0" smtClean="0"/>
              <a:t> </a:t>
            </a:r>
            <a:r>
              <a:rPr lang="en-US" dirty="0" smtClean="0"/>
              <a:t>Conference</a:t>
            </a:r>
          </a:p>
          <a:p>
            <a:r>
              <a:rPr lang="en-US" dirty="0" smtClean="0"/>
              <a:t>Accra, Ghana</a:t>
            </a:r>
            <a:endParaRPr lang="en-US" dirty="0" smtClean="0"/>
          </a:p>
          <a:p>
            <a:r>
              <a:rPr lang="en-US" dirty="0" smtClean="0"/>
              <a:t>March 13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9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Results-Determinants of CHE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/>
              <a:t>health care usage</a:t>
            </a:r>
            <a:endParaRPr lang="en-US" sz="2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860987"/>
              </p:ext>
            </p:extLst>
          </p:nvPr>
        </p:nvGraphicFramePr>
        <p:xfrm>
          <a:off x="512125" y="1917076"/>
          <a:ext cx="8279391" cy="2785398"/>
        </p:xfrm>
        <a:graphic>
          <a:graphicData uri="http://schemas.openxmlformats.org/drawingml/2006/table">
            <a:tbl>
              <a:tblPr firstRow="1" firstCol="1" bandRow="1"/>
              <a:tblGrid>
                <a:gridCol w="3087599"/>
                <a:gridCol w="1197779"/>
                <a:gridCol w="2030170"/>
                <a:gridCol w="792260"/>
                <a:gridCol w="792260"/>
                <a:gridCol w="379323"/>
              </a:tblGrid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person in the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bought a drug</a:t>
                      </a: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60,20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[46,16;78,51]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185,0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[141,2;242,3]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person in the </a:t>
                      </a: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had a medical consultation  during the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 month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1,192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[1,014;1,401]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[0,943;1,314]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person in the </a:t>
                      </a: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 been hospitalized during the last semester 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13,18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[9,772;17,77]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12,83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[9,301;17,69]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person in the </a:t>
                      </a: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had an unmet need for health care 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1,287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[1,097;1,510]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1,399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[1,189;1,646]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12797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12797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85147" y="4958695"/>
            <a:ext cx="70844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dirty="0"/>
              <a:t>People who have health shocks or use formal health care have higher odds to experience CHE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endParaRPr lang="en-US" dirty="0"/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dirty="0"/>
              <a:t>Hospitalization and drug purchase especially increase probability to have CHE</a:t>
            </a:r>
          </a:p>
        </p:txBody>
      </p:sp>
    </p:spTree>
    <p:extLst>
      <p:ext uri="{BB962C8B-B14F-4D97-AF65-F5344CB8AC3E}">
        <p14:creationId xmlns:p14="http://schemas.microsoft.com/office/powerpoint/2010/main" val="9232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to health care is a three-tier market in the </a:t>
            </a:r>
            <a:r>
              <a:rPr lang="en-US" dirty="0" smtClean="0"/>
              <a:t>country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Very </a:t>
            </a:r>
            <a:r>
              <a:rPr lang="en-US" dirty="0"/>
              <a:t>poor households skip use of health care in case of need, avoiding to incur spending. </a:t>
            </a:r>
          </a:p>
          <a:p>
            <a:pPr lvl="1"/>
            <a:r>
              <a:rPr lang="en-US" dirty="0" smtClean="0"/>
              <a:t>Households </a:t>
            </a:r>
            <a:r>
              <a:rPr lang="en-US" dirty="0"/>
              <a:t>who dare to use health care without insurance are at tremendous risk of incurring catastrophic health spending. </a:t>
            </a:r>
            <a:endParaRPr lang="en-US" dirty="0" smtClean="0"/>
          </a:p>
          <a:p>
            <a:pPr lvl="1"/>
            <a:r>
              <a:rPr lang="en-US" dirty="0" smtClean="0"/>
              <a:t>Richer </a:t>
            </a:r>
            <a:r>
              <a:rPr lang="en-US" dirty="0"/>
              <a:t>household use health insurance to protect themselves against the </a:t>
            </a:r>
            <a:r>
              <a:rPr lang="en-US" dirty="0" smtClean="0"/>
              <a:t>phenomenon.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Health </a:t>
            </a:r>
            <a:r>
              <a:rPr lang="en-US" dirty="0"/>
              <a:t>systems reforms should aim to extend prepayment mechanisms and increase financial </a:t>
            </a:r>
            <a:r>
              <a:rPr lang="en-US" dirty="0" smtClean="0"/>
              <a:t>protection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should also target vulnerable population and ensure progressive contributions so as to reduce the current fragmentation of health care market and inequities in </a:t>
            </a:r>
            <a:r>
              <a:rPr lang="en-US" dirty="0" smtClean="0"/>
              <a:t>access</a:t>
            </a:r>
          </a:p>
          <a:p>
            <a:endParaRPr lang="en-US" dirty="0" smtClean="0"/>
          </a:p>
          <a:p>
            <a:r>
              <a:rPr lang="en-US" dirty="0" smtClean="0"/>
              <a:t>Prepayment mechanisms should cover hospitalization and drug purchase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Thank you!</a:t>
            </a:r>
          </a:p>
          <a:p>
            <a:pPr marL="0" indent="0" algn="ct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908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Objectives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3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Health </a:t>
            </a:r>
            <a:r>
              <a:rPr lang="en-US" dirty="0"/>
              <a:t>spending is essentially financed by private spending in Cote d’Ivoire,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Out of pocket spending </a:t>
            </a:r>
            <a:r>
              <a:rPr lang="en-US" dirty="0"/>
              <a:t>being the essential part of </a:t>
            </a:r>
            <a:r>
              <a:rPr lang="en-US" dirty="0" smtClean="0"/>
              <a:t>those</a:t>
            </a:r>
          </a:p>
          <a:p>
            <a:endParaRPr lang="en-US" dirty="0"/>
          </a:p>
          <a:p>
            <a:r>
              <a:rPr lang="en-US" dirty="0" smtClean="0"/>
              <a:t>Key facts on health financing:</a:t>
            </a:r>
          </a:p>
          <a:p>
            <a:pPr lvl="1"/>
            <a:r>
              <a:rPr lang="fr-FR" dirty="0" err="1" smtClean="0"/>
              <a:t>Health</a:t>
            </a:r>
            <a:r>
              <a:rPr lang="fr-FR" dirty="0" smtClean="0"/>
              <a:t> </a:t>
            </a:r>
            <a:r>
              <a:rPr lang="fr-FR" dirty="0" err="1"/>
              <a:t>spending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2.8% of total </a:t>
            </a:r>
            <a:r>
              <a:rPr lang="fr-FR" dirty="0" err="1"/>
              <a:t>hh</a:t>
            </a:r>
            <a:r>
              <a:rPr lang="fr-FR" dirty="0"/>
              <a:t> </a:t>
            </a:r>
            <a:r>
              <a:rPr lang="fr-FR" dirty="0" err="1"/>
              <a:t>expenditures</a:t>
            </a:r>
            <a:endParaRPr lang="fr-FR" dirty="0"/>
          </a:p>
          <a:p>
            <a:pPr lvl="1"/>
            <a:r>
              <a:rPr lang="en-US" dirty="0" smtClean="0"/>
              <a:t>Health spending is positive function of income</a:t>
            </a:r>
          </a:p>
          <a:p>
            <a:pPr lvl="1"/>
            <a:r>
              <a:rPr lang="fr-FR" dirty="0" err="1" smtClean="0"/>
              <a:t>Average</a:t>
            </a:r>
            <a:r>
              <a:rPr lang="fr-FR" dirty="0" smtClean="0"/>
              <a:t> </a:t>
            </a:r>
            <a:r>
              <a:rPr lang="fr-FR" dirty="0" err="1" smtClean="0"/>
              <a:t>annual</a:t>
            </a:r>
            <a:r>
              <a:rPr lang="fr-FR" dirty="0" smtClean="0"/>
              <a:t> </a:t>
            </a:r>
            <a:r>
              <a:rPr lang="fr-FR" dirty="0" err="1" smtClean="0"/>
              <a:t>health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XOF 10,844 (XOF </a:t>
            </a:r>
            <a:r>
              <a:rPr lang="fr-FR" dirty="0"/>
              <a:t>29,063 </a:t>
            </a:r>
            <a:r>
              <a:rPr lang="fr-FR" dirty="0" smtClean="0"/>
              <a:t>for the </a:t>
            </a:r>
            <a:r>
              <a:rPr lang="fr-FR" dirty="0" err="1" smtClean="0"/>
              <a:t>highest</a:t>
            </a:r>
            <a:r>
              <a:rPr lang="fr-FR" dirty="0" smtClean="0"/>
              <a:t> quintile). </a:t>
            </a:r>
          </a:p>
          <a:p>
            <a:pPr lvl="1"/>
            <a:r>
              <a:rPr lang="en-US" dirty="0" smtClean="0"/>
              <a:t>5.2</a:t>
            </a:r>
            <a:r>
              <a:rPr lang="en-US" dirty="0"/>
              <a:t>% of household heads have insurance (15% for highest quintile)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35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the context of the institution of a national scheme for health insurance, it is of interest to </a:t>
            </a:r>
            <a:r>
              <a:rPr lang="en-US" b="1" dirty="0" smtClean="0"/>
              <a:t>analyze </a:t>
            </a:r>
            <a:r>
              <a:rPr lang="en-US" b="1" dirty="0"/>
              <a:t>incidence of catastrophic spending and investigate its </a:t>
            </a:r>
            <a:r>
              <a:rPr lang="en-US" b="1" dirty="0" smtClean="0"/>
              <a:t>determinants</a:t>
            </a:r>
            <a:endParaRPr lang="en-US" b="1" dirty="0"/>
          </a:p>
          <a:p>
            <a:endParaRPr lang="en-US" b="1" dirty="0" smtClean="0"/>
          </a:p>
          <a:p>
            <a:r>
              <a:rPr lang="en-US" dirty="0"/>
              <a:t>This study uses different thresholds (5%, 10%, 15% and a composite one) to provide a descriptive evidence of catastrophic spending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25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logit model </a:t>
            </a:r>
            <a:r>
              <a:rPr lang="en-US" dirty="0" smtClean="0"/>
              <a:t>estimates </a:t>
            </a:r>
            <a:r>
              <a:rPr lang="en-US" dirty="0"/>
              <a:t>the </a:t>
            </a:r>
            <a:r>
              <a:rPr lang="en-US" dirty="0" smtClean="0"/>
              <a:t>determinants </a:t>
            </a:r>
            <a:r>
              <a:rPr lang="en-US" dirty="0"/>
              <a:t>of the </a:t>
            </a:r>
            <a:r>
              <a:rPr lang="en-US" dirty="0" smtClean="0"/>
              <a:t>CHE</a:t>
            </a:r>
          </a:p>
          <a:p>
            <a:endParaRPr lang="en-US" dirty="0"/>
          </a:p>
          <a:p>
            <a:r>
              <a:rPr lang="en-US" dirty="0" smtClean="0"/>
              <a:t>Capacity to pay is defined as </a:t>
            </a:r>
            <a:r>
              <a:rPr lang="en-US" dirty="0" smtClean="0"/>
              <a:t>Non-food </a:t>
            </a:r>
            <a:r>
              <a:rPr lang="en-US" dirty="0" smtClean="0"/>
              <a:t>normalized household </a:t>
            </a:r>
            <a:r>
              <a:rPr lang="en-US" dirty="0" smtClean="0"/>
              <a:t>expenditures</a:t>
            </a:r>
          </a:p>
          <a:p>
            <a:endParaRPr lang="en-US" dirty="0" smtClean="0"/>
          </a:p>
          <a:p>
            <a:r>
              <a:rPr lang="en-US" dirty="0" smtClean="0"/>
              <a:t>Data come from the 2015 Living Standards Measurement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Results-Incidence of 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Incidence of CHE </a:t>
            </a:r>
            <a:r>
              <a:rPr lang="fr-FR" dirty="0" err="1" smtClean="0"/>
              <a:t>is</a:t>
            </a:r>
            <a:r>
              <a:rPr lang="fr-FR" dirty="0" smtClean="0"/>
              <a:t> as </a:t>
            </a:r>
            <a:r>
              <a:rPr lang="fr-FR" dirty="0" err="1" smtClean="0"/>
              <a:t>follows</a:t>
            </a:r>
            <a:r>
              <a:rPr lang="fr-FR" dirty="0" smtClean="0"/>
              <a:t>: </a:t>
            </a:r>
          </a:p>
          <a:p>
            <a:pPr lvl="1"/>
            <a:r>
              <a:rPr lang="fr-FR" dirty="0" err="1" smtClean="0"/>
              <a:t>Threshold</a:t>
            </a:r>
            <a:r>
              <a:rPr lang="fr-FR" dirty="0" smtClean="0"/>
              <a:t> 5%: </a:t>
            </a:r>
            <a:r>
              <a:rPr lang="fr-FR" dirty="0"/>
              <a:t>24%; </a:t>
            </a:r>
            <a:endParaRPr lang="fr-FR" dirty="0" smtClean="0"/>
          </a:p>
          <a:p>
            <a:pPr lvl="1"/>
            <a:r>
              <a:rPr lang="fr-FR" dirty="0" err="1" smtClean="0"/>
              <a:t>Threshold</a:t>
            </a:r>
            <a:r>
              <a:rPr lang="fr-FR" dirty="0" smtClean="0"/>
              <a:t> </a:t>
            </a:r>
            <a:r>
              <a:rPr lang="fr-FR" dirty="0"/>
              <a:t>10</a:t>
            </a:r>
            <a:r>
              <a:rPr lang="fr-FR" dirty="0" smtClean="0"/>
              <a:t>%: </a:t>
            </a:r>
            <a:r>
              <a:rPr lang="fr-FR" dirty="0"/>
              <a:t>16%; </a:t>
            </a:r>
            <a:endParaRPr lang="fr-FR" dirty="0" smtClean="0"/>
          </a:p>
          <a:p>
            <a:pPr lvl="1"/>
            <a:r>
              <a:rPr lang="fr-FR" dirty="0" err="1" smtClean="0"/>
              <a:t>Threshold</a:t>
            </a:r>
            <a:r>
              <a:rPr lang="fr-FR" dirty="0" smtClean="0"/>
              <a:t> </a:t>
            </a:r>
            <a:r>
              <a:rPr lang="fr-FR" dirty="0"/>
              <a:t>15%: </a:t>
            </a:r>
            <a:r>
              <a:rPr lang="fr-FR" dirty="0" smtClean="0"/>
              <a:t>10.4</a:t>
            </a:r>
            <a:r>
              <a:rPr lang="fr-FR" dirty="0"/>
              <a:t>%; </a:t>
            </a:r>
            <a:endParaRPr lang="fr-FR" dirty="0" smtClean="0"/>
          </a:p>
          <a:p>
            <a:pPr lvl="1"/>
            <a:r>
              <a:rPr lang="fr-FR" dirty="0" err="1" smtClean="0"/>
              <a:t>Threshold</a:t>
            </a:r>
            <a:r>
              <a:rPr lang="fr-FR" dirty="0" smtClean="0"/>
              <a:t> </a:t>
            </a:r>
            <a:r>
              <a:rPr lang="fr-FR" dirty="0"/>
              <a:t>20%:</a:t>
            </a:r>
            <a:r>
              <a:rPr lang="fr-FR" dirty="0" smtClean="0"/>
              <a:t>7.2</a:t>
            </a:r>
            <a:r>
              <a:rPr lang="fr-FR" dirty="0"/>
              <a:t>% ; </a:t>
            </a:r>
            <a:endParaRPr lang="fr-FR" dirty="0" smtClean="0"/>
          </a:p>
          <a:p>
            <a:pPr lvl="1"/>
            <a:r>
              <a:rPr lang="fr-FR" dirty="0" err="1" smtClean="0"/>
              <a:t>Threshold</a:t>
            </a:r>
            <a:r>
              <a:rPr lang="fr-FR" dirty="0" smtClean="0"/>
              <a:t> </a:t>
            </a:r>
            <a:r>
              <a:rPr lang="fr-FR" dirty="0"/>
              <a:t>25</a:t>
            </a:r>
            <a:r>
              <a:rPr lang="fr-FR" dirty="0" smtClean="0"/>
              <a:t>%: 5.1</a:t>
            </a:r>
            <a:r>
              <a:rPr lang="fr-FR" dirty="0"/>
              <a:t>%; </a:t>
            </a:r>
            <a:endParaRPr lang="fr-FR" dirty="0" smtClean="0"/>
          </a:p>
          <a:p>
            <a:pPr lvl="1"/>
            <a:r>
              <a:rPr lang="fr-FR" dirty="0" smtClean="0"/>
              <a:t>Composite </a:t>
            </a:r>
            <a:r>
              <a:rPr lang="fr-FR" dirty="0" err="1"/>
              <a:t>Threshold</a:t>
            </a:r>
            <a:r>
              <a:rPr lang="fr-FR" dirty="0"/>
              <a:t> : 15</a:t>
            </a:r>
            <a:r>
              <a:rPr lang="fr-FR" dirty="0" smtClean="0"/>
              <a:t>%</a:t>
            </a:r>
          </a:p>
          <a:p>
            <a:pPr marL="422041" lvl="1" indent="0">
              <a:buNone/>
            </a:pPr>
            <a:endParaRPr lang="fr-FR" dirty="0" smtClean="0"/>
          </a:p>
          <a:p>
            <a:r>
              <a:rPr lang="fr-FR" dirty="0" smtClean="0"/>
              <a:t>CHE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smtClean="0"/>
              <a:t>for </a:t>
            </a:r>
            <a:r>
              <a:rPr lang="fr-FR" dirty="0" err="1" smtClean="0"/>
              <a:t>poorer</a:t>
            </a:r>
            <a:r>
              <a:rPr lang="fr-FR" dirty="0" smtClean="0"/>
              <a:t> </a:t>
            </a:r>
            <a:r>
              <a:rPr lang="fr-FR" dirty="0" err="1" smtClean="0"/>
              <a:t>households</a:t>
            </a:r>
            <a:r>
              <a:rPr lang="fr-FR" dirty="0" smtClean="0"/>
              <a:t> at 15% </a:t>
            </a:r>
            <a:r>
              <a:rPr lang="fr-FR" dirty="0" err="1" smtClean="0"/>
              <a:t>thresold</a:t>
            </a:r>
            <a:r>
              <a:rPr lang="fr-FR" dirty="0"/>
              <a:t>:</a:t>
            </a:r>
            <a:r>
              <a:rPr lang="fr-FR" dirty="0" smtClean="0"/>
              <a:t> </a:t>
            </a:r>
            <a:r>
              <a:rPr lang="fr-FR" dirty="0" smtClean="0"/>
              <a:t>poor:13.3</a:t>
            </a:r>
            <a:r>
              <a:rPr lang="fr-FR" dirty="0" smtClean="0"/>
              <a:t>% VS No-</a:t>
            </a:r>
            <a:r>
              <a:rPr lang="fr-FR" dirty="0" err="1" smtClean="0"/>
              <a:t>poor</a:t>
            </a:r>
            <a:r>
              <a:rPr lang="fr-FR" dirty="0" smtClean="0"/>
              <a:t>: 8</a:t>
            </a:r>
            <a:r>
              <a:rPr lang="fr-FR" dirty="0"/>
              <a:t>% </a:t>
            </a:r>
            <a:endParaRPr lang="en-US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708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Results-Incidence </a:t>
            </a:r>
            <a:r>
              <a:rPr lang="en-US" dirty="0"/>
              <a:t>of CHE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910891"/>
              </p:ext>
            </p:extLst>
          </p:nvPr>
        </p:nvGraphicFramePr>
        <p:xfrm>
          <a:off x="628650" y="1650874"/>
          <a:ext cx="3661997" cy="4642330"/>
        </p:xfrm>
        <a:graphic>
          <a:graphicData uri="http://schemas.openxmlformats.org/drawingml/2006/table">
            <a:tbl>
              <a:tblPr firstRow="1" firstCol="1" bandRow="1"/>
              <a:tblGrid>
                <a:gridCol w="1065257"/>
                <a:gridCol w="665784"/>
                <a:gridCol w="732364"/>
                <a:gridCol w="574338"/>
                <a:gridCol w="624254"/>
              </a:tblGrid>
              <a:tr h="2110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Headcount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Overcount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Poverty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Existence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an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elder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Existence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a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20,2%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</a:t>
                      </a:r>
                      <a:r>
                        <a:rPr lang="fr-FR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HH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Employed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HH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Insured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132837"/>
              </p:ext>
            </p:extLst>
          </p:nvPr>
        </p:nvGraphicFramePr>
        <p:xfrm>
          <a:off x="4686301" y="1824406"/>
          <a:ext cx="4097217" cy="4447368"/>
        </p:xfrm>
        <a:graphic>
          <a:graphicData uri="http://schemas.openxmlformats.org/drawingml/2006/table">
            <a:tbl>
              <a:tblPr firstRow="1" firstCol="1" bandRow="1"/>
              <a:tblGrid>
                <a:gridCol w="1094618"/>
                <a:gridCol w="684136"/>
                <a:gridCol w="575798"/>
                <a:gridCol w="176753"/>
                <a:gridCol w="655418"/>
                <a:gridCol w="910494"/>
              </a:tblGrid>
              <a:tr h="2110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74" marR="277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015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Universitary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262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least one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consultation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during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last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74" marR="277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638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 been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hospitalized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during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last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semester</a:t>
                      </a: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74" marR="277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9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 a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shock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last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fr-FR" sz="900" baseline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unmet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one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bought</a:t>
                      </a:r>
                      <a:r>
                        <a:rPr lang="fr-FR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fr-FR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</a:t>
                      </a:r>
                      <a:endParaRPr lang="fr-FR" sz="900" baseline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38" marR="256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6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Results-Determinants of CHE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/>
              <a:t>household characteristics</a:t>
            </a:r>
            <a:endParaRPr lang="en-US" sz="2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616984"/>
              </p:ext>
            </p:extLst>
          </p:nvPr>
        </p:nvGraphicFramePr>
        <p:xfrm>
          <a:off x="684194" y="1514603"/>
          <a:ext cx="7775611" cy="3433327"/>
        </p:xfrm>
        <a:graphic>
          <a:graphicData uri="http://schemas.openxmlformats.org/drawingml/2006/table">
            <a:tbl>
              <a:tblPr firstRow="1" firstCol="1" bandRow="1"/>
              <a:tblGrid>
                <a:gridCol w="2899726"/>
                <a:gridCol w="1124897"/>
                <a:gridCol w="1906638"/>
                <a:gridCol w="744054"/>
                <a:gridCol w="463311"/>
                <a:gridCol w="595566"/>
                <a:gridCol w="41419"/>
              </a:tblGrid>
              <a:tr h="260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8" marR="133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77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Residence</a:t>
                      </a:r>
                      <a:r>
                        <a:rPr lang="fr-FR" sz="13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3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Rural)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3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0,624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[0,535;0,729]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0,632</a:t>
                      </a:r>
                      <a:r>
                        <a:rPr lang="fr-FR" sz="13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[0,542;0,736]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Household</a:t>
                      </a:r>
                      <a:r>
                        <a:rPr lang="fr-FR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0,907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[0,876;0,939]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0,936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[0,906;0,968]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4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</a:t>
                      </a:r>
                      <a:r>
                        <a:rPr lang="fr-FR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quintile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4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Quintile 1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[1;1]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[1;1]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2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Quintile 2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0,816</a:t>
                      </a:r>
                      <a:r>
                        <a:rPr lang="fr-FR" sz="13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[0,666;1,000]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0,293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[0,231;0,372]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2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Quintile 3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0,488</a:t>
                      </a:r>
                      <a:r>
                        <a:rPr lang="fr-FR" sz="13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[0,393;0,605]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0,179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[0,140;0,229]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2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Quintile 4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0,231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[0,181;0,294]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0,0375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[0,0285;0,0495]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9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Quintile 5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0,123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[0,0912;0,167]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0,0203</a:t>
                      </a:r>
                      <a:r>
                        <a:rPr lang="fr-FR" sz="13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[0,0146;0,0282]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48280" y="5009715"/>
            <a:ext cx="87609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dirty="0"/>
              <a:t>People living in urban households, bigger households and richer households have less odds to experience CHE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Rural </a:t>
            </a:r>
            <a:r>
              <a:rPr lang="en-US" dirty="0">
                <a:sym typeface="Wingdings" panose="05000000000000000000" pitchFamily="2" charset="2"/>
              </a:rPr>
              <a:t>areas have higher poverty rates in the country</a:t>
            </a:r>
          </a:p>
          <a:p>
            <a:pPr marL="685817" lvl="1" indent="-263776"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Richer households tend to have health insurance</a:t>
            </a:r>
          </a:p>
          <a:p>
            <a:pPr marL="685817" lvl="1" indent="-263776"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Larger household develop response mechanisms in case of illness: self-medication, forgone care, traditional 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Results-Determinants of CHE</a:t>
            </a:r>
            <a:br>
              <a:rPr lang="en-US" dirty="0" smtClean="0"/>
            </a:br>
            <a:r>
              <a:rPr lang="en-US" sz="2000" dirty="0"/>
              <a:t>household head characteristics</a:t>
            </a:r>
            <a:endParaRPr lang="en-US" sz="2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945964"/>
              </p:ext>
            </p:extLst>
          </p:nvPr>
        </p:nvGraphicFramePr>
        <p:xfrm>
          <a:off x="486189" y="1652713"/>
          <a:ext cx="8372319" cy="3249632"/>
        </p:xfrm>
        <a:graphic>
          <a:graphicData uri="http://schemas.openxmlformats.org/drawingml/2006/table">
            <a:tbl>
              <a:tblPr firstRow="1" firstCol="1" bandRow="1"/>
              <a:tblGrid>
                <a:gridCol w="3122255"/>
                <a:gridCol w="1211224"/>
                <a:gridCol w="2052957"/>
                <a:gridCol w="801152"/>
                <a:gridCol w="801152"/>
                <a:gridCol w="335521"/>
                <a:gridCol w="48058"/>
              </a:tblGrid>
              <a:tr h="2321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ratio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18">
                <a:tc gridSpan="7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0,823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[0,689;0,983]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0,933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[0,776;1,121]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[1;1]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[1;1]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[0,734;1,075]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0,875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[0,724;1,059]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0,995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[0,822;1,206]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[0,784;1,153]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0,589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[0,365;0,952]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0,618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[0,394;0,970]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r>
                        <a:rPr lang="fr-FR" sz="1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employed</a:t>
                      </a:r>
                      <a:r>
                        <a:rPr lang="fr-FR" sz="1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0,677</a:t>
                      </a:r>
                      <a:r>
                        <a:rPr lang="fr-FR" sz="1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[0,567;0,807]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0,741</a:t>
                      </a:r>
                      <a:r>
                        <a:rPr lang="fr-FR" sz="11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[0,616;0,890]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 has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insurance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fr-FR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2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[0,621;1,366]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[0,565;1,232]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1" marR="123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54237" y="5103037"/>
            <a:ext cx="70844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dirty="0"/>
              <a:t>People living in households whose head is a male, who reached university, who is employed have less odds to experience CHE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endParaRPr lang="en-US" dirty="0"/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dirty="0"/>
              <a:t>Odd ratio for </a:t>
            </a:r>
            <a:r>
              <a:rPr lang="en-US" dirty="0" err="1"/>
              <a:t>hh</a:t>
            </a:r>
            <a:r>
              <a:rPr lang="en-US" dirty="0"/>
              <a:t> health insurance is not significant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Health insurance is held by only 5% of household heads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1194</Words>
  <Application>Microsoft Office PowerPoint</Application>
  <PresentationFormat>Affichage à l'écran (4:3)</PresentationFormat>
  <Paragraphs>415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Thème Office</vt:lpstr>
      <vt:lpstr>Factors explaining  catastrophic health spending  in Côte d’Ivoire</vt:lpstr>
      <vt:lpstr>Agenda</vt:lpstr>
      <vt:lpstr>Background</vt:lpstr>
      <vt:lpstr>Background</vt:lpstr>
      <vt:lpstr>Methodology</vt:lpstr>
      <vt:lpstr>Results-Incidence of CHE</vt:lpstr>
      <vt:lpstr>Results-Incidence of CHE</vt:lpstr>
      <vt:lpstr>Results-Determinants of CHE household characteristics</vt:lpstr>
      <vt:lpstr>Results-Determinants of CHE household head characteristics</vt:lpstr>
      <vt:lpstr>Results-Determinants of CHE health care usage</vt:lpstr>
      <vt:lpstr>Conclusion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explaining catastrophic health spending in Côte d’Ivoire</dc:title>
  <dc:creator>eliphele</dc:creator>
  <cp:lastModifiedBy>eliphele</cp:lastModifiedBy>
  <cp:revision>22</cp:revision>
  <dcterms:created xsi:type="dcterms:W3CDTF">2019-03-10T21:12:32Z</dcterms:created>
  <dcterms:modified xsi:type="dcterms:W3CDTF">2019-03-12T19:31:53Z</dcterms:modified>
</cp:coreProperties>
</file>