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sldIdLst>
    <p:sldId id="256" r:id="rId2"/>
    <p:sldId id="257" r:id="rId3"/>
    <p:sldId id="1106" r:id="rId4"/>
    <p:sldId id="259" r:id="rId5"/>
    <p:sldId id="309" r:id="rId6"/>
    <p:sldId id="287" r:id="rId7"/>
    <p:sldId id="347" r:id="rId8"/>
    <p:sldId id="350" r:id="rId9"/>
    <p:sldId id="260" r:id="rId10"/>
    <p:sldId id="1107" r:id="rId11"/>
    <p:sldId id="1108" r:id="rId12"/>
    <p:sldId id="1109" r:id="rId13"/>
    <p:sldId id="1110" r:id="rId14"/>
    <p:sldId id="1111" r:id="rId15"/>
    <p:sldId id="1112" r:id="rId16"/>
    <p:sldId id="1113" r:id="rId17"/>
    <p:sldId id="1114" r:id="rId18"/>
    <p:sldId id="111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>
          <p15:clr>
            <a:srgbClr val="A4A3A4"/>
          </p15:clr>
        </p15:guide>
        <p15:guide id="2" pos="56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62"/>
      </p:cViewPr>
      <p:guideLst>
        <p:guide orient="horz" pos="3906"/>
        <p:guide pos="56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HAMMAD%20MASHIN\Desktop\Docs%20from%20Dropbox\RBF%20Folder\2019%20PBF-PHCSD%20Related\M&amp;E\AfHEA%202019\Quality%20Analysis%20for%20AfHEA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HAMMAD%20MASHIN\Desktop\Docs%20from%20Dropbox\RBF%20Folder\2019%20PBF-PHCSD%20Related\M&amp;E\AfHEA%202019\Quality%20Analysis%20for%20AfHEA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HAMMAD%20MASHIN\Desktop\Docs%20from%20Dropbox\RBF%20Folder\2019%20PBF-PHCSD%20Related\M&amp;E\AfHEA%202019\Quality%20Analysis%20for%20AfHEA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HAMMAD%20MASHIN\Desktop\Docs%20from%20Dropbox\RBF%20Folder\2019%20PBF-PHCSD%20Related\M&amp;E\AfHEA%202019\Quality%20Analysis%20for%20AfHEA%20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Quality of Care Trend in NSHIP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Sheet3!$A$5</c:f>
              <c:strCache>
                <c:ptCount val="1"/>
                <c:pt idx="0">
                  <c:v>Adamawa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Sheet3!$B$4:$Z$4</c:f>
              <c:strCache>
                <c:ptCount val="25"/>
                <c:pt idx="0">
                  <c:v>4Q2011</c:v>
                </c:pt>
                <c:pt idx="1">
                  <c:v>1Q2012</c:v>
                </c:pt>
                <c:pt idx="2">
                  <c:v>2Q2012</c:v>
                </c:pt>
                <c:pt idx="3">
                  <c:v>3Q2012</c:v>
                </c:pt>
                <c:pt idx="4">
                  <c:v>4Q2012</c:v>
                </c:pt>
                <c:pt idx="5">
                  <c:v>1Q2013</c:v>
                </c:pt>
                <c:pt idx="6">
                  <c:v>2Q2013</c:v>
                </c:pt>
                <c:pt idx="7">
                  <c:v>3Q2013</c:v>
                </c:pt>
                <c:pt idx="8">
                  <c:v>4Q2013</c:v>
                </c:pt>
                <c:pt idx="9">
                  <c:v>1Q2014</c:v>
                </c:pt>
                <c:pt idx="10">
                  <c:v>2Q2014</c:v>
                </c:pt>
                <c:pt idx="11">
                  <c:v>3Q2014</c:v>
                </c:pt>
                <c:pt idx="12">
                  <c:v>4Q2014</c:v>
                </c:pt>
                <c:pt idx="13">
                  <c:v>1Q2015</c:v>
                </c:pt>
                <c:pt idx="14">
                  <c:v>2Q2015</c:v>
                </c:pt>
                <c:pt idx="15">
                  <c:v>3Q2015</c:v>
                </c:pt>
                <c:pt idx="16">
                  <c:v>4Q2015</c:v>
                </c:pt>
                <c:pt idx="17">
                  <c:v>1Q2016</c:v>
                </c:pt>
                <c:pt idx="18">
                  <c:v>2Q2016</c:v>
                </c:pt>
                <c:pt idx="19">
                  <c:v>3Q2016</c:v>
                </c:pt>
                <c:pt idx="20">
                  <c:v>4Q2016</c:v>
                </c:pt>
                <c:pt idx="21">
                  <c:v>1Q2017</c:v>
                </c:pt>
                <c:pt idx="22">
                  <c:v>2Q2017</c:v>
                </c:pt>
                <c:pt idx="23">
                  <c:v>3Q2017</c:v>
                </c:pt>
                <c:pt idx="24">
                  <c:v>4Q2017</c:v>
                </c:pt>
              </c:strCache>
            </c:strRef>
          </c:cat>
          <c:val>
            <c:numRef>
              <c:f>Sheet3!$B$5:$Z$5</c:f>
              <c:numCache>
                <c:formatCode>0.0</c:formatCode>
                <c:ptCount val="25"/>
                <c:pt idx="0">
                  <c:v>25.515714285714285</c:v>
                </c:pt>
                <c:pt idx="1">
                  <c:v>51.980000000000004</c:v>
                </c:pt>
                <c:pt idx="2">
                  <c:v>65.863571428571433</c:v>
                </c:pt>
                <c:pt idx="3">
                  <c:v>64.7</c:v>
                </c:pt>
                <c:pt idx="4">
                  <c:v>45.057857142857145</c:v>
                </c:pt>
                <c:pt idx="5">
                  <c:v>56.527857142857144</c:v>
                </c:pt>
                <c:pt idx="6">
                  <c:v>66.455714285714279</c:v>
                </c:pt>
                <c:pt idx="7">
                  <c:v>66.542857142857144</c:v>
                </c:pt>
                <c:pt idx="8">
                  <c:v>67.015714285714282</c:v>
                </c:pt>
                <c:pt idx="9">
                  <c:v>38.281599999999997</c:v>
                </c:pt>
                <c:pt idx="10">
                  <c:v>52.005769230769232</c:v>
                </c:pt>
                <c:pt idx="11">
                  <c:v>45.416363636363641</c:v>
                </c:pt>
                <c:pt idx="12">
                  <c:v>38.056250000000013</c:v>
                </c:pt>
                <c:pt idx="13">
                  <c:v>47.542408376963373</c:v>
                </c:pt>
                <c:pt idx="14">
                  <c:v>49.9910994764398</c:v>
                </c:pt>
                <c:pt idx="15">
                  <c:v>33.610194174757297</c:v>
                </c:pt>
                <c:pt idx="16">
                  <c:v>42.968932038834964</c:v>
                </c:pt>
                <c:pt idx="17">
                  <c:v>45.427014218009489</c:v>
                </c:pt>
                <c:pt idx="18">
                  <c:v>49.552995391705061</c:v>
                </c:pt>
                <c:pt idx="19">
                  <c:v>54.418636363636338</c:v>
                </c:pt>
                <c:pt idx="20">
                  <c:v>59.037727272727217</c:v>
                </c:pt>
                <c:pt idx="21">
                  <c:v>51.686818181818197</c:v>
                </c:pt>
                <c:pt idx="22">
                  <c:v>55.898173515981739</c:v>
                </c:pt>
                <c:pt idx="23">
                  <c:v>58.760091743119276</c:v>
                </c:pt>
                <c:pt idx="24">
                  <c:v>60.358447488584503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59-47D1-8FFA-B8F34539BA41}"/>
            </c:ext>
          </c:extLst>
        </c:ser>
        <c:ser>
          <c:idx val="1"/>
          <c:order val="1"/>
          <c:tx>
            <c:strRef>
              <c:f>Sheet3!$A$6</c:f>
              <c:strCache>
                <c:ptCount val="1"/>
                <c:pt idx="0">
                  <c:v>Nasarawa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Sheet3!$B$4:$Z$4</c:f>
              <c:strCache>
                <c:ptCount val="25"/>
                <c:pt idx="0">
                  <c:v>4Q2011</c:v>
                </c:pt>
                <c:pt idx="1">
                  <c:v>1Q2012</c:v>
                </c:pt>
                <c:pt idx="2">
                  <c:v>2Q2012</c:v>
                </c:pt>
                <c:pt idx="3">
                  <c:v>3Q2012</c:v>
                </c:pt>
                <c:pt idx="4">
                  <c:v>4Q2012</c:v>
                </c:pt>
                <c:pt idx="5">
                  <c:v>1Q2013</c:v>
                </c:pt>
                <c:pt idx="6">
                  <c:v>2Q2013</c:v>
                </c:pt>
                <c:pt idx="7">
                  <c:v>3Q2013</c:v>
                </c:pt>
                <c:pt idx="8">
                  <c:v>4Q2013</c:v>
                </c:pt>
                <c:pt idx="9">
                  <c:v>1Q2014</c:v>
                </c:pt>
                <c:pt idx="10">
                  <c:v>2Q2014</c:v>
                </c:pt>
                <c:pt idx="11">
                  <c:v>3Q2014</c:v>
                </c:pt>
                <c:pt idx="12">
                  <c:v>4Q2014</c:v>
                </c:pt>
                <c:pt idx="13">
                  <c:v>1Q2015</c:v>
                </c:pt>
                <c:pt idx="14">
                  <c:v>2Q2015</c:v>
                </c:pt>
                <c:pt idx="15">
                  <c:v>3Q2015</c:v>
                </c:pt>
                <c:pt idx="16">
                  <c:v>4Q2015</c:v>
                </c:pt>
                <c:pt idx="17">
                  <c:v>1Q2016</c:v>
                </c:pt>
                <c:pt idx="18">
                  <c:v>2Q2016</c:v>
                </c:pt>
                <c:pt idx="19">
                  <c:v>3Q2016</c:v>
                </c:pt>
                <c:pt idx="20">
                  <c:v>4Q2016</c:v>
                </c:pt>
                <c:pt idx="21">
                  <c:v>1Q2017</c:v>
                </c:pt>
                <c:pt idx="22">
                  <c:v>2Q2017</c:v>
                </c:pt>
                <c:pt idx="23">
                  <c:v>3Q2017</c:v>
                </c:pt>
                <c:pt idx="24">
                  <c:v>4Q2017</c:v>
                </c:pt>
              </c:strCache>
            </c:strRef>
          </c:cat>
          <c:val>
            <c:numRef>
              <c:f>Sheet3!$B$6:$Z$6</c:f>
              <c:numCache>
                <c:formatCode>0.0</c:formatCode>
                <c:ptCount val="25"/>
                <c:pt idx="0">
                  <c:v>22.552999999999997</c:v>
                </c:pt>
                <c:pt idx="1">
                  <c:v>64.695999999999998</c:v>
                </c:pt>
                <c:pt idx="2">
                  <c:v>81.064999999999984</c:v>
                </c:pt>
                <c:pt idx="3">
                  <c:v>84.35799999999999</c:v>
                </c:pt>
                <c:pt idx="4">
                  <c:v>82.831000000000003</c:v>
                </c:pt>
                <c:pt idx="5">
                  <c:v>83.453000000000003</c:v>
                </c:pt>
                <c:pt idx="6">
                  <c:v>86.518000000000001</c:v>
                </c:pt>
                <c:pt idx="7">
                  <c:v>86.280999999999992</c:v>
                </c:pt>
                <c:pt idx="8">
                  <c:v>85.181999999999988</c:v>
                </c:pt>
                <c:pt idx="9">
                  <c:v>53.012307692307687</c:v>
                </c:pt>
                <c:pt idx="10">
                  <c:v>71.460769230769245</c:v>
                </c:pt>
                <c:pt idx="11">
                  <c:v>65.3</c:v>
                </c:pt>
                <c:pt idx="12">
                  <c:v>60.464705882352938</c:v>
                </c:pt>
                <c:pt idx="13">
                  <c:v>72.869767441860475</c:v>
                </c:pt>
                <c:pt idx="14">
                  <c:v>58.13720930232558</c:v>
                </c:pt>
                <c:pt idx="15">
                  <c:v>47.044186046511626</c:v>
                </c:pt>
                <c:pt idx="16">
                  <c:v>54.622352941176466</c:v>
                </c:pt>
                <c:pt idx="17">
                  <c:v>65.131764705882375</c:v>
                </c:pt>
                <c:pt idx="18">
                  <c:v>44.688596491228076</c:v>
                </c:pt>
                <c:pt idx="19">
                  <c:v>54.168312757201683</c:v>
                </c:pt>
                <c:pt idx="20">
                  <c:v>53.28755020080321</c:v>
                </c:pt>
                <c:pt idx="21">
                  <c:v>59.021285140562277</c:v>
                </c:pt>
                <c:pt idx="22">
                  <c:v>59.434146341463396</c:v>
                </c:pt>
                <c:pt idx="23">
                  <c:v>52.567886178861791</c:v>
                </c:pt>
                <c:pt idx="24">
                  <c:v>55.555327868852416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59-47D1-8FFA-B8F34539BA41}"/>
            </c:ext>
          </c:extLst>
        </c:ser>
        <c:ser>
          <c:idx val="2"/>
          <c:order val="2"/>
          <c:tx>
            <c:strRef>
              <c:f>Sheet3!$A$7</c:f>
              <c:strCache>
                <c:ptCount val="1"/>
                <c:pt idx="0">
                  <c:v>Ondo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Sheet3!$B$4:$Z$4</c:f>
              <c:strCache>
                <c:ptCount val="25"/>
                <c:pt idx="0">
                  <c:v>4Q2011</c:v>
                </c:pt>
                <c:pt idx="1">
                  <c:v>1Q2012</c:v>
                </c:pt>
                <c:pt idx="2">
                  <c:v>2Q2012</c:v>
                </c:pt>
                <c:pt idx="3">
                  <c:v>3Q2012</c:v>
                </c:pt>
                <c:pt idx="4">
                  <c:v>4Q2012</c:v>
                </c:pt>
                <c:pt idx="5">
                  <c:v>1Q2013</c:v>
                </c:pt>
                <c:pt idx="6">
                  <c:v>2Q2013</c:v>
                </c:pt>
                <c:pt idx="7">
                  <c:v>3Q2013</c:v>
                </c:pt>
                <c:pt idx="8">
                  <c:v>4Q2013</c:v>
                </c:pt>
                <c:pt idx="9">
                  <c:v>1Q2014</c:v>
                </c:pt>
                <c:pt idx="10">
                  <c:v>2Q2014</c:v>
                </c:pt>
                <c:pt idx="11">
                  <c:v>3Q2014</c:v>
                </c:pt>
                <c:pt idx="12">
                  <c:v>4Q2014</c:v>
                </c:pt>
                <c:pt idx="13">
                  <c:v>1Q2015</c:v>
                </c:pt>
                <c:pt idx="14">
                  <c:v>2Q2015</c:v>
                </c:pt>
                <c:pt idx="15">
                  <c:v>3Q2015</c:v>
                </c:pt>
                <c:pt idx="16">
                  <c:v>4Q2015</c:v>
                </c:pt>
                <c:pt idx="17">
                  <c:v>1Q2016</c:v>
                </c:pt>
                <c:pt idx="18">
                  <c:v>2Q2016</c:v>
                </c:pt>
                <c:pt idx="19">
                  <c:v>3Q2016</c:v>
                </c:pt>
                <c:pt idx="20">
                  <c:v>4Q2016</c:v>
                </c:pt>
                <c:pt idx="21">
                  <c:v>1Q2017</c:v>
                </c:pt>
                <c:pt idx="22">
                  <c:v>2Q2017</c:v>
                </c:pt>
                <c:pt idx="23">
                  <c:v>3Q2017</c:v>
                </c:pt>
                <c:pt idx="24">
                  <c:v>4Q2017</c:v>
                </c:pt>
              </c:strCache>
            </c:strRef>
          </c:cat>
          <c:val>
            <c:numRef>
              <c:f>Sheet3!$B$7:$Z$7</c:f>
              <c:numCache>
                <c:formatCode>0.0</c:formatCode>
                <c:ptCount val="25"/>
                <c:pt idx="0">
                  <c:v>39.904444444444444</c:v>
                </c:pt>
                <c:pt idx="1">
                  <c:v>52.998888888888885</c:v>
                </c:pt>
                <c:pt idx="2">
                  <c:v>69.237777777777779</c:v>
                </c:pt>
                <c:pt idx="3">
                  <c:v>67.378888888888895</c:v>
                </c:pt>
                <c:pt idx="4">
                  <c:v>70.236666666666665</c:v>
                </c:pt>
                <c:pt idx="5">
                  <c:v>65.416666666666671</c:v>
                </c:pt>
                <c:pt idx="6">
                  <c:v>66.132222222222211</c:v>
                </c:pt>
                <c:pt idx="7">
                  <c:v>68.34</c:v>
                </c:pt>
                <c:pt idx="8">
                  <c:v>75.947777777777773</c:v>
                </c:pt>
                <c:pt idx="9">
                  <c:v>49.350000000000016</c:v>
                </c:pt>
                <c:pt idx="10">
                  <c:v>66.272000000000006</c:v>
                </c:pt>
                <c:pt idx="11">
                  <c:v>62.064444444444447</c:v>
                </c:pt>
                <c:pt idx="12">
                  <c:v>67.461052631578937</c:v>
                </c:pt>
                <c:pt idx="13">
                  <c:v>63.144897959183666</c:v>
                </c:pt>
                <c:pt idx="14">
                  <c:v>66.124324324324334</c:v>
                </c:pt>
                <c:pt idx="15">
                  <c:v>40.972297297297317</c:v>
                </c:pt>
                <c:pt idx="16">
                  <c:v>49.108108108108105</c:v>
                </c:pt>
                <c:pt idx="17">
                  <c:v>51.274038461538424</c:v>
                </c:pt>
                <c:pt idx="18">
                  <c:v>51.936714975845398</c:v>
                </c:pt>
                <c:pt idx="19">
                  <c:v>62.245410628019293</c:v>
                </c:pt>
                <c:pt idx="20">
                  <c:v>66.817874396135238</c:v>
                </c:pt>
                <c:pt idx="21">
                  <c:v>68.644131455399062</c:v>
                </c:pt>
                <c:pt idx="22">
                  <c:v>70.694835680751183</c:v>
                </c:pt>
                <c:pt idx="23">
                  <c:v>72.855868544600966</c:v>
                </c:pt>
                <c:pt idx="24">
                  <c:v>70.826696832579174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59-47D1-8FFA-B8F34539BA41}"/>
            </c:ext>
          </c:extLst>
        </c:ser>
        <c:ser>
          <c:idx val="3"/>
          <c:order val="3"/>
          <c:tx>
            <c:strRef>
              <c:f>Sheet3!$A$8</c:f>
              <c:strCache>
                <c:ptCount val="1"/>
                <c:pt idx="0">
                  <c:v>National Average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Sheet3!$B$4:$Z$4</c:f>
              <c:strCache>
                <c:ptCount val="25"/>
                <c:pt idx="0">
                  <c:v>4Q2011</c:v>
                </c:pt>
                <c:pt idx="1">
                  <c:v>1Q2012</c:v>
                </c:pt>
                <c:pt idx="2">
                  <c:v>2Q2012</c:v>
                </c:pt>
                <c:pt idx="3">
                  <c:v>3Q2012</c:v>
                </c:pt>
                <c:pt idx="4">
                  <c:v>4Q2012</c:v>
                </c:pt>
                <c:pt idx="5">
                  <c:v>1Q2013</c:v>
                </c:pt>
                <c:pt idx="6">
                  <c:v>2Q2013</c:v>
                </c:pt>
                <c:pt idx="7">
                  <c:v>3Q2013</c:v>
                </c:pt>
                <c:pt idx="8">
                  <c:v>4Q2013</c:v>
                </c:pt>
                <c:pt idx="9">
                  <c:v>1Q2014</c:v>
                </c:pt>
                <c:pt idx="10">
                  <c:v>2Q2014</c:v>
                </c:pt>
                <c:pt idx="11">
                  <c:v>3Q2014</c:v>
                </c:pt>
                <c:pt idx="12">
                  <c:v>4Q2014</c:v>
                </c:pt>
                <c:pt idx="13">
                  <c:v>1Q2015</c:v>
                </c:pt>
                <c:pt idx="14">
                  <c:v>2Q2015</c:v>
                </c:pt>
                <c:pt idx="15">
                  <c:v>3Q2015</c:v>
                </c:pt>
                <c:pt idx="16">
                  <c:v>4Q2015</c:v>
                </c:pt>
                <c:pt idx="17">
                  <c:v>1Q2016</c:v>
                </c:pt>
                <c:pt idx="18">
                  <c:v>2Q2016</c:v>
                </c:pt>
                <c:pt idx="19">
                  <c:v>3Q2016</c:v>
                </c:pt>
                <c:pt idx="20">
                  <c:v>4Q2016</c:v>
                </c:pt>
                <c:pt idx="21">
                  <c:v>1Q2017</c:v>
                </c:pt>
                <c:pt idx="22">
                  <c:v>2Q2017</c:v>
                </c:pt>
                <c:pt idx="23">
                  <c:v>3Q2017</c:v>
                </c:pt>
                <c:pt idx="24">
                  <c:v>4Q2017</c:v>
                </c:pt>
              </c:strCache>
            </c:strRef>
          </c:cat>
          <c:val>
            <c:numRef>
              <c:f>Sheet3!$B$8:$Z$8</c:f>
              <c:numCache>
                <c:formatCode>0.0</c:formatCode>
                <c:ptCount val="25"/>
                <c:pt idx="0">
                  <c:v>28.542121212121209</c:v>
                </c:pt>
                <c:pt idx="1">
                  <c:v>56.111212121212127</c:v>
                </c:pt>
                <c:pt idx="2">
                  <c:v>71.390303030303016</c:v>
                </c:pt>
                <c:pt idx="3">
                  <c:v>71.387575757575775</c:v>
                </c:pt>
                <c:pt idx="4">
                  <c:v>63.371212121212125</c:v>
                </c:pt>
                <c:pt idx="5">
                  <c:v>67.11121212121212</c:v>
                </c:pt>
                <c:pt idx="6">
                  <c:v>72.446969696969717</c:v>
                </c:pt>
                <c:pt idx="7">
                  <c:v>73.014242424242411</c:v>
                </c:pt>
                <c:pt idx="8">
                  <c:v>74.956666666666678</c:v>
                </c:pt>
                <c:pt idx="9">
                  <c:v>46.961973684210534</c:v>
                </c:pt>
                <c:pt idx="10">
                  <c:v>63.20688311688312</c:v>
                </c:pt>
                <c:pt idx="11">
                  <c:v>56.254744525547451</c:v>
                </c:pt>
                <c:pt idx="12">
                  <c:v>54.145890410958891</c:v>
                </c:pt>
                <c:pt idx="13">
                  <c:v>58.088915094339669</c:v>
                </c:pt>
                <c:pt idx="14">
                  <c:v>57.25764705882353</c:v>
                </c:pt>
                <c:pt idx="15">
                  <c:v>38.71227272727274</c:v>
                </c:pt>
                <c:pt idx="16">
                  <c:v>47.294988610478391</c:v>
                </c:pt>
                <c:pt idx="17">
                  <c:v>51.163293650793648</c:v>
                </c:pt>
                <c:pt idx="18">
                  <c:v>48.60874233128834</c:v>
                </c:pt>
                <c:pt idx="19">
                  <c:v>56.745970149253715</c:v>
                </c:pt>
                <c:pt idx="20">
                  <c:v>59.302071005917206</c:v>
                </c:pt>
                <c:pt idx="21">
                  <c:v>59.660703812316704</c:v>
                </c:pt>
                <c:pt idx="22">
                  <c:v>61.829646017699062</c:v>
                </c:pt>
                <c:pt idx="23">
                  <c:v>60.944903988183142</c:v>
                </c:pt>
                <c:pt idx="24">
                  <c:v>62.027339181286536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59-47D1-8FFA-B8F34539BA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7504536"/>
        <c:axId val="737502568"/>
      </c:lineChart>
      <c:catAx>
        <c:axId val="737504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502568"/>
        <c:crosses val="autoZero"/>
        <c:auto val="1"/>
        <c:lblAlgn val="ctr"/>
        <c:lblOffset val="100"/>
        <c:noMultiLvlLbl val="0"/>
      </c:catAx>
      <c:valAx>
        <c:axId val="737502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50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Community Perception_Nasarawa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'CCSS Report'!$A$5</c:f>
              <c:strCache>
                <c:ptCount val="1"/>
                <c:pt idx="0">
                  <c:v>Perceived Quality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Report'!$B$4:$F$4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Report'!$B$5:$F$5</c:f>
              <c:numCache>
                <c:formatCode>0.0%</c:formatCode>
                <c:ptCount val="5"/>
                <c:pt idx="0">
                  <c:v>0.8</c:v>
                </c:pt>
                <c:pt idx="1">
                  <c:v>0.83</c:v>
                </c:pt>
                <c:pt idx="2">
                  <c:v>0.79</c:v>
                </c:pt>
                <c:pt idx="3">
                  <c:v>0.83</c:v>
                </c:pt>
                <c:pt idx="4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17-4BD3-9421-99BB556577EA}"/>
            </c:ext>
          </c:extLst>
        </c:ser>
        <c:ser>
          <c:idx val="1"/>
          <c:order val="1"/>
          <c:tx>
            <c:strRef>
              <c:f>'CCSS Report'!$A$6</c:f>
              <c:strCache>
                <c:ptCount val="1"/>
                <c:pt idx="0">
                  <c:v>Reception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Report'!$B$4:$F$4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Report'!$B$6:$F$6</c:f>
              <c:numCache>
                <c:formatCode>0.0%</c:formatCode>
                <c:ptCount val="5"/>
                <c:pt idx="0">
                  <c:v>0.67</c:v>
                </c:pt>
                <c:pt idx="1">
                  <c:v>0.88</c:v>
                </c:pt>
                <c:pt idx="2">
                  <c:v>0.75</c:v>
                </c:pt>
                <c:pt idx="3">
                  <c:v>0.8</c:v>
                </c:pt>
                <c:pt idx="4">
                  <c:v>0.83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17-4BD3-9421-99BB556577EA}"/>
            </c:ext>
          </c:extLst>
        </c:ser>
        <c:ser>
          <c:idx val="2"/>
          <c:order val="2"/>
          <c:tx>
            <c:strRef>
              <c:f>'CCSS Report'!$A$7</c:f>
              <c:strCache>
                <c:ptCount val="1"/>
                <c:pt idx="0">
                  <c:v>Waiting Time Appreciation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Report'!$B$4:$F$4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Report'!$B$7:$F$7</c:f>
              <c:numCache>
                <c:formatCode>0.0%</c:formatCode>
                <c:ptCount val="5"/>
                <c:pt idx="0">
                  <c:v>0.46</c:v>
                </c:pt>
                <c:pt idx="1">
                  <c:v>0.84</c:v>
                </c:pt>
                <c:pt idx="2">
                  <c:v>0.57999999999999996</c:v>
                </c:pt>
                <c:pt idx="3">
                  <c:v>0.67</c:v>
                </c:pt>
                <c:pt idx="4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17-4BD3-9421-99BB556577EA}"/>
            </c:ext>
          </c:extLst>
        </c:ser>
        <c:ser>
          <c:idx val="3"/>
          <c:order val="3"/>
          <c:tx>
            <c:strRef>
              <c:f>'CCSS Report'!$A$8</c:f>
              <c:strCache>
                <c:ptCount val="1"/>
                <c:pt idx="0">
                  <c:v>Drugs Availability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Report'!$B$4:$F$4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Report'!$B$8:$F$8</c:f>
              <c:numCache>
                <c:formatCode>0.0%</c:formatCode>
                <c:ptCount val="5"/>
                <c:pt idx="0">
                  <c:v>0.73</c:v>
                </c:pt>
                <c:pt idx="1">
                  <c:v>0.65</c:v>
                </c:pt>
                <c:pt idx="2">
                  <c:v>0.6</c:v>
                </c:pt>
                <c:pt idx="3">
                  <c:v>0.79</c:v>
                </c:pt>
                <c:pt idx="4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17-4BD3-9421-99BB556577EA}"/>
            </c:ext>
          </c:extLst>
        </c:ser>
        <c:ser>
          <c:idx val="4"/>
          <c:order val="4"/>
          <c:tx>
            <c:strRef>
              <c:f>'CCSS Report'!$A$9</c:f>
              <c:strCache>
                <c:ptCount val="1"/>
                <c:pt idx="0">
                  <c:v>Affordability of Payment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Report'!$B$4:$F$4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Report'!$B$9:$F$9</c:f>
              <c:numCache>
                <c:formatCode>0.0%</c:formatCode>
                <c:ptCount val="5"/>
                <c:pt idx="0">
                  <c:v>0.46</c:v>
                </c:pt>
                <c:pt idx="1">
                  <c:v>0.65</c:v>
                </c:pt>
                <c:pt idx="2">
                  <c:v>0.7</c:v>
                </c:pt>
                <c:pt idx="3">
                  <c:v>0.85</c:v>
                </c:pt>
                <c:pt idx="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17-4BD3-9421-99BB556577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7527752"/>
        <c:axId val="727532016"/>
      </c:lineChart>
      <c:catAx>
        <c:axId val="7275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532016"/>
        <c:crosses val="autoZero"/>
        <c:auto val="1"/>
        <c:lblAlgn val="ctr"/>
        <c:lblOffset val="100"/>
        <c:noMultiLvlLbl val="0"/>
      </c:catAx>
      <c:valAx>
        <c:axId val="727532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52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Community Perception_Adamawa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'CCSS Report'!$A$13</c:f>
              <c:strCache>
                <c:ptCount val="1"/>
                <c:pt idx="0">
                  <c:v>Perceived Quality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Report'!$B$12:$F$12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Report'!$B$13:$F$13</c:f>
              <c:numCache>
                <c:formatCode>0.0%</c:formatCode>
                <c:ptCount val="5"/>
                <c:pt idx="0">
                  <c:v>0.75</c:v>
                </c:pt>
                <c:pt idx="1">
                  <c:v>0.98</c:v>
                </c:pt>
                <c:pt idx="2">
                  <c:v>0.81</c:v>
                </c:pt>
                <c:pt idx="3">
                  <c:v>0.85</c:v>
                </c:pt>
                <c:pt idx="4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B4-4B02-9D52-86F48203035E}"/>
            </c:ext>
          </c:extLst>
        </c:ser>
        <c:ser>
          <c:idx val="1"/>
          <c:order val="1"/>
          <c:tx>
            <c:strRef>
              <c:f>'CCSS Report'!$A$14</c:f>
              <c:strCache>
                <c:ptCount val="1"/>
                <c:pt idx="0">
                  <c:v>Reception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Report'!$B$12:$F$12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Report'!$B$14:$F$14</c:f>
              <c:numCache>
                <c:formatCode>0.0%</c:formatCode>
                <c:ptCount val="5"/>
                <c:pt idx="0">
                  <c:v>0.9</c:v>
                </c:pt>
                <c:pt idx="1">
                  <c:v>0.96</c:v>
                </c:pt>
                <c:pt idx="2">
                  <c:v>1</c:v>
                </c:pt>
                <c:pt idx="3">
                  <c:v>0.98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B4-4B02-9D52-86F48203035E}"/>
            </c:ext>
          </c:extLst>
        </c:ser>
        <c:ser>
          <c:idx val="2"/>
          <c:order val="2"/>
          <c:tx>
            <c:strRef>
              <c:f>'CCSS Report'!$A$15</c:f>
              <c:strCache>
                <c:ptCount val="1"/>
                <c:pt idx="0">
                  <c:v>Waiting Time Appreciation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Report'!$B$12:$F$12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Report'!$B$15:$F$15</c:f>
              <c:numCache>
                <c:formatCode>0.0%</c:formatCode>
                <c:ptCount val="5"/>
                <c:pt idx="0">
                  <c:v>0.82</c:v>
                </c:pt>
                <c:pt idx="1">
                  <c:v>0.88</c:v>
                </c:pt>
                <c:pt idx="2">
                  <c:v>0.84</c:v>
                </c:pt>
                <c:pt idx="3">
                  <c:v>0.87</c:v>
                </c:pt>
                <c:pt idx="4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B4-4B02-9D52-86F48203035E}"/>
            </c:ext>
          </c:extLst>
        </c:ser>
        <c:ser>
          <c:idx val="3"/>
          <c:order val="3"/>
          <c:tx>
            <c:strRef>
              <c:f>'CCSS Report'!$A$16</c:f>
              <c:strCache>
                <c:ptCount val="1"/>
                <c:pt idx="0">
                  <c:v>Drugs Availability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Report'!$B$12:$F$12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Report'!$B$16:$F$16</c:f>
              <c:numCache>
                <c:formatCode>0.0%</c:formatCode>
                <c:ptCount val="5"/>
                <c:pt idx="0">
                  <c:v>0.42</c:v>
                </c:pt>
                <c:pt idx="1">
                  <c:v>0.35</c:v>
                </c:pt>
                <c:pt idx="2">
                  <c:v>0.36</c:v>
                </c:pt>
                <c:pt idx="3">
                  <c:v>0.69</c:v>
                </c:pt>
                <c:pt idx="4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EB4-4B02-9D52-86F48203035E}"/>
            </c:ext>
          </c:extLst>
        </c:ser>
        <c:ser>
          <c:idx val="4"/>
          <c:order val="4"/>
          <c:tx>
            <c:strRef>
              <c:f>'CCSS Report'!$A$17</c:f>
              <c:strCache>
                <c:ptCount val="1"/>
                <c:pt idx="0">
                  <c:v>Affordability of Payment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Report'!$B$12:$F$12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Report'!$B$17:$F$17</c:f>
              <c:numCache>
                <c:formatCode>0.0%</c:formatCode>
                <c:ptCount val="5"/>
                <c:pt idx="0">
                  <c:v>0.71</c:v>
                </c:pt>
                <c:pt idx="1">
                  <c:v>0.67</c:v>
                </c:pt>
                <c:pt idx="2">
                  <c:v>0.73</c:v>
                </c:pt>
                <c:pt idx="3">
                  <c:v>0.88</c:v>
                </c:pt>
                <c:pt idx="4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EB4-4B02-9D52-86F482030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7485112"/>
        <c:axId val="727491344"/>
      </c:lineChart>
      <c:catAx>
        <c:axId val="72748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491344"/>
        <c:crosses val="autoZero"/>
        <c:auto val="1"/>
        <c:lblAlgn val="ctr"/>
        <c:lblOffset val="100"/>
        <c:noMultiLvlLbl val="0"/>
      </c:catAx>
      <c:valAx>
        <c:axId val="72749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748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Community Perception_Ondo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'CCSS Report'!$A$21</c:f>
              <c:strCache>
                <c:ptCount val="1"/>
                <c:pt idx="0">
                  <c:v>Perceived Quality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Report'!$B$20:$F$20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Report'!$B$21:$F$21</c:f>
              <c:numCache>
                <c:formatCode>0.0%</c:formatCode>
                <c:ptCount val="5"/>
                <c:pt idx="0">
                  <c:v>0.75800000000000001</c:v>
                </c:pt>
                <c:pt idx="1">
                  <c:v>0.83</c:v>
                </c:pt>
                <c:pt idx="2">
                  <c:v>0.65</c:v>
                </c:pt>
                <c:pt idx="3">
                  <c:v>0.98099999999999998</c:v>
                </c:pt>
                <c:pt idx="4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A6-4E31-A532-865FFFDA4B2F}"/>
            </c:ext>
          </c:extLst>
        </c:ser>
        <c:ser>
          <c:idx val="1"/>
          <c:order val="1"/>
          <c:tx>
            <c:strRef>
              <c:f>'CCSS Report'!$A$22</c:f>
              <c:strCache>
                <c:ptCount val="1"/>
                <c:pt idx="0">
                  <c:v>Reception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Report'!$B$20:$F$20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Report'!$B$22:$F$22</c:f>
              <c:numCache>
                <c:formatCode>0.0%</c:formatCode>
                <c:ptCount val="5"/>
                <c:pt idx="0">
                  <c:v>0.96</c:v>
                </c:pt>
                <c:pt idx="1">
                  <c:v>0.98</c:v>
                </c:pt>
                <c:pt idx="2">
                  <c:v>0.9</c:v>
                </c:pt>
                <c:pt idx="3">
                  <c:v>0.95</c:v>
                </c:pt>
                <c:pt idx="4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A6-4E31-A532-865FFFDA4B2F}"/>
            </c:ext>
          </c:extLst>
        </c:ser>
        <c:ser>
          <c:idx val="2"/>
          <c:order val="2"/>
          <c:tx>
            <c:strRef>
              <c:f>'CCSS Report'!$A$23</c:f>
              <c:strCache>
                <c:ptCount val="1"/>
                <c:pt idx="0">
                  <c:v>Waiting Time Appreciation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Report'!$B$20:$F$20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Report'!$B$23:$F$23</c:f>
              <c:numCache>
                <c:formatCode>0.0%</c:formatCode>
                <c:ptCount val="5"/>
                <c:pt idx="0">
                  <c:v>0.88</c:v>
                </c:pt>
                <c:pt idx="1">
                  <c:v>0.9</c:v>
                </c:pt>
                <c:pt idx="2">
                  <c:v>0.82</c:v>
                </c:pt>
                <c:pt idx="3">
                  <c:v>0.93</c:v>
                </c:pt>
                <c:pt idx="4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A6-4E31-A532-865FFFDA4B2F}"/>
            </c:ext>
          </c:extLst>
        </c:ser>
        <c:ser>
          <c:idx val="3"/>
          <c:order val="3"/>
          <c:tx>
            <c:strRef>
              <c:f>'CCSS Report'!$A$24</c:f>
              <c:strCache>
                <c:ptCount val="1"/>
                <c:pt idx="0">
                  <c:v>Drugs Availability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Report'!$B$20:$F$20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Report'!$B$24:$F$24</c:f>
              <c:numCache>
                <c:formatCode>0.0%</c:formatCode>
                <c:ptCount val="5"/>
                <c:pt idx="0">
                  <c:v>0.49</c:v>
                </c:pt>
                <c:pt idx="1">
                  <c:v>0.5</c:v>
                </c:pt>
                <c:pt idx="2">
                  <c:v>0.33</c:v>
                </c:pt>
                <c:pt idx="3">
                  <c:v>0.65</c:v>
                </c:pt>
                <c:pt idx="4">
                  <c:v>0.78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A6-4E31-A532-865FFFDA4B2F}"/>
            </c:ext>
          </c:extLst>
        </c:ser>
        <c:ser>
          <c:idx val="4"/>
          <c:order val="4"/>
          <c:tx>
            <c:strRef>
              <c:f>'CCSS Report'!$A$25</c:f>
              <c:strCache>
                <c:ptCount val="1"/>
                <c:pt idx="0">
                  <c:v>Affordability of Payment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'CCSS Report'!$B$20:$F$20</c:f>
              <c:strCache>
                <c:ptCount val="5"/>
                <c:pt idx="0">
                  <c:v>1st CCSS</c:v>
                </c:pt>
                <c:pt idx="1">
                  <c:v>2nd CCSS</c:v>
                </c:pt>
                <c:pt idx="2">
                  <c:v>3rd CCSS</c:v>
                </c:pt>
                <c:pt idx="3">
                  <c:v>4th CCSS</c:v>
                </c:pt>
                <c:pt idx="4">
                  <c:v>5th CCSS</c:v>
                </c:pt>
              </c:strCache>
            </c:strRef>
          </c:cat>
          <c:val>
            <c:numRef>
              <c:f>'CCSS Report'!$B$25:$F$25</c:f>
              <c:numCache>
                <c:formatCode>0.0%</c:formatCode>
                <c:ptCount val="5"/>
                <c:pt idx="0">
                  <c:v>0.74</c:v>
                </c:pt>
                <c:pt idx="1">
                  <c:v>0.75</c:v>
                </c:pt>
                <c:pt idx="2">
                  <c:v>0.64</c:v>
                </c:pt>
                <c:pt idx="3">
                  <c:v>0.82</c:v>
                </c:pt>
                <c:pt idx="4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DA6-4E31-A532-865FFFDA4B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7515032"/>
        <c:axId val="737516016"/>
      </c:lineChart>
      <c:catAx>
        <c:axId val="73751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516016"/>
        <c:crosses val="autoZero"/>
        <c:auto val="1"/>
        <c:lblAlgn val="ctr"/>
        <c:lblOffset val="100"/>
        <c:noMultiLvlLbl val="0"/>
      </c:catAx>
      <c:valAx>
        <c:axId val="73751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515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0.40004</cdr:x>
      <cdr:y>0.20076</cdr:y>
    </cdr:from>
    <cdr:to>
      <cdr:x>0.46086</cdr:x>
      <cdr:y>0.31586</cdr:y>
    </cdr:to>
    <cdr:sp macro="" textlink="">
      <cdr:nvSpPr>
        <cdr:cNvPr id="3" name="Oval 2">
          <a:extLst xmlns:a="http://schemas.openxmlformats.org/drawingml/2006/main">
            <a:ext uri="{FF2B5EF4-FFF2-40B4-BE49-F238E27FC236}">
              <a16:creationId xmlns:a16="http://schemas.microsoft.com/office/drawing/2014/main" id="{2BF615E2-C343-4BC0-A053-E9AF809E0105}"/>
            </a:ext>
          </a:extLst>
        </cdr:cNvPr>
        <cdr:cNvSpPr/>
      </cdr:nvSpPr>
      <cdr:spPr bwMode="auto">
        <a:xfrm xmlns:a="http://schemas.openxmlformats.org/drawingml/2006/main">
          <a:off x="3462497" y="644394"/>
          <a:ext cx="526473" cy="36945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0.42031</cdr:x>
      <cdr:y>0.23529</cdr:y>
    </cdr:from>
    <cdr:to>
      <cdr:x>0.45019</cdr:x>
      <cdr:y>0.31874</cdr:y>
    </cdr:to>
    <cdr:sp macro="" textlink="">
      <cdr:nvSpPr>
        <cdr:cNvPr id="4" name="Oval 3">
          <a:extLst xmlns:a="http://schemas.openxmlformats.org/drawingml/2006/main">
            <a:ext uri="{FF2B5EF4-FFF2-40B4-BE49-F238E27FC236}">
              <a16:creationId xmlns:a16="http://schemas.microsoft.com/office/drawing/2014/main" id="{D3EF2B14-E19E-4F48-958B-9769B9EB3420}"/>
            </a:ext>
          </a:extLst>
        </cdr:cNvPr>
        <cdr:cNvSpPr/>
      </cdr:nvSpPr>
      <cdr:spPr bwMode="auto">
        <a:xfrm xmlns:a="http://schemas.openxmlformats.org/drawingml/2006/main">
          <a:off x="3637988" y="755231"/>
          <a:ext cx="258618" cy="267855"/>
        </a:xfrm>
        <a:prstGeom xmlns:a="http://schemas.openxmlformats.org/drawingml/2006/main" prst="ellipse">
          <a:avLst/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pPr algn="ctr"/>
          <a:r>
            <a:rPr lang="en-US" dirty="0"/>
            <a:t>1</a:t>
          </a:r>
        </a:p>
      </cdr:txBody>
    </cdr:sp>
  </cdr:relSizeAnchor>
  <cdr:relSizeAnchor xmlns:cdr="http://schemas.openxmlformats.org/drawingml/2006/chartDrawing">
    <cdr:from>
      <cdr:x>0.63248</cdr:x>
      <cdr:y>0.27852</cdr:y>
    </cdr:from>
    <cdr:to>
      <cdr:x>0.66923</cdr:x>
      <cdr:y>0.3776</cdr:y>
    </cdr:to>
    <cdr:sp macro="" textlink="">
      <cdr:nvSpPr>
        <cdr:cNvPr id="6" name="Oval 5">
          <a:extLst xmlns:a="http://schemas.openxmlformats.org/drawingml/2006/main">
            <a:ext uri="{FF2B5EF4-FFF2-40B4-BE49-F238E27FC236}">
              <a16:creationId xmlns:a16="http://schemas.microsoft.com/office/drawing/2014/main" id="{B4AD5A91-2CA5-44D0-BB4B-35831A0F3575}"/>
            </a:ext>
          </a:extLst>
        </cdr:cNvPr>
        <cdr:cNvSpPr/>
      </cdr:nvSpPr>
      <cdr:spPr bwMode="auto">
        <a:xfrm xmlns:a="http://schemas.openxmlformats.org/drawingml/2006/main">
          <a:off x="5474418" y="893978"/>
          <a:ext cx="318052" cy="318052"/>
        </a:xfrm>
        <a:prstGeom xmlns:a="http://schemas.openxmlformats.org/drawingml/2006/main" prst="ellipse">
          <a:avLst/>
        </a:prstGeom>
        <a:ln xmlns:a="http://schemas.openxmlformats.org/drawingml/2006/main">
          <a:headEnd/>
          <a:tailEnd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dirty="0"/>
            <a:t>2</a:t>
          </a:r>
        </a:p>
      </cdr:txBody>
    </cdr:sp>
  </cdr:relSizeAnchor>
  <cdr:relSizeAnchor xmlns:cdr="http://schemas.openxmlformats.org/drawingml/2006/chartDrawing">
    <cdr:from>
      <cdr:x>0.72434</cdr:x>
      <cdr:y>0.25161</cdr:y>
    </cdr:from>
    <cdr:to>
      <cdr:x>0.76109</cdr:x>
      <cdr:y>0.36522</cdr:y>
    </cdr:to>
    <cdr:sp macro="" textlink="">
      <cdr:nvSpPr>
        <cdr:cNvPr id="7" name="Oval 6">
          <a:extLst xmlns:a="http://schemas.openxmlformats.org/drawingml/2006/main">
            <a:ext uri="{FF2B5EF4-FFF2-40B4-BE49-F238E27FC236}">
              <a16:creationId xmlns:a16="http://schemas.microsoft.com/office/drawing/2014/main" id="{C0733316-4EDF-49D9-AA88-230BECD810F8}"/>
            </a:ext>
          </a:extLst>
        </cdr:cNvPr>
        <cdr:cNvSpPr/>
      </cdr:nvSpPr>
      <cdr:spPr bwMode="auto">
        <a:xfrm xmlns:a="http://schemas.openxmlformats.org/drawingml/2006/main">
          <a:off x="6269549" y="807604"/>
          <a:ext cx="318052" cy="364669"/>
        </a:xfrm>
        <a:prstGeom xmlns:a="http://schemas.openxmlformats.org/drawingml/2006/main" prst="ellips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dirty="0"/>
            <a:t>3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oleObject" Target="../embeddings/oleObject4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166487"/>
            <a:ext cx="6400800" cy="1219200"/>
          </a:xfrm>
        </p:spPr>
        <p:txBody>
          <a:bodyPr/>
          <a:lstStyle>
            <a:lvl1pPr marL="0" indent="0" algn="l">
              <a:buFontTx/>
              <a:buNone/>
              <a:defRPr sz="2400" i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209800"/>
            <a:ext cx="7772400" cy="917575"/>
          </a:xfrm>
          <a:noFill/>
        </p:spPr>
        <p:txBody>
          <a:bodyPr lIns="0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57200" y="2209800"/>
            <a:ext cx="155448" cy="2185916"/>
          </a:xfrm>
          <a:prstGeom prst="rect">
            <a:avLst/>
          </a:prstGeom>
          <a:solidFill>
            <a:srgbClr val="0087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 rot="16200000">
            <a:off x="457200" y="4295279"/>
            <a:ext cx="189257" cy="1905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baseline="30000" dirty="0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816" y="5845507"/>
            <a:ext cx="719809" cy="657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457200" y="2209800"/>
            <a:ext cx="155448" cy="2185916"/>
          </a:xfrm>
          <a:prstGeom prst="rect">
            <a:avLst/>
          </a:prstGeom>
          <a:solidFill>
            <a:srgbClr val="0087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 rot="16200000">
            <a:off x="457200" y="4295279"/>
            <a:ext cx="189257" cy="1905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baseline="30000" dirty="0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42" y="5981176"/>
            <a:ext cx="663983" cy="58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81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266247" name="Rectangle 7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2720786"/>
            <a:ext cx="7772400" cy="917575"/>
          </a:xfrm>
          <a:noFill/>
        </p:spPr>
        <p:txBody>
          <a:bodyPr lIns="0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457200" y="2209800"/>
            <a:ext cx="155448" cy="2185916"/>
          </a:xfrm>
          <a:prstGeom prst="rect">
            <a:avLst/>
          </a:prstGeom>
          <a:solidFill>
            <a:srgbClr val="0087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 rot="16200000">
            <a:off x="457200" y="4295279"/>
            <a:ext cx="189257" cy="1905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baseline="30000" dirty="0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2209800"/>
            <a:ext cx="155448" cy="2185916"/>
          </a:xfrm>
          <a:prstGeom prst="rect">
            <a:avLst/>
          </a:prstGeom>
          <a:solidFill>
            <a:srgbClr val="0087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4" name="Isosceles Triangle 13"/>
          <p:cNvSpPr/>
          <p:nvPr/>
        </p:nvSpPr>
        <p:spPr bwMode="auto">
          <a:xfrm rot="16200000">
            <a:off x="457200" y="4295279"/>
            <a:ext cx="189257" cy="1905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baseline="30000" dirty="0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618129"/>
            <a:ext cx="857250" cy="22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 i="1">
                <a:solidFill>
                  <a:srgbClr val="0000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0ACF5A-AF10-48F9-8A78-5825A055A0E9}" type="slidenum">
              <a:rPr lang="en-US" smtClean="0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MS PGothic" pitchFamily="34" charset="-128"/>
            </a:endParaRPr>
          </a:p>
        </p:txBody>
      </p:sp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4917" y="6272667"/>
            <a:ext cx="585122" cy="53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42" y="5981176"/>
            <a:ext cx="663983" cy="58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04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18129"/>
            <a:ext cx="1219200" cy="22369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199"/>
            <a:ext cx="8229600" cy="4946904"/>
          </a:xfrm>
        </p:spPr>
        <p:txBody>
          <a:bodyPr/>
          <a:lstStyle>
            <a:lvl1pPr marL="182880" indent="-182880">
              <a:defRPr sz="2000"/>
            </a:lvl1pPr>
            <a:lvl2pPr marL="457200" indent="-182880">
              <a:defRPr sz="1800"/>
            </a:lvl2pPr>
            <a:lvl3pPr marL="822960" indent="-182880">
              <a:defRPr sz="1600"/>
            </a:lvl3pPr>
            <a:lvl4pPr marL="1005840" indent="-182880">
              <a:defRPr sz="1400"/>
            </a:lvl4pPr>
            <a:lvl5pPr marL="1188720" indent="-18288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782424" y="6235700"/>
            <a:ext cx="7396375" cy="355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Note:</a:t>
            </a:r>
          </a:p>
          <a:p>
            <a:pPr lvl="0"/>
            <a:r>
              <a:rPr lang="en-US" dirty="0"/>
              <a:t>Source: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51" y="6108568"/>
            <a:ext cx="518474" cy="46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103214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71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05000"/>
            <a:ext cx="4268788" cy="4221163"/>
          </a:xfrm>
        </p:spPr>
        <p:txBody>
          <a:bodyPr/>
          <a:lstStyle>
            <a:lvl1pPr marL="182880" indent="-182880">
              <a:defRPr sz="2000"/>
            </a:lvl1pPr>
            <a:lvl2pPr marL="457200" indent="-182880">
              <a:defRPr sz="1800"/>
            </a:lvl2pPr>
            <a:lvl3pPr marL="822960" indent="-182880">
              <a:defRPr sz="1600"/>
            </a:lvl3pPr>
            <a:lvl4pPr marL="1005840" indent="-182880">
              <a:defRPr sz="1400"/>
            </a:lvl4pPr>
            <a:lvl5pPr marL="1188720" indent="-18288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88AE2-2149-41B9-BDAB-86D1134409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228600" y="1219200"/>
            <a:ext cx="4268788" cy="639762"/>
          </a:xfrm>
          <a:noFill/>
          <a:effectLst/>
        </p:spPr>
        <p:txBody>
          <a:bodyPr anchor="ctr"/>
          <a:lstStyle>
            <a:lvl1pPr marL="0" indent="0" algn="ctr">
              <a:buNone/>
              <a:defRPr sz="2200" b="1" cap="sm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9200"/>
            <a:ext cx="4270375" cy="639762"/>
          </a:xfrm>
          <a:noFill/>
        </p:spPr>
        <p:txBody>
          <a:bodyPr anchor="ctr"/>
          <a:lstStyle>
            <a:lvl1pPr marL="0" indent="0" algn="ctr">
              <a:buNone/>
              <a:defRPr lang="en-US" sz="2200" b="1" cap="small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dirty="0"/>
              <a:t>Click to edit master text styles</a:t>
            </a:r>
          </a:p>
        </p:txBody>
      </p:sp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103214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272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sz="half" idx="14"/>
          </p:nvPr>
        </p:nvSpPr>
        <p:spPr>
          <a:xfrm>
            <a:off x="4645025" y="1905000"/>
            <a:ext cx="4268788" cy="4221163"/>
          </a:xfrm>
        </p:spPr>
        <p:txBody>
          <a:bodyPr/>
          <a:lstStyle>
            <a:lvl1pPr marL="182880" indent="-182880">
              <a:defRPr sz="2000"/>
            </a:lvl1pPr>
            <a:lvl2pPr marL="457200" indent="-182880">
              <a:defRPr sz="1800"/>
            </a:lvl2pPr>
            <a:lvl3pPr marL="822960" indent="-182880">
              <a:defRPr sz="1600"/>
            </a:lvl3pPr>
            <a:lvl4pPr marL="1005840" indent="-182880">
              <a:defRPr sz="1400"/>
            </a:lvl4pPr>
            <a:lvl5pPr marL="1188720" indent="-182880"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0" y="6235700"/>
            <a:ext cx="8178800" cy="355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Note:</a:t>
            </a:r>
          </a:p>
          <a:p>
            <a:pPr lvl="0"/>
            <a:r>
              <a:rPr lang="en-US" dirty="0"/>
              <a:t>Source: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" y="6240543"/>
            <a:ext cx="480766" cy="43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313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reflection endPos="0" dir="5400000" sy="-100000" algn="bl" rotWithShape="0"/>
          </a:effectLst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F054A-1A36-443C-BE9A-7E62A227BE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0" y="6235700"/>
            <a:ext cx="8178800" cy="355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Note:</a:t>
            </a:r>
          </a:p>
          <a:p>
            <a:pPr lvl="0"/>
            <a:r>
              <a:rPr lang="en-US" dirty="0"/>
              <a:t>Source: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2" y="6193410"/>
            <a:ext cx="518474" cy="377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90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gray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00" y="1677101"/>
            <a:ext cx="3835400" cy="350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00" y="1677101"/>
            <a:ext cx="3835400" cy="350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834" y="5288437"/>
            <a:ext cx="1125896" cy="103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2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3BB5BB70-029A-4BF3-8FFC-C91D0AF5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3BDA-0667-4D41-AC76-5D31BFBF431D}" type="datetimeFigureOut">
              <a:rPr lang="en-US"/>
              <a:pPr>
                <a:defRPr/>
              </a:pPr>
              <a:t>13-Mar-19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59D3535-192E-4D08-9418-97AEF1E6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1093DBE-5DF2-456A-A64E-48FF453C8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D05BE-2ED4-438B-A99D-56CA9B5982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119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839039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51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81100"/>
            <a:ext cx="8229600" cy="494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8129"/>
            <a:ext cx="1219200" cy="22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 i="1">
                <a:solidFill>
                  <a:srgbClr val="0000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618130"/>
            <a:ext cx="5943600" cy="22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 i="1">
                <a:solidFill>
                  <a:srgbClr val="0000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ea typeface="MS PGothic" pitchFamily="34" charset="-128"/>
            </a:endParaRP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618129"/>
            <a:ext cx="857250" cy="223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 i="1">
                <a:solidFill>
                  <a:srgbClr val="000000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0ACF5A-AF10-48F9-8A78-5825A055A0E9}" type="slidenum">
              <a:rPr lang="en-US" smtClean="0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MS PGothic" pitchFamily="34" charset="-128"/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0" y="914400"/>
            <a:ext cx="8991600" cy="152400"/>
          </a:xfrm>
          <a:prstGeom prst="rect">
            <a:avLst/>
          </a:prstGeom>
          <a:solidFill>
            <a:srgbClr val="0087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1" name="Isosceles Triangle 10"/>
          <p:cNvSpPr/>
          <p:nvPr/>
        </p:nvSpPr>
        <p:spPr bwMode="auto">
          <a:xfrm>
            <a:off x="8895343" y="914400"/>
            <a:ext cx="189257" cy="1905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baseline="30000" dirty="0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0" y="6576950"/>
            <a:ext cx="8229600" cy="0"/>
          </a:xfrm>
          <a:prstGeom prst="line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4917" y="6272667"/>
            <a:ext cx="585122" cy="53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Object 12" hidden="1"/>
          <p:cNvGraphicFramePr>
            <a:graphicFrameLocks noChangeAspect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1839039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52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0" y="914400"/>
            <a:ext cx="8991600" cy="152400"/>
          </a:xfrm>
          <a:prstGeom prst="rect">
            <a:avLst/>
          </a:prstGeom>
          <a:solidFill>
            <a:srgbClr val="00875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8895343" y="914400"/>
            <a:ext cx="189257" cy="19050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baseline="30000" dirty="0">
              <a:solidFill>
                <a:srgbClr val="000000"/>
              </a:solidFill>
              <a:latin typeface="Verdana" pitchFamily="-109" charset="0"/>
              <a:ea typeface="MS PGothic" pitchFamily="34" charset="-128"/>
              <a:cs typeface="MS PGothic" pitchFamily="34" charset="-128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0" y="6576950"/>
            <a:ext cx="8229600" cy="0"/>
          </a:xfrm>
          <a:prstGeom prst="line">
            <a:avLst/>
          </a:prstGeom>
          <a:noFill/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4917" y="6272667"/>
            <a:ext cx="585122" cy="53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67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4" r:id="rId2"/>
    <p:sldLayoutId id="2147484288" r:id="rId3"/>
    <p:sldLayoutId id="2147484289" r:id="rId4"/>
    <p:sldLayoutId id="2147484290" r:id="rId5"/>
    <p:sldLayoutId id="2147484292" r:id="rId6"/>
    <p:sldLayoutId id="2147484295" r:id="rId7"/>
  </p:sldLayoutIdLst>
  <p:hf hdr="0" ftr="0" dt="0"/>
  <p:txStyles>
    <p:titleStyle>
      <a:lvl1pPr marL="119063" indent="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-109" charset="0"/>
          <a:ea typeface="Arial" pitchFamily="-109" charset="0"/>
          <a:cs typeface="Arial" pitchFamily="-109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A7766B9-254E-49B3-9243-49838CBE5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828284"/>
            <a:ext cx="6400800" cy="178129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Presentation at AfHEA 5th Scientific Conference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11 – 14 March 2019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Kempinski Hotel, Gold Coast City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Accra, Ghana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9B01FB-0921-4C0C-8115-5C8159356E7F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588723" y="0"/>
            <a:ext cx="8442543" cy="3127375"/>
          </a:xfrm>
        </p:spPr>
        <p:txBody>
          <a:bodyPr/>
          <a:lstStyle/>
          <a:p>
            <a:r>
              <a:rPr lang="en-US" sz="3200" dirty="0"/>
              <a:t>Assessing the Effect of Performance-Based Financing (PBF) on Health Care Quality in Nigeria: Experiences from Nigeria State Health Investment Project (NSHIP) Implementing States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DC6AE6-0B3D-4273-9AFB-DBA3286811EF}"/>
              </a:ext>
            </a:extLst>
          </p:cNvPr>
          <p:cNvSpPr txBox="1"/>
          <p:nvPr/>
        </p:nvSpPr>
        <p:spPr>
          <a:xfrm>
            <a:off x="4772416" y="4496844"/>
            <a:ext cx="34822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Michael C. Ajuluchuku</a:t>
            </a:r>
          </a:p>
          <a:p>
            <a:pPr algn="r"/>
            <a:r>
              <a:rPr lang="en-US" b="1" dirty="0"/>
              <a:t>Muhammad Mashin</a:t>
            </a:r>
          </a:p>
          <a:p>
            <a:pPr algn="r"/>
            <a:r>
              <a:rPr lang="en-US" b="1" dirty="0"/>
              <a:t>Binta Ismail</a:t>
            </a:r>
          </a:p>
          <a:p>
            <a:pPr algn="r"/>
            <a:r>
              <a:rPr lang="en-US" b="1" dirty="0"/>
              <a:t>Ismail N. Salihu</a:t>
            </a:r>
          </a:p>
          <a:p>
            <a:pPr algn="r"/>
            <a:r>
              <a:rPr lang="en-US" b="1" dirty="0"/>
              <a:t>Ndidi F. </a:t>
            </a:r>
            <a:r>
              <a:rPr lang="en-US" b="1" dirty="0" err="1"/>
              <a:t>Ijeh</a:t>
            </a:r>
            <a:endParaRPr lang="en-US" b="1" dirty="0"/>
          </a:p>
          <a:p>
            <a:pPr algn="r"/>
            <a:r>
              <a:rPr lang="en-US" b="1" dirty="0" err="1"/>
              <a:t>Chidinma</a:t>
            </a:r>
            <a:r>
              <a:rPr lang="en-US" b="1" dirty="0"/>
              <a:t> Paul-Iyaji</a:t>
            </a:r>
          </a:p>
          <a:p>
            <a:pPr algn="r"/>
            <a:r>
              <a:rPr lang="en-US" b="1" dirty="0"/>
              <a:t>Oritseweyimi Ogbe</a:t>
            </a:r>
          </a:p>
          <a:p>
            <a:pPr algn="r"/>
            <a:r>
              <a:rPr lang="en-US" b="1" dirty="0"/>
              <a:t>Oladimeji I. Olayinka</a:t>
            </a:r>
          </a:p>
        </p:txBody>
      </p:sp>
    </p:spTree>
    <p:extLst>
      <p:ext uri="{BB962C8B-B14F-4D97-AF65-F5344CB8AC3E}">
        <p14:creationId xmlns:p14="http://schemas.microsoft.com/office/powerpoint/2010/main" val="1270675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45095-273F-4D77-950D-956D61D66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312" y="1043835"/>
            <a:ext cx="8536488" cy="501876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Coordination</a:t>
            </a:r>
          </a:p>
          <a:p>
            <a:pPr>
              <a:buFont typeface="Calibri" panose="020F0502020204030204" pitchFamily="34" charset="0"/>
              <a:buChar char="―"/>
            </a:pPr>
            <a:r>
              <a:rPr lang="en-US" dirty="0">
                <a:sym typeface="Wingdings" panose="05000000000000000000" pitchFamily="2" charset="2"/>
              </a:rPr>
              <a:t>Regulatory roles enhanced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HF level meetings: HFs management meets monthly and overseen by the LGA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LGA level meetings: Ministry of Health and PHC Board at the State level observes the regulatory roles: quorums for LGA level Steering Committee Meetings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State level meetings: TWG (PHC Board) and State Steering Committee (SMoH)</a:t>
            </a:r>
          </a:p>
          <a:p>
            <a:pPr>
              <a:buFont typeface="Calibri" panose="020F0502020204030204" pitchFamily="34" charset="0"/>
              <a:buChar char="―"/>
            </a:pPr>
            <a:r>
              <a:rPr lang="en-US" dirty="0">
                <a:sym typeface="Wingdings" panose="05000000000000000000" pitchFamily="2" charset="2"/>
              </a:rPr>
              <a:t>Service provision coordination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One of the project States now conduct data validation before upload into dhis2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Secondary HFs (referral hospitals) have cordial relationship with the PHCs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>
                <a:sym typeface="Wingdings" panose="05000000000000000000" pitchFamily="2" charset="2"/>
              </a:rPr>
              <a:t>“our referral hospital provides capacity building for us on partograph”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dirty="0">
                <a:sym typeface="Wingdings" panose="05000000000000000000" pitchFamily="2" charset="2"/>
              </a:rPr>
              <a:t>“referral hospital has provided free toll communication (Closed User Group) to facilitate communication”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i="1" dirty="0">
                <a:sym typeface="Wingdings" panose="05000000000000000000" pitchFamily="2" charset="2"/>
              </a:rPr>
              <a:t>“we no longer worry about referral transport, once we call the referral hospital, they bring their ambulance to convey the patient”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sym typeface="Wingdings" panose="05000000000000000000" pitchFamily="2" charset="2"/>
              </a:rPr>
              <a:t>Its incredible that Hospital Services Management Boards (HMBs) work together with State PHC Boards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1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45095-273F-4D77-950D-956D61D66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312" y="1043835"/>
            <a:ext cx="8536488" cy="30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Trend of quality of care under the Nigerian PBF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47DD1EA-F4C4-46AD-B7D8-FF132855ED20}"/>
              </a:ext>
            </a:extLst>
          </p:cNvPr>
          <p:cNvGraphicFramePr>
            <a:graphicFrameLocks/>
          </p:cNvGraphicFramePr>
          <p:nvPr/>
        </p:nvGraphicFramePr>
        <p:xfrm>
          <a:off x="112734" y="1415441"/>
          <a:ext cx="8880954" cy="32097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4588284"/>
            <a:ext cx="8880954" cy="156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50" kern="0" dirty="0"/>
              <a:t>Points: (1) scale ups, (2) rebase of quality after 1st quality counter verification &amp; (3) certification training</a:t>
            </a:r>
          </a:p>
          <a:p>
            <a:r>
              <a:rPr lang="en-US" sz="1850" kern="0" dirty="0"/>
              <a:t>Insurgency and general health workers’ strike</a:t>
            </a:r>
          </a:p>
          <a:p>
            <a:r>
              <a:rPr lang="en-US" sz="1850" kern="0" dirty="0"/>
              <a:t>Overall, the average quality of care improved within the periods of analysis</a:t>
            </a:r>
          </a:p>
          <a:p>
            <a:pPr lvl="1"/>
            <a:r>
              <a:rPr lang="en-US" sz="1850" kern="0" dirty="0"/>
              <a:t>From 28.5%, peaked at 75.0% and currently at 62.0%</a:t>
            </a:r>
          </a:p>
        </p:txBody>
      </p:sp>
    </p:spTree>
    <p:extLst>
      <p:ext uri="{BB962C8B-B14F-4D97-AF65-F5344CB8AC3E}">
        <p14:creationId xmlns:p14="http://schemas.microsoft.com/office/powerpoint/2010/main" val="3504948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45095-273F-4D77-950D-956D61D66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312" y="1043835"/>
            <a:ext cx="8536488" cy="30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Community level perception about quality of care under the Nigerian PBF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1490748"/>
            <a:ext cx="8880954" cy="152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Patients are usually asked to rate the quality of service provision at the respective health facilities in terms of; </a:t>
            </a:r>
            <a:r>
              <a:rPr lang="x-none" dirty="0"/>
              <a:t>“reception”, “perception of waiting time</a:t>
            </a:r>
            <a:r>
              <a:rPr lang="en-GB" dirty="0"/>
              <a:t>”</a:t>
            </a:r>
            <a:r>
              <a:rPr lang="x-none" dirty="0"/>
              <a:t>, “medicine availability”, “affordability of payment” and “perception on the overall service quality</a:t>
            </a:r>
            <a:endParaRPr lang="en-US" sz="1850" kern="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DF79DFD-4E26-44C7-8451-9E67E37497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587855"/>
              </p:ext>
            </p:extLst>
          </p:nvPr>
        </p:nvGraphicFramePr>
        <p:xfrm>
          <a:off x="112735" y="2812432"/>
          <a:ext cx="2879848" cy="3778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7038404-BC8D-49A8-BCC8-3F1E4A44B3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617341"/>
              </p:ext>
            </p:extLst>
          </p:nvPr>
        </p:nvGraphicFramePr>
        <p:xfrm>
          <a:off x="3097338" y="2812432"/>
          <a:ext cx="2766545" cy="3778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465C14B-07E3-425F-B0C7-D523348753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334254"/>
              </p:ext>
            </p:extLst>
          </p:nvPr>
        </p:nvGraphicFramePr>
        <p:xfrm>
          <a:off x="5901460" y="2831388"/>
          <a:ext cx="3092228" cy="3759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77031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45095-273F-4D77-950D-956D61D663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0312" y="1043835"/>
            <a:ext cx="8536488" cy="30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Midline Impact Evaluation Result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1490748"/>
            <a:ext cx="8880954" cy="465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50" kern="0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5230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en-US" dirty="0"/>
              <a:t>Immediate Effects of PBF under the NSHIP on Nigeria Health System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1227551"/>
            <a:ext cx="8880954" cy="492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immediate effects include:</a:t>
            </a:r>
          </a:p>
          <a:p>
            <a:pPr marL="457200" indent="-457200">
              <a:buAutoNum type="arabicPeriod"/>
            </a:pPr>
            <a:r>
              <a:rPr lang="en-US" sz="1850" kern="0" dirty="0"/>
              <a:t>Nigeria has reviewed supportive supervision tool using PBF quality checklist as the base</a:t>
            </a:r>
          </a:p>
          <a:p>
            <a:pPr marL="457200" indent="-457200">
              <a:buAutoNum type="arabicPeriod"/>
            </a:pPr>
            <a:r>
              <a:rPr lang="en-US" sz="1850" kern="0" dirty="0"/>
              <a:t>Support supervision tool developed for secondary and tertiary facilities similar to PBF quality tool</a:t>
            </a:r>
          </a:p>
          <a:p>
            <a:pPr marL="457200" indent="-457200">
              <a:buAutoNum type="arabicPeriod"/>
            </a:pPr>
            <a:r>
              <a:rPr lang="en-US" sz="1850" kern="0" dirty="0"/>
              <a:t>One of the States has adopted PBF approach of data validation</a:t>
            </a:r>
          </a:p>
          <a:p>
            <a:pPr marL="457200" indent="-457200">
              <a:buAutoNum type="arabicPeriod"/>
            </a:pPr>
            <a:r>
              <a:rPr lang="en-US" sz="1850" kern="0" dirty="0"/>
              <a:t>The project team contributes significantly to the development of quality of care project for Nigeria</a:t>
            </a:r>
          </a:p>
        </p:txBody>
      </p:sp>
    </p:spTree>
    <p:extLst>
      <p:ext uri="{BB962C8B-B14F-4D97-AF65-F5344CB8AC3E}">
        <p14:creationId xmlns:p14="http://schemas.microsoft.com/office/powerpoint/2010/main" val="1146833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en-US" dirty="0"/>
              <a:t>Challenges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1227551"/>
            <a:ext cx="8880954" cy="492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50" kern="0" dirty="0"/>
              <a:t>Security challenges</a:t>
            </a:r>
          </a:p>
          <a:p>
            <a:r>
              <a:rPr lang="en-US" sz="1850" kern="0" dirty="0"/>
              <a:t>Calibre of personnel at LGA</a:t>
            </a:r>
          </a:p>
          <a:p>
            <a:r>
              <a:rPr lang="en-US" sz="1850" kern="0" dirty="0"/>
              <a:t>Few number of referral facilities spread across the State relating to incentives to HMB</a:t>
            </a:r>
          </a:p>
          <a:p>
            <a:r>
              <a:rPr lang="en-US" sz="1850" kern="0" dirty="0"/>
              <a:t>Multiple tools at the HF level</a:t>
            </a:r>
          </a:p>
        </p:txBody>
      </p:sp>
    </p:spTree>
    <p:extLst>
      <p:ext uri="{BB962C8B-B14F-4D97-AF65-F5344CB8AC3E}">
        <p14:creationId xmlns:p14="http://schemas.microsoft.com/office/powerpoint/2010/main" val="1223949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en-US" dirty="0"/>
              <a:t>Conclusion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1227551"/>
            <a:ext cx="8880954" cy="492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The introduction of NSHIP has influenced the Nigerian health system and the States in several ways:</a:t>
            </a:r>
          </a:p>
          <a:p>
            <a:pPr lvl="1"/>
            <a:r>
              <a:rPr lang="en-US" sz="2000" dirty="0"/>
              <a:t>Adopted PBF data verification model for verifying health facility register information before uploading into national data instance</a:t>
            </a:r>
          </a:p>
          <a:p>
            <a:pPr lvl="1"/>
            <a:r>
              <a:rPr lang="en-US" sz="2000" dirty="0"/>
              <a:t>Well informed health personnel about quality of care in the implementing States</a:t>
            </a:r>
          </a:p>
          <a:p>
            <a:pPr lvl="1"/>
            <a:r>
              <a:rPr lang="en-US" sz="2000" dirty="0"/>
              <a:t>Community perception about quality has improved thereby creating more trust in public PHCs</a:t>
            </a:r>
          </a:p>
          <a:p>
            <a:pPr lvl="1"/>
            <a:r>
              <a:rPr lang="en-US" sz="2000" dirty="0"/>
              <a:t>PBF has enhanced regulatory entities to perform their oversight function as well as collaborations among them</a:t>
            </a:r>
          </a:p>
          <a:p>
            <a:pPr lvl="1"/>
            <a:r>
              <a:rPr lang="en-US" sz="2000" dirty="0"/>
              <a:t>PBF introduction has led to review of PHC ISS tool and development of ISS tools for secondary and tertiary facilities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852401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28737-0447-42C7-BBB4-2548205F7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en-US" dirty="0"/>
              <a:t>Recommendations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5D1794-02D6-437A-ACB8-4283C38F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A0129F-642A-458E-85D6-78769583AFD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BEA7DFDF-12C9-4524-9287-1E17701989B1}"/>
              </a:ext>
            </a:extLst>
          </p:cNvPr>
          <p:cNvSpPr txBox="1">
            <a:spLocks/>
          </p:cNvSpPr>
          <p:nvPr/>
        </p:nvSpPr>
        <p:spPr bwMode="auto">
          <a:xfrm>
            <a:off x="150312" y="1227551"/>
            <a:ext cx="8880954" cy="4922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288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There is need for the country attach incentives to reviewed/developed ISS</a:t>
            </a:r>
          </a:p>
          <a:p>
            <a:r>
              <a:rPr lang="en-US" sz="2200" kern="0" dirty="0"/>
              <a:t>Expansion and/or adoption of PBF approach in more States</a:t>
            </a:r>
          </a:p>
          <a:p>
            <a:r>
              <a:rPr lang="en-US" sz="2200" kern="0" dirty="0"/>
              <a:t>Institutionalization of thirty party (counter ) verification</a:t>
            </a:r>
          </a:p>
        </p:txBody>
      </p:sp>
    </p:spTree>
    <p:extLst>
      <p:ext uri="{BB962C8B-B14F-4D97-AF65-F5344CB8AC3E}">
        <p14:creationId xmlns:p14="http://schemas.microsoft.com/office/powerpoint/2010/main" val="2333435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467C2D-3D34-4419-9B5A-B3FB8A4D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BCA0BA-E074-4760-B794-55B91F29E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9868" y="1219199"/>
            <a:ext cx="7032582" cy="4946904"/>
          </a:xfrm>
        </p:spPr>
        <p:txBody>
          <a:bodyPr/>
          <a:lstStyle/>
          <a:p>
            <a:pPr marL="0" indent="0" algn="ctr">
              <a:buNone/>
            </a:pPr>
            <a:r>
              <a:rPr lang="en-US" sz="13800" dirty="0">
                <a:latin typeface="Freehand521 BT" panose="03080802030307080304" pitchFamily="66" charset="0"/>
              </a:rPr>
              <a:t>Thank you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8AA148-D394-4028-A944-CE95E75E7DB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3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92EA7-62F4-45BA-9298-EE9CE2DA9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86A4F1-EC66-4FE2-8A70-66B35474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F054A-1A36-443C-BE9A-7E62A227BE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3A7D1A-B457-457C-A6B7-DDE2A616B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985" y="1219199"/>
            <a:ext cx="8880760" cy="4946904"/>
          </a:xfrm>
        </p:spPr>
        <p:txBody>
          <a:bodyPr/>
          <a:lstStyle/>
          <a:p>
            <a:r>
              <a:rPr lang="en-US" altLang="en-US" sz="2200" dirty="0"/>
              <a:t>Nigeria’s Selected Health Indices</a:t>
            </a:r>
          </a:p>
          <a:p>
            <a:r>
              <a:rPr lang="en-US" altLang="en-US" sz="2200" dirty="0"/>
              <a:t>Introduction</a:t>
            </a:r>
          </a:p>
          <a:p>
            <a:r>
              <a:rPr lang="en-GB" altLang="en-US" sz="2200" dirty="0"/>
              <a:t>Approach to Quality of Care Under NSHIP</a:t>
            </a:r>
            <a:endParaRPr lang="en-US" altLang="en-US" sz="2200" dirty="0"/>
          </a:p>
          <a:p>
            <a:r>
              <a:rPr lang="en-US" altLang="en-US" sz="2200" dirty="0"/>
              <a:t>Quality of Care Assessment in NSHIP</a:t>
            </a:r>
          </a:p>
          <a:p>
            <a:r>
              <a:rPr lang="en-US" altLang="en-US" sz="2200" dirty="0"/>
              <a:t>Paying for Quality in NSHIP</a:t>
            </a:r>
          </a:p>
          <a:p>
            <a:r>
              <a:rPr lang="en-US" sz="2200" dirty="0"/>
              <a:t>Material and Methods</a:t>
            </a:r>
          </a:p>
          <a:p>
            <a:r>
              <a:rPr lang="en-US" sz="2200" dirty="0"/>
              <a:t>Results</a:t>
            </a:r>
          </a:p>
          <a:p>
            <a:r>
              <a:rPr lang="en-US" sz="2200" dirty="0"/>
              <a:t>Challenges</a:t>
            </a:r>
          </a:p>
          <a:p>
            <a:r>
              <a:rPr lang="en-US" sz="2200" dirty="0"/>
              <a:t>Conclusion</a:t>
            </a:r>
          </a:p>
          <a:p>
            <a:r>
              <a:rPr lang="en-US" sz="2200" dirty="0"/>
              <a:t>Recommendations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36769-C62F-45EA-8FE9-C040152417B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1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04E7EB1-EEB1-284A-96DE-277C34AE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782" y="220144"/>
            <a:ext cx="7968272" cy="529829"/>
          </a:xfrm>
        </p:spPr>
        <p:txBody>
          <a:bodyPr/>
          <a:lstStyle/>
          <a:p>
            <a:r>
              <a:rPr lang="en-GB" altLang="en-US" dirty="0"/>
              <a:t>NIGERIA’S SELECTED HEALTH INDICES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39539EB-44C8-9749-85BF-64569D05A4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513748"/>
              </p:ext>
            </p:extLst>
          </p:nvPr>
        </p:nvGraphicFramePr>
        <p:xfrm>
          <a:off x="91782" y="1227552"/>
          <a:ext cx="5950044" cy="5383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7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156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Indicator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2003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</a:rPr>
                        <a:t>2008</a:t>
                      </a:r>
                      <a:endParaRPr lang="en-GB" sz="180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2013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2015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MDG target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Infant mortality rate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(per 1,000 live births)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</a:rPr>
                        <a:t>100</a:t>
                      </a:r>
                      <a:endParaRPr lang="en-GB" sz="1800" b="1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</a:rPr>
                        <a:t>75</a:t>
                      </a:r>
                      <a:endParaRPr lang="en-GB" sz="1800" b="1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69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30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2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Under-5 mortality rate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(per 1,000 live births)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>
                          <a:effectLst/>
                          <a:latin typeface="Cambria" panose="02040503050406030204" pitchFamily="18" charset="0"/>
                        </a:rPr>
                        <a:t>201</a:t>
                      </a:r>
                      <a:endParaRPr lang="en-GB" sz="1800" b="1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</a:rPr>
                        <a:t>157</a:t>
                      </a:r>
                      <a:endParaRPr lang="en-GB" sz="1800" b="1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128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60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Maternal mortality ratio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(per 100,000 live births)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</a:rPr>
                        <a:t>800</a:t>
                      </a:r>
                      <a:endParaRPr lang="en-GB" sz="1800" b="1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>
                          <a:effectLst/>
                          <a:latin typeface="Cambria" panose="02040503050406030204" pitchFamily="18" charset="0"/>
                        </a:rPr>
                        <a:t>545</a:t>
                      </a:r>
                      <a:endParaRPr lang="en-GB" sz="1800" b="1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576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260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92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</a:rPr>
                        <a:t>Births attended by skilled health personnel</a:t>
                      </a:r>
                      <a:endParaRPr lang="en-GB" sz="1800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</a:rPr>
                        <a:t>36%</a:t>
                      </a:r>
                      <a:endParaRPr lang="en-GB" sz="1800" b="1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effectLst/>
                          <a:latin typeface="Cambria" panose="02040503050406030204" pitchFamily="18" charset="0"/>
                        </a:rPr>
                        <a:t>42%</a:t>
                      </a:r>
                      <a:endParaRPr lang="en-GB" sz="1800" b="1" dirty="0"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38.1%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100%</a:t>
                      </a:r>
                      <a:endParaRPr lang="en-GB" sz="1800" b="1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entury Gothic" panose="020B0502020202020204" pitchFamily="34" charset="0"/>
                      </a:endParaRPr>
                    </a:p>
                  </a:txBody>
                  <a:tcPr marL="14403" marR="1440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BF9D58D-2022-234A-8868-491465B68B60}"/>
              </a:ext>
            </a:extLst>
          </p:cNvPr>
          <p:cNvSpPr txBox="1"/>
          <p:nvPr/>
        </p:nvSpPr>
        <p:spPr>
          <a:xfrm>
            <a:off x="6257770" y="1513968"/>
            <a:ext cx="259142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>
                <a:latin typeface="Cambria" panose="02040503050406030204" pitchFamily="18" charset="0"/>
              </a:rPr>
              <a:t>Health indices in Nigeria have missed the 2015 MDG targets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latin typeface="Cambria" panose="020405030504060302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latin typeface="Cambria" panose="020405030504060302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latin typeface="Cambria" panose="020405030504060302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latin typeface="Cambria" panose="02040503050406030204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>
                <a:latin typeface="Cambria" panose="02040503050406030204" pitchFamily="18" charset="0"/>
              </a:rPr>
              <a:t>Especially MNCH indicators</a:t>
            </a:r>
          </a:p>
        </p:txBody>
      </p:sp>
    </p:spTree>
    <p:extLst>
      <p:ext uri="{BB962C8B-B14F-4D97-AF65-F5344CB8AC3E}">
        <p14:creationId xmlns:p14="http://schemas.microsoft.com/office/powerpoint/2010/main" val="52378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C8366-A38A-4A7C-BBA5-2DAD5D66D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FD41D-BEA5-4B42-8D1B-E184A9E4C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FF0BB1-E3B0-42BE-A8D9-23A25FB70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9102" y="1219199"/>
            <a:ext cx="8787008" cy="4946904"/>
          </a:xfrm>
        </p:spPr>
        <p:txBody>
          <a:bodyPr/>
          <a:lstStyle/>
          <a:p>
            <a:r>
              <a:rPr lang="en-US" sz="2200" dirty="0"/>
              <a:t>Health systems are measured by the population health indices as well as quality of care provided</a:t>
            </a:r>
          </a:p>
          <a:p>
            <a:r>
              <a:rPr lang="en-US" sz="2200" dirty="0"/>
              <a:t>According to WHO measurement approach</a:t>
            </a:r>
          </a:p>
          <a:p>
            <a:pPr lvl="1"/>
            <a:r>
              <a:rPr lang="en-US" sz="2000" dirty="0"/>
              <a:t>Between 2000 and 2010, the Nigerian health system occupied third to the worst performed health systems in the World</a:t>
            </a:r>
          </a:p>
          <a:p>
            <a:r>
              <a:rPr lang="en-US" sz="2200" dirty="0"/>
              <a:t>MNCH targets missed under the MDGs</a:t>
            </a:r>
          </a:p>
          <a:p>
            <a:pPr lvl="1"/>
            <a:r>
              <a:rPr lang="en-US" sz="2000" dirty="0"/>
              <a:t>Systemic issues</a:t>
            </a:r>
          </a:p>
          <a:p>
            <a:pPr lvl="2"/>
            <a:r>
              <a:rPr lang="en-US" sz="1800" dirty="0"/>
              <a:t>high fragmentation/poor coordination, low incentives, low technical efficiency, chronic stock-outs of essential drugs, dilapidated infrastructure/equipment and lack of systematic measure of health care quality and system performance</a:t>
            </a:r>
          </a:p>
          <a:p>
            <a:r>
              <a:rPr lang="en-US" sz="2200" dirty="0"/>
              <a:t>Initiation of interventions to address poor health indices in Nigeria to pave way for SDGs/UHC attainment</a:t>
            </a:r>
          </a:p>
          <a:p>
            <a:pPr lvl="1"/>
            <a:r>
              <a:rPr lang="en-US" sz="2000" dirty="0"/>
              <a:t>Nigeria State Health Investment Project (NSHIP) with focus on Performance-Based Financing (PBF)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6BF077-94BE-45B8-B712-FD1737C9DCE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85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6F8B9B99-F072-45BD-AF66-C7F03F0E0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b="1" dirty="0"/>
              <a:t>Approach to Quality of Care Under NSHIP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F96043C-CC9A-4187-AC55-103FF10B1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373628"/>
              </p:ext>
            </p:extLst>
          </p:nvPr>
        </p:nvGraphicFramePr>
        <p:xfrm>
          <a:off x="112734" y="1111360"/>
          <a:ext cx="8880954" cy="5638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71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673">
                <a:tc>
                  <a:txBody>
                    <a:bodyPr/>
                    <a:lstStyle/>
                    <a:p>
                      <a:r>
                        <a:rPr lang="en-US" sz="2000" dirty="0"/>
                        <a:t>Model</a:t>
                      </a:r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Quality Definition or Components</a:t>
                      </a:r>
                    </a:p>
                  </a:txBody>
                  <a:tcPr marL="91445" marR="91445" marT="45710" marB="457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038">
                <a:tc>
                  <a:txBody>
                    <a:bodyPr/>
                    <a:lstStyle/>
                    <a:p>
                      <a:r>
                        <a:rPr lang="en-US" sz="2000" b="1" dirty="0"/>
                        <a:t>US Institute of Medicine</a:t>
                      </a:r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“The extent to which health services provided to individuals and patient populations improve desired</a:t>
                      </a:r>
                      <a:r>
                        <a:rPr lang="en-US" sz="2000" baseline="0" dirty="0"/>
                        <a:t> health outcomes”</a:t>
                      </a:r>
                      <a:endParaRPr lang="en-US" sz="2000" dirty="0"/>
                    </a:p>
                  </a:txBody>
                  <a:tcPr marL="91445" marR="91445" marT="45710" marB="4571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7000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Dlugacz</a:t>
                      </a:r>
                      <a:r>
                        <a:rPr lang="en-US" sz="2000" b="1" dirty="0"/>
                        <a:t>,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baseline="0" dirty="0" err="1"/>
                        <a:t>Restifo</a:t>
                      </a:r>
                      <a:r>
                        <a:rPr lang="en-US" sz="2000" b="1" baseline="0" dirty="0"/>
                        <a:t>, and Greenwood </a:t>
                      </a:r>
                      <a:endParaRPr lang="en-US" sz="2000" b="1" dirty="0"/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“Care that is measurably safe, of the highest standard, evidence-based,</a:t>
                      </a:r>
                      <a:r>
                        <a:rPr lang="en-US" sz="2000" baseline="0" dirty="0"/>
                        <a:t> uniformly delivered, with the appropriate utilization of resources and services”</a:t>
                      </a:r>
                      <a:endParaRPr lang="en-US" sz="2000" dirty="0"/>
                    </a:p>
                  </a:txBody>
                  <a:tcPr marL="91445" marR="91445" marT="45710" marB="457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673">
                <a:tc>
                  <a:txBody>
                    <a:bodyPr/>
                    <a:lstStyle/>
                    <a:p>
                      <a:r>
                        <a:rPr lang="en-US" sz="2000" b="1" dirty="0"/>
                        <a:t>Donabedian Model</a:t>
                      </a:r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Evaluates</a:t>
                      </a:r>
                      <a:r>
                        <a:rPr lang="en-US" sz="2000" baseline="0" dirty="0"/>
                        <a:t> care looking at structure, process, and outcomes</a:t>
                      </a:r>
                      <a:endParaRPr lang="en-US" sz="2000" dirty="0"/>
                    </a:p>
                  </a:txBody>
                  <a:tcPr marL="91445" marR="91445" marT="45710" marB="457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741">
                <a:tc>
                  <a:txBody>
                    <a:bodyPr/>
                    <a:lstStyle/>
                    <a:p>
                      <a:r>
                        <a:rPr lang="en-US" sz="2000" b="1" dirty="0" err="1"/>
                        <a:t>Juran</a:t>
                      </a:r>
                      <a:r>
                        <a:rPr lang="en-US" sz="2000" b="1" dirty="0"/>
                        <a:t> Trilogy</a:t>
                      </a:r>
                    </a:p>
                  </a:txBody>
                  <a:tcPr marL="91445" marR="91445" marT="45710" marB="4571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Quality Planning,</a:t>
                      </a:r>
                      <a:r>
                        <a:rPr lang="en-US" sz="2000" baseline="0" dirty="0"/>
                        <a:t> Quality Assurance, and Quality Improvement</a:t>
                      </a:r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  <a:p>
                      <a:endParaRPr lang="en-US" sz="2000" baseline="0" dirty="0"/>
                    </a:p>
                  </a:txBody>
                  <a:tcPr marL="91445" marR="91445" marT="45710" marB="4571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5384" name="Picture 5">
            <a:extLst>
              <a:ext uri="{FF2B5EF4-FFF2-40B4-BE49-F238E27FC236}">
                <a16:creationId xmlns:a16="http://schemas.microsoft.com/office/drawing/2014/main" id="{2C4FC269-CE3D-4C84-B9D4-F15235D3F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027" y="4444564"/>
            <a:ext cx="6272295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5" name="TextBox 6">
            <a:extLst>
              <a:ext uri="{FF2B5EF4-FFF2-40B4-BE49-F238E27FC236}">
                <a16:creationId xmlns:a16="http://schemas.microsoft.com/office/drawing/2014/main" id="{C3A1A2F2-BB6B-4C07-B353-736F2004E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2678"/>
            <a:ext cx="9143999" cy="31724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7012ABE-3B6D-442C-AE13-880AB563C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Quality of Care Assessment in NSHIP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5AAF2A5-5702-45FA-B720-B4E5336849C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00208" y="1219200"/>
            <a:ext cx="8843376" cy="505634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en-US" altLang="en-US" sz="2200" dirty="0"/>
              <a:t>Uses a Weighted Quality Checklist (WQC) based on the Donabedian model. </a:t>
            </a:r>
          </a:p>
          <a:p>
            <a:pPr lvl="1"/>
            <a:r>
              <a:rPr lang="en-US" altLang="en-US" sz="2000" dirty="0"/>
              <a:t>Performance payments are linked to quality scores under PBF arm of NSHIP</a:t>
            </a:r>
          </a:p>
          <a:p>
            <a:pPr lvl="1"/>
            <a:r>
              <a:rPr lang="en-US" altLang="en-US" sz="2000" dirty="0"/>
              <a:t>The WQC is responsive to persistent challenges in QoC through alterations of weighting on structure and process of care indices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/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The LGHA and HMB measure quality at least </a:t>
            </a:r>
            <a:r>
              <a:rPr lang="en-US" u="sng" dirty="0"/>
              <a:t>once in each health facilities  every quarter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The LGHA and HMB</a:t>
            </a:r>
            <a:r>
              <a:rPr lang="en-US" u="sng" dirty="0"/>
              <a:t> have contracts</a:t>
            </a:r>
            <a:r>
              <a:rPr lang="en-US" dirty="0"/>
              <a:t> with the SPHCDA to carry out this assessment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LGHA &amp; HMB are </a:t>
            </a:r>
            <a:r>
              <a:rPr lang="en-US" u="sng" dirty="0"/>
              <a:t>incentivized</a:t>
            </a:r>
            <a:r>
              <a:rPr lang="en-US" dirty="0"/>
              <a:t> for this. This separation of functions ensures transparency.</a:t>
            </a:r>
          </a:p>
          <a:p>
            <a:pPr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dirty="0"/>
              <a:t>The </a:t>
            </a:r>
            <a:r>
              <a:rPr lang="en-US" u="sng" dirty="0"/>
              <a:t>quality score is counter-verified</a:t>
            </a:r>
            <a:r>
              <a:rPr lang="en-US" dirty="0"/>
              <a:t> by an independent body. Fraud will lead to sanctions</a:t>
            </a:r>
            <a:endParaRPr lang="en-US" altLang="en-US" sz="2200" dirty="0"/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en-US" alt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54759F7C-65DA-47DE-963F-0811FD534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7463"/>
            <a:ext cx="9144000" cy="811213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Weighting for health care quality domains – PHC domain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5E094A0-CC15-45DD-9D18-33E8D3734F6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1985421"/>
              </p:ext>
            </p:extLst>
          </p:nvPr>
        </p:nvGraphicFramePr>
        <p:xfrm>
          <a:off x="100208" y="956588"/>
          <a:ext cx="8880952" cy="5834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6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67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7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No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MPA Service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Points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Weight 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Structure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Process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General Management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Business Plan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Finance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4.6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Indigent Committee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Hygiene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OPD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22.60%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77.30%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Family Planning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86.40%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13.60%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Laboratory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Inpatient Wards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83.30%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16.60%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Essential Drugs Management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Tracer Drugs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6.2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Maternity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91.60%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8.40%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EPI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ANC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3.7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33.30%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66.70%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HIV/TB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50%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50%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8752">
                <a:tc>
                  <a:txBody>
                    <a:bodyPr/>
                    <a:lstStyle/>
                    <a:p>
                      <a:pPr algn="r"/>
                      <a:endParaRPr lang="en-US" sz="1600" b="1">
                        <a:latin typeface="+mn-lt"/>
                      </a:endParaRPr>
                    </a:p>
                  </a:txBody>
                  <a:tcPr marL="91455" marR="91455" marT="45729" marB="45729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324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2" marR="12702" marT="12702" marB="0" anchor="b"/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+mn-lt"/>
                      </a:endParaRPr>
                    </a:p>
                  </a:txBody>
                  <a:tcPr marL="91455" marR="91455" marT="45729" marB="45729"/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+mn-lt"/>
                      </a:endParaRPr>
                    </a:p>
                  </a:txBody>
                  <a:tcPr marL="91455" marR="91455" marT="45729" marB="45729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13B0120-94AC-4E95-9D97-C0B498E8B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Paying for Quality in 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FCFC1-8512-4CF2-8339-855A1A20A1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0312" y="1219200"/>
            <a:ext cx="8843376" cy="4937125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200" dirty="0"/>
              <a:t>One of the defining hallmarks of Performance Based Financing is </a:t>
            </a:r>
            <a:r>
              <a:rPr lang="en-US" sz="2200" b="1" u="sng" dirty="0">
                <a:solidFill>
                  <a:srgbClr val="0070C0"/>
                </a:solidFill>
              </a:rPr>
              <a:t>paying/incentivizing health facilities conditional on the quality of their services</a:t>
            </a:r>
            <a:r>
              <a:rPr lang="en-US" sz="2200" dirty="0"/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200" dirty="0"/>
              <a:t>PBF pays for quantity adjusted by quality of services</a:t>
            </a:r>
            <a:endParaRPr lang="en-US" sz="2200" dirty="0">
              <a:solidFill>
                <a:srgbClr val="0070C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200" b="1" dirty="0">
                <a:solidFill>
                  <a:srgbClr val="0070C0"/>
                </a:solidFill>
              </a:rPr>
              <a:t>Any score above the minimum threshold of 50% constitutes up to 25% of the quantity bonus amount.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n-US" sz="1100" b="1" dirty="0">
              <a:solidFill>
                <a:srgbClr val="0070C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" charset="2"/>
              <a:buChar char="q"/>
              <a:defRPr/>
            </a:pPr>
            <a:r>
              <a:rPr lang="en-US" sz="2200" b="1" dirty="0">
                <a:solidFill>
                  <a:srgbClr val="FF0000"/>
                </a:solidFill>
              </a:rPr>
              <a:t>However, quantity has now been conditioned on quality</a:t>
            </a:r>
          </a:p>
          <a:p>
            <a:pPr marL="400050" lvl="1" indent="0" algn="just" fontAlgn="auto">
              <a:spcAft>
                <a:spcPts val="0"/>
              </a:spcAft>
              <a:buNone/>
              <a:defRPr/>
            </a:pPr>
            <a:r>
              <a:rPr lang="en-US" sz="2200" b="1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200" b="1" dirty="0">
                <a:solidFill>
                  <a:srgbClr val="FF0000"/>
                </a:solidFill>
              </a:rPr>
              <a:t>Quality threshold: 50%</a:t>
            </a:r>
          </a:p>
          <a:p>
            <a:pPr marL="342900" lvl="1" indent="-342900" algn="just" fontAlgn="auto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This paper therefore assessed the effects of NSHIP on quality of health care in implementing States Nigeria and evaluating the role of PBF principles in enhancing coordination mechanisms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200" dirty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C5F7E-0CAC-45D1-87F5-7D3230A0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and Methods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3F2F76-F3BE-4E38-AE1D-1CE77E30A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C17A9-1053-4EE0-8A3E-150254159B8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1C106A-5A31-441F-8E3E-729BBAABC74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/>
              <a:t>Mixed research methods</a:t>
            </a:r>
          </a:p>
          <a:p>
            <a:pPr lvl="1"/>
            <a:r>
              <a:rPr lang="en-US" sz="2800" dirty="0"/>
              <a:t>Primary and secondary data sources </a:t>
            </a:r>
          </a:p>
          <a:p>
            <a:pPr marL="640080" lvl="2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The secondary data obtained from the NSHIP portal </a:t>
            </a:r>
          </a:p>
          <a:p>
            <a:pPr marL="640080" lvl="2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Primary data gathered interviews with stakeholders involved in the NSHIP implementation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49F792-530B-45E4-B2E4-FE880EC83D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733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PHCDA PPP Template">
  <a:themeElements>
    <a:clrScheme name="Nigeria VAN">
      <a:dk1>
        <a:srgbClr val="000000"/>
      </a:dk1>
      <a:lt1>
        <a:srgbClr val="FFFFFF"/>
      </a:lt1>
      <a:dk2>
        <a:srgbClr val="000000"/>
      </a:dk2>
      <a:lt2>
        <a:srgbClr val="E5E5E5"/>
      </a:lt2>
      <a:accent1>
        <a:srgbClr val="008753"/>
      </a:accent1>
      <a:accent2>
        <a:srgbClr val="F2F2F2"/>
      </a:accent2>
      <a:accent3>
        <a:srgbClr val="BFBFBF"/>
      </a:accent3>
      <a:accent4>
        <a:srgbClr val="7F7F7F"/>
      </a:accent4>
      <a:accent5>
        <a:srgbClr val="595959"/>
      </a:accent5>
      <a:accent6>
        <a:srgbClr val="262626"/>
      </a:accent6>
      <a:hlink>
        <a:srgbClr val="44969F"/>
      </a:hlink>
      <a:folHlink>
        <a:srgbClr val="44969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eaLnBrk="1" hangingPunct="1">
          <a:defRPr sz="900" b="0" i="0" dirty="0" smtClean="0">
            <a:solidFill>
              <a:srgbClr val="000000"/>
            </a:solidFill>
            <a:latin typeface="+mj-lt"/>
          </a:defRPr>
        </a:defPPr>
      </a:lstStyle>
    </a:spDef>
    <a:lnDef>
      <a:spPr bwMode="auto">
        <a:noFill/>
        <a:ln w="9525" cap="flat" cmpd="sng" algn="ctr">
          <a:solidFill>
            <a:schemeClr val="accent4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PHCDA PPP Template" id="{15DDF920-FC64-4641-AEC8-964E685740F3}" vid="{384F68E3-75D8-41C0-AA53-566B140CA2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NPHCDA PPP Template</Template>
  <TotalTime>397</TotalTime>
  <Words>1322</Words>
  <Application>Microsoft Office PowerPoint</Application>
  <PresentationFormat>On-screen Show (4:3)</PresentationFormat>
  <Paragraphs>276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Cambria</vt:lpstr>
      <vt:lpstr>Freehand521 BT</vt:lpstr>
      <vt:lpstr>Verdana</vt:lpstr>
      <vt:lpstr>Wingdings</vt:lpstr>
      <vt:lpstr>Wingdings 3</vt:lpstr>
      <vt:lpstr>NPHCDA PPP Template</vt:lpstr>
      <vt:lpstr>think-cell Slide</vt:lpstr>
      <vt:lpstr>Assessing the Effect of Performance-Based Financing (PBF) on Health Care Quality in Nigeria: Experiences from Nigeria State Health Investment Project (NSHIP) Implementing States</vt:lpstr>
      <vt:lpstr>Presentation Outline</vt:lpstr>
      <vt:lpstr>NIGERIA’S SELECTED HEALTH INDICES</vt:lpstr>
      <vt:lpstr>Introduction</vt:lpstr>
      <vt:lpstr>Approach to Quality of Care Under NSHIP</vt:lpstr>
      <vt:lpstr>Quality of Care Assessment in NSHIP</vt:lpstr>
      <vt:lpstr>Weighting for health care quality domains – PHC domain</vt:lpstr>
      <vt:lpstr>Paying for Quality in NSHIP</vt:lpstr>
      <vt:lpstr>Material and Methods</vt:lpstr>
      <vt:lpstr>Results</vt:lpstr>
      <vt:lpstr>Results</vt:lpstr>
      <vt:lpstr>Results</vt:lpstr>
      <vt:lpstr>Results</vt:lpstr>
      <vt:lpstr>Immediate Effects of PBF under the NSHIP on Nigeria Health System</vt:lpstr>
      <vt:lpstr>Challenges</vt:lpstr>
      <vt:lpstr>Conclusion</vt:lpstr>
      <vt:lpstr>Recommendations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the Effect of Performance-Based Financing (PBF) on Health Care Quality in Nigeria: Experiences from Nigeria State Health Investment Project (NSHIP) Implementing States</dc:title>
  <dc:creator>Mashin Muhammad</dc:creator>
  <cp:lastModifiedBy>Mashin Muhammad</cp:lastModifiedBy>
  <cp:revision>19</cp:revision>
  <dcterms:created xsi:type="dcterms:W3CDTF">2019-03-13T03:21:55Z</dcterms:created>
  <dcterms:modified xsi:type="dcterms:W3CDTF">2019-03-13T09:59:45Z</dcterms:modified>
</cp:coreProperties>
</file>