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0" r:id="rId3"/>
    <p:sldId id="261" r:id="rId4"/>
    <p:sldId id="262" r:id="rId5"/>
    <p:sldId id="263" r:id="rId6"/>
    <p:sldId id="264" r:id="rId7"/>
    <p:sldId id="270" r:id="rId8"/>
    <p:sldId id="267" r:id="rId9"/>
    <p:sldId id="268" r:id="rId10"/>
    <p:sldId id="269" r:id="rId11"/>
    <p:sldId id="257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5301D1-646E-4134-AF2A-F95C283F957C}" v="15" dt="2019-03-08T17:01:21.4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33"/>
    <p:restoredTop sz="94663"/>
  </p:normalViewPr>
  <p:slideViewPr>
    <p:cSldViewPr snapToGrid="0" snapToObjects="1">
      <p:cViewPr varScale="1">
        <p:scale>
          <a:sx n="82" d="100"/>
          <a:sy n="82" d="100"/>
        </p:scale>
        <p:origin x="8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inson Oyando" userId="4733a3e1-4be7-4de6-9c4c-0a260fc94251" providerId="ADAL" clId="{765301D1-646E-4134-AF2A-F95C283F957C}"/>
    <pc:docChg chg="modSld">
      <pc:chgData name="Robinson Oyando" userId="4733a3e1-4be7-4de6-9c4c-0a260fc94251" providerId="ADAL" clId="{765301D1-646E-4134-AF2A-F95C283F957C}" dt="2019-03-08T17:01:21.466" v="14" actId="20577"/>
      <pc:docMkLst>
        <pc:docMk/>
      </pc:docMkLst>
      <pc:sldChg chg="modSp">
        <pc:chgData name="Robinson Oyando" userId="4733a3e1-4be7-4de6-9c4c-0a260fc94251" providerId="ADAL" clId="{765301D1-646E-4134-AF2A-F95C283F957C}" dt="2019-03-07T14:54:18.361" v="1"/>
        <pc:sldMkLst>
          <pc:docMk/>
          <pc:sldMk cId="1004437959" sldId="262"/>
        </pc:sldMkLst>
        <pc:spChg chg="mod">
          <ac:chgData name="Robinson Oyando" userId="4733a3e1-4be7-4de6-9c4c-0a260fc94251" providerId="ADAL" clId="{765301D1-646E-4134-AF2A-F95C283F957C}" dt="2019-03-07T14:54:18.361" v="1"/>
          <ac:spMkLst>
            <pc:docMk/>
            <pc:sldMk cId="1004437959" sldId="262"/>
            <ac:spMk id="3" creationId="{9AF06BE0-94DD-3A49-A99F-7500C39AFED5}"/>
          </ac:spMkLst>
        </pc:spChg>
      </pc:sldChg>
      <pc:sldChg chg="modSp">
        <pc:chgData name="Robinson Oyando" userId="4733a3e1-4be7-4de6-9c4c-0a260fc94251" providerId="ADAL" clId="{765301D1-646E-4134-AF2A-F95C283F957C}" dt="2019-03-08T17:00:16.894" v="12" actId="20577"/>
        <pc:sldMkLst>
          <pc:docMk/>
          <pc:sldMk cId="3508128444" sldId="264"/>
        </pc:sldMkLst>
        <pc:spChg chg="mod">
          <ac:chgData name="Robinson Oyando" userId="4733a3e1-4be7-4de6-9c4c-0a260fc94251" providerId="ADAL" clId="{765301D1-646E-4134-AF2A-F95C283F957C}" dt="2019-03-08T16:58:37.359" v="4" actId="20577"/>
          <ac:spMkLst>
            <pc:docMk/>
            <pc:sldMk cId="3508128444" sldId="264"/>
            <ac:spMk id="7" creationId="{12EB22B8-D365-994B-989A-DEFBA81E4C0D}"/>
          </ac:spMkLst>
        </pc:spChg>
        <pc:spChg chg="mod">
          <ac:chgData name="Robinson Oyando" userId="4733a3e1-4be7-4de6-9c4c-0a260fc94251" providerId="ADAL" clId="{765301D1-646E-4134-AF2A-F95C283F957C}" dt="2019-03-08T16:59:22.872" v="8" actId="20577"/>
          <ac:spMkLst>
            <pc:docMk/>
            <pc:sldMk cId="3508128444" sldId="264"/>
            <ac:spMk id="9" creationId="{72E9F0A1-BA7B-AB4C-85B9-379D0E7ECC4B}"/>
          </ac:spMkLst>
        </pc:spChg>
        <pc:spChg chg="mod">
          <ac:chgData name="Robinson Oyando" userId="4733a3e1-4be7-4de6-9c4c-0a260fc94251" providerId="ADAL" clId="{765301D1-646E-4134-AF2A-F95C283F957C}" dt="2019-03-08T16:59:00.743" v="6" actId="20577"/>
          <ac:spMkLst>
            <pc:docMk/>
            <pc:sldMk cId="3508128444" sldId="264"/>
            <ac:spMk id="14" creationId="{8E1BCE19-D875-D647-AB82-685CF1EC605F}"/>
          </ac:spMkLst>
        </pc:spChg>
        <pc:spChg chg="mod">
          <ac:chgData name="Robinson Oyando" userId="4733a3e1-4be7-4de6-9c4c-0a260fc94251" providerId="ADAL" clId="{765301D1-646E-4134-AF2A-F95C283F957C}" dt="2019-03-08T17:00:16.894" v="12" actId="20577"/>
          <ac:spMkLst>
            <pc:docMk/>
            <pc:sldMk cId="3508128444" sldId="264"/>
            <ac:spMk id="15" creationId="{637EC8D3-7361-914C-84BC-7A9E6615C858}"/>
          </ac:spMkLst>
        </pc:spChg>
        <pc:spChg chg="mod">
          <ac:chgData name="Robinson Oyando" userId="4733a3e1-4be7-4de6-9c4c-0a260fc94251" providerId="ADAL" clId="{765301D1-646E-4134-AF2A-F95C283F957C}" dt="2019-03-08T16:59:44.754" v="9" actId="20577"/>
          <ac:spMkLst>
            <pc:docMk/>
            <pc:sldMk cId="3508128444" sldId="264"/>
            <ac:spMk id="23" creationId="{CF83363F-1A19-C447-8490-7D1437136AF5}"/>
          </ac:spMkLst>
        </pc:spChg>
      </pc:sldChg>
      <pc:sldChg chg="modSp">
        <pc:chgData name="Robinson Oyando" userId="4733a3e1-4be7-4de6-9c4c-0a260fc94251" providerId="ADAL" clId="{765301D1-646E-4134-AF2A-F95C283F957C}" dt="2019-03-08T17:01:21.466" v="14" actId="20577"/>
        <pc:sldMkLst>
          <pc:docMk/>
          <pc:sldMk cId="372412220" sldId="270"/>
        </pc:sldMkLst>
        <pc:spChg chg="mod">
          <ac:chgData name="Robinson Oyando" userId="4733a3e1-4be7-4de6-9c4c-0a260fc94251" providerId="ADAL" clId="{765301D1-646E-4134-AF2A-F95C283F957C}" dt="2019-03-08T17:01:21.466" v="14" actId="20577"/>
          <ac:spMkLst>
            <pc:docMk/>
            <pc:sldMk cId="372412220" sldId="270"/>
            <ac:spMk id="3" creationId="{20C201D6-4591-DA42-880B-9594611A5C6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8729187307655227E-2"/>
          <c:w val="0.9880646676040381"/>
          <c:h val="0.91013563869429126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User fee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17-8946-91C7-C99D4993C16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Medicine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417-8946-91C7-C99D4993C16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417-8946-91C7-C99D4993C16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Food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2700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417-8946-91C7-C99D4993C16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Indirect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%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14140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17-8946-91C7-C99D4993C16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3543375"/>
        <c:axId val="153545055"/>
      </c:barChart>
      <c:catAx>
        <c:axId val="1535433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3545055"/>
        <c:crosses val="autoZero"/>
        <c:auto val="1"/>
        <c:lblAlgn val="ctr"/>
        <c:lblOffset val="100"/>
        <c:noMultiLvlLbl val="0"/>
      </c:catAx>
      <c:valAx>
        <c:axId val="153545055"/>
        <c:scaling>
          <c:orientation val="minMax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3543375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353E4-61F8-DE46-B134-8BC7B2B1A530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1DDA4-A19E-6D48-B9FD-C0B9FB169D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3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Population: Bungoma – 1.6M and Kilifi 1.3M in 2016 (KNBS)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DDA4-A19E-6D48-B9FD-C0B9FB169D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294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despite 57% of medicines being picked from public facilities</a:t>
            </a:r>
          </a:p>
          <a:p>
            <a:endParaRPr lang="en-GB" dirty="0"/>
          </a:p>
          <a:p>
            <a:r>
              <a:rPr lang="en-GB" dirty="0"/>
              <a:t>a) Indirect costs are based on time valuation using minimum monthly wage of KES 8400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DDA4-A19E-6D48-B9FD-C0B9FB169D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84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Income was estimated by asking detailed questions about income categories, including patient income, income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household members, welfare payments, and government assistance.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DDA4-A19E-6D48-B9FD-C0B9FB169D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814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CI of -0.51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21DDA4-A19E-6D48-B9FD-C0B9FB169D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4375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7B304-E05D-B145-8312-4423A5365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1C9502-A643-3A45-89E6-BCE8C7F1B8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785C60-AB26-1B48-AA30-F07D79FB1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7EF7B-A827-E04B-98A5-D098983B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797AD-9E05-EC41-BAA4-36716B4EE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937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07F51-A232-4549-A6B2-78D5B6642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01506-91CC-644D-A7FA-85006C1EA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5E6725-DEB6-B046-A725-77ECA162D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8D291-18AF-2649-B43F-231ADC7BA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D7CD3-3E29-2842-A2A9-53521BA87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725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6F2587-0854-024D-A1CE-349943CEBD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DA9F64-CEDF-5F4F-B849-836A9688A2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7FDF6-2440-764F-8BD9-3B29CDE22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CF178-CD41-5B4A-8C66-36AAFB0CD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17B89-5C23-8443-8F92-CEF62FFFD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0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E0404-80EE-D146-93CA-C4002CC9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C4438-5EF9-4745-9074-DB9F97C64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389F2-862B-A846-8531-B2BCAF4BC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97D38B-D570-3E44-8508-6EC40E11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0B46C7-D27A-0644-9B3D-5137890D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45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7B23-7F3F-E946-9C29-195A35317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0DE13-6970-054B-BEFC-38E742036C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74747-AEC0-F248-8B99-E62545D50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57DCE-962A-4941-BF27-71E894CEF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E6EE0-3B79-E24E-8CE1-4F1F4DB92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285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0174-D213-BF42-A977-D7AF55B3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BA0EC-969D-9049-9C08-465E6EEB21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7A1DDE-70AA-4244-B795-CED08EC33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99D07A-E08F-ED45-9450-1A22062BF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D2574-21D9-0048-8A81-4CCB4ABA8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21613-B824-3040-94D3-1AABCE818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7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D893E-3AFD-194E-BAF2-C3C4CE98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FC217-FD9B-244B-A672-3F9124CA7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3BCF1-C37E-4C4C-85F4-8A6F16920C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FD9D46-E251-C749-A440-7228F781C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9EEE61-84E4-E548-90E1-108DEE6D3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7937D-AB36-8A4A-AFD3-55EC33373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F4211B-99FC-CC4F-9C2F-37824906F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7BED44-84C0-5E4E-B6B7-2327549D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8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1742F-7A7A-E34C-97D3-FF29D9BBF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B0E709-6BC5-6E42-A6D4-23B44B70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2D471D-F616-1443-B196-C881F44B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486EC2-A7C6-3A4C-8D50-BD2ECA09E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25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318DF0-F616-E744-A02D-BC97CA285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098C54-8BE3-9F44-A6C9-DFBECDEFD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085502-5CE8-3E49-B4CB-1C708BA62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43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E5EDC-931E-4C4E-9451-824380DD7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9C3F84-05CC-0A44-BBF7-1101E6E1E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023C93-CC16-0D42-9F11-E5492442A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9F85E-77C9-C943-80DA-42BC8085A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55D25-9089-BC47-8794-495235DD7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87708E-796D-2040-8832-5FB00361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0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21534-59A8-DE42-AE92-27DEFA652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6B3FE-BCBB-914B-AFB5-7A576C1D5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6FCA61-EBAA-F94E-B0A8-A0BE194B4A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71EDB2-60BE-7E48-941D-DEDF221DC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747E6-2FA9-304D-92B9-34A2EB8F3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12B5E-CE7B-9E4E-8D00-8BAC7CBA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56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75F17EF-1A5C-9340-B815-5A0B51879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023825-1545-1D4C-9786-290FB9ACD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58D4E-6B93-3E40-B097-FA19B8F167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867E0-36C3-0A42-BFE8-791901BF2912}" type="datetimeFigureOut">
              <a:rPr lang="en-GB" smtClean="0"/>
              <a:t>08/03/2019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31CD1-9922-D948-94AF-27C4CFD7BD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08706-BFEB-4E48-B877-0142DECE71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F0DD7-3343-4942-92B0-9DA74E7AEA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78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m.rdcu.be/wf/click?upn=lMZy1lernSJ7apc5DgYM8d6GWgUFrlmXd6qYh72mUls-3D_jfwZkibcF1ZIgG51ctHG2LaIhyBYegzmhReosDIeyvX-2BsNQznizUP21VmnJSiLOe1C5ZEXFfem15YIlmRVDKrO3DIxNMzSTJkrwgyYI9TYeI-2BpyvsNxqlenuA-2Fc-2Fo-2BddPzPC8pfp1ihCXtJ05xRtcr4CXNBTo7rqFCf1AedSgbIWJDfMl20tfdBjxVS-2B4CsM-2BJM0UPTk7OTalJwUhQmHlfUhwzyew8KJJChGk1xbMQZyWRVLzLmcvfCVpe4aA03Bj-2BbvyyXpc701t4EZW776kA-3D-3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tiff"/><Relationship Id="rId4" Type="http://schemas.openxmlformats.org/officeDocument/2006/relationships/hyperlink" Target="https://www.flaticon.com/" TargetMode="External"/><Relationship Id="rId9" Type="http://schemas.openxmlformats.org/officeDocument/2006/relationships/image" Target="../media/image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08E7-E927-E149-B32C-F2FF848CBB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325940"/>
            <a:ext cx="9144000" cy="1592845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How much are patients paying for hypertension care?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1BBF7-2814-374A-855A-D3374F18C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29004" y="2024744"/>
            <a:ext cx="9846906" cy="1035698"/>
          </a:xfrm>
        </p:spPr>
        <p:txBody>
          <a:bodyPr>
            <a:normAutofit lnSpcReduction="10000"/>
          </a:bodyPr>
          <a:lstStyle/>
          <a:p>
            <a:r>
              <a:rPr lang="en-GB" i="1" dirty="0">
                <a:cs typeface="Arial" panose="020B0604020202020204" pitchFamily="34" charset="0"/>
              </a:rPr>
              <a:t>Robinson Oyando</a:t>
            </a:r>
            <a:r>
              <a:rPr lang="en-GB" i="1" baseline="30000" dirty="0">
                <a:cs typeface="Arial" panose="020B0604020202020204" pitchFamily="34" charset="0"/>
              </a:rPr>
              <a:t>1</a:t>
            </a:r>
            <a:r>
              <a:rPr lang="en-GB" i="1" dirty="0">
                <a:cs typeface="Arial" panose="020B0604020202020204" pitchFamily="34" charset="0"/>
              </a:rPr>
              <a:t>, Martin Njoroge</a:t>
            </a:r>
            <a:r>
              <a:rPr lang="en-GB" i="1" baseline="30000" dirty="0">
                <a:cs typeface="Arial" panose="020B0604020202020204" pitchFamily="34" charset="0"/>
              </a:rPr>
              <a:t>1</a:t>
            </a:r>
            <a:r>
              <a:rPr lang="en-GB" i="1" dirty="0">
                <a:cs typeface="Arial" panose="020B0604020202020204" pitchFamily="34" charset="0"/>
              </a:rPr>
              <a:t>, Peter Nguhiu</a:t>
            </a:r>
            <a:r>
              <a:rPr lang="en-GB" i="1" baseline="30000" dirty="0">
                <a:cs typeface="Arial" panose="020B0604020202020204" pitchFamily="34" charset="0"/>
              </a:rPr>
              <a:t>1 </a:t>
            </a:r>
            <a:r>
              <a:rPr lang="en-GB" i="1" dirty="0">
                <a:cs typeface="Arial" panose="020B0604020202020204" pitchFamily="34" charset="0"/>
              </a:rPr>
              <a:t>, Antipa Sigilai</a:t>
            </a:r>
            <a:r>
              <a:rPr lang="en-GB" i="1" baseline="30000" dirty="0">
                <a:cs typeface="Arial" panose="020B0604020202020204" pitchFamily="34" charset="0"/>
              </a:rPr>
              <a:t>2</a:t>
            </a:r>
            <a:r>
              <a:rPr lang="en-GB" i="1" dirty="0">
                <a:cs typeface="Arial" panose="020B0604020202020204" pitchFamily="34" charset="0"/>
              </a:rPr>
              <a:t>,Jane Mbui</a:t>
            </a:r>
            <a:r>
              <a:rPr lang="en-GB" i="1" baseline="30000" dirty="0">
                <a:cs typeface="Arial" panose="020B0604020202020204" pitchFamily="34" charset="0"/>
              </a:rPr>
              <a:t>3</a:t>
            </a:r>
            <a:r>
              <a:rPr lang="en-GB" i="1" dirty="0">
                <a:cs typeface="Arial" panose="020B0604020202020204" pitchFamily="34" charset="0"/>
              </a:rPr>
              <a:t>, Fredrick Kirui</a:t>
            </a:r>
            <a:r>
              <a:rPr lang="en-GB" i="1" baseline="30000" dirty="0">
                <a:cs typeface="Arial" panose="020B0604020202020204" pitchFamily="34" charset="0"/>
              </a:rPr>
              <a:t>3 </a:t>
            </a:r>
            <a:r>
              <a:rPr lang="en-GB" i="1" dirty="0">
                <a:cs typeface="Arial" panose="020B0604020202020204" pitchFamily="34" charset="0"/>
              </a:rPr>
              <a:t>, Zipporah Bukania</a:t>
            </a:r>
            <a:r>
              <a:rPr lang="en-GB" i="1" baseline="30000" dirty="0">
                <a:cs typeface="Arial" panose="020B0604020202020204" pitchFamily="34" charset="0"/>
              </a:rPr>
              <a:t>4 </a:t>
            </a:r>
            <a:r>
              <a:rPr lang="en-GB" i="1" dirty="0">
                <a:cs typeface="Arial" panose="020B0604020202020204" pitchFamily="34" charset="0"/>
              </a:rPr>
              <a:t>, Andrew Obala</a:t>
            </a:r>
            <a:r>
              <a:rPr lang="en-GB" i="1" baseline="30000" dirty="0">
                <a:cs typeface="Arial" panose="020B0604020202020204" pitchFamily="34" charset="0"/>
              </a:rPr>
              <a:t>5 </a:t>
            </a:r>
            <a:r>
              <a:rPr lang="en-GB" i="1" dirty="0">
                <a:cs typeface="Arial" panose="020B0604020202020204" pitchFamily="34" charset="0"/>
              </a:rPr>
              <a:t>, Kenneth Munge</a:t>
            </a:r>
            <a:r>
              <a:rPr lang="en-GB" i="1" baseline="30000" dirty="0">
                <a:cs typeface="Arial" panose="020B0604020202020204" pitchFamily="34" charset="0"/>
              </a:rPr>
              <a:t>1</a:t>
            </a:r>
            <a:r>
              <a:rPr lang="en-GB" i="1" dirty="0">
                <a:cs typeface="Arial" panose="020B0604020202020204" pitchFamily="34" charset="0"/>
              </a:rPr>
              <a:t> Anthony Etyang</a:t>
            </a:r>
            <a:r>
              <a:rPr lang="en-GB" i="1" baseline="30000" dirty="0">
                <a:cs typeface="Arial" panose="020B0604020202020204" pitchFamily="34" charset="0"/>
              </a:rPr>
              <a:t>2 </a:t>
            </a:r>
            <a:r>
              <a:rPr lang="en-GB" i="1" dirty="0">
                <a:cs typeface="Arial" panose="020B0604020202020204" pitchFamily="34" charset="0"/>
              </a:rPr>
              <a:t>and Edwine Barasa</a:t>
            </a:r>
            <a:r>
              <a:rPr lang="en-GB" i="1" baseline="30000" dirty="0">
                <a:cs typeface="Arial" panose="020B0604020202020204" pitchFamily="34" charset="0"/>
              </a:rPr>
              <a:t>1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BEF0E-73EC-4264-8349-D8610FEB706D}"/>
              </a:ext>
            </a:extLst>
          </p:cNvPr>
          <p:cNvSpPr txBox="1"/>
          <p:nvPr/>
        </p:nvSpPr>
        <p:spPr>
          <a:xfrm>
            <a:off x="-234822" y="3166401"/>
            <a:ext cx="112853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23150" lvl="1" indent="-435026" algn="ctr">
              <a:buAutoNum type="arabicPeriod"/>
            </a:pPr>
            <a:r>
              <a:rPr lang="en-US" sz="1400" dirty="0">
                <a:cs typeface="Arial" panose="020B0604020202020204" pitchFamily="34" charset="0"/>
              </a:rPr>
              <a:t>Health Economics Research Unit, Kenya Medical Research Institute/ Wellcome Trust Research </a:t>
            </a:r>
            <a:r>
              <a:rPr lang="en-US" sz="1400" dirty="0" err="1">
                <a:cs typeface="Arial" panose="020B0604020202020204" pitchFamily="34" charset="0"/>
              </a:rPr>
              <a:t>Programme</a:t>
            </a:r>
            <a:r>
              <a:rPr lang="en-GB" sz="1400" dirty="0">
                <a:cs typeface="Arial" panose="020B0604020202020204" pitchFamily="34" charset="0"/>
              </a:rPr>
              <a:t>, Kenya </a:t>
            </a:r>
          </a:p>
          <a:p>
            <a:pPr marL="2523150" lvl="1" indent="-435026" algn="ctr"/>
            <a:r>
              <a:rPr lang="en-GB" sz="1400" dirty="0">
                <a:cs typeface="Arial" panose="020B0604020202020204" pitchFamily="34" charset="0"/>
              </a:rPr>
              <a:t>2. KEMRI Centre for Geographic Medicine Research, Coast, </a:t>
            </a:r>
            <a:r>
              <a:rPr lang="en-GB" sz="1400" dirty="0" err="1">
                <a:cs typeface="Arial" panose="020B0604020202020204" pitchFamily="34" charset="0"/>
              </a:rPr>
              <a:t>KiIifi</a:t>
            </a:r>
            <a:r>
              <a:rPr lang="en-GB" sz="1400" dirty="0">
                <a:cs typeface="Arial" panose="020B0604020202020204" pitchFamily="34" charset="0"/>
              </a:rPr>
              <a:t>, Kenya</a:t>
            </a:r>
            <a:endParaRPr lang="en-KE" sz="1400" dirty="0">
              <a:cs typeface="Arial" panose="020B0604020202020204" pitchFamily="34" charset="0"/>
            </a:endParaRPr>
          </a:p>
          <a:p>
            <a:pPr marL="2523150" lvl="1" indent="-435026" algn="ctr"/>
            <a:r>
              <a:rPr lang="en-GB" sz="1400" dirty="0">
                <a:cs typeface="Arial" panose="020B0604020202020204" pitchFamily="34" charset="0"/>
              </a:rPr>
              <a:t> 3. KEMRI Centre for Clinical Research, Nairobi, Kenya </a:t>
            </a:r>
          </a:p>
          <a:p>
            <a:pPr marL="2523150" lvl="1" indent="-435026" algn="ctr"/>
            <a:r>
              <a:rPr lang="en-GB" sz="1400" dirty="0">
                <a:cs typeface="Arial" panose="020B0604020202020204" pitchFamily="34" charset="0"/>
              </a:rPr>
              <a:t>4. KEMRI Centre for Public Health Research, Nairobi, Kenya</a:t>
            </a:r>
          </a:p>
          <a:p>
            <a:pPr marL="2523150" lvl="1" indent="-435026" algn="ctr"/>
            <a:r>
              <a:rPr lang="en-GB" sz="1400" dirty="0">
                <a:cs typeface="Arial" panose="020B0604020202020204" pitchFamily="34" charset="0"/>
              </a:rPr>
              <a:t>5. Moi University, Eldoret, Kenya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360BC-695B-4821-AF2D-F14DB21A0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8" y="5568108"/>
            <a:ext cx="10920269" cy="76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04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79B9-20A6-5F45-A26A-9459D83F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B6285-93D4-1348-AB97-4076E893D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Hypertension care imposes a huge economic burden to patients in Bungoma and Kilifi</a:t>
            </a:r>
          </a:p>
          <a:p>
            <a:endParaRPr lang="en-GB" dirty="0"/>
          </a:p>
          <a:p>
            <a:r>
              <a:rPr lang="en-GB" dirty="0"/>
              <a:t>Overall direct costs are driven principally by medicine costs</a:t>
            </a:r>
          </a:p>
          <a:p>
            <a:pPr lvl="1"/>
            <a:r>
              <a:rPr lang="en-GB" dirty="0"/>
              <a:t>Even with 57% accessing medicines from public sector facilities</a:t>
            </a:r>
          </a:p>
          <a:p>
            <a:endParaRPr lang="en-GB" dirty="0"/>
          </a:p>
          <a:p>
            <a:r>
              <a:rPr lang="en-US" dirty="0"/>
              <a:t>Transport costs </a:t>
            </a:r>
            <a:r>
              <a:rPr lang="en-GB" dirty="0"/>
              <a:t>are a major contributor to catastrophic expenditure due to hypertension care</a:t>
            </a:r>
          </a:p>
          <a:p>
            <a:pPr lvl="1"/>
            <a:endParaRPr lang="en-GB" dirty="0"/>
          </a:p>
          <a:p>
            <a:r>
              <a:rPr lang="en-GB" dirty="0"/>
              <a:t>Greater cost burden among lower socioeconomic group</a:t>
            </a:r>
          </a:p>
        </p:txBody>
      </p:sp>
    </p:spTree>
    <p:extLst>
      <p:ext uri="{BB962C8B-B14F-4D97-AF65-F5344CB8AC3E}">
        <p14:creationId xmlns:p14="http://schemas.microsoft.com/office/powerpoint/2010/main" val="2137852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A4CA1-3E8D-104F-9330-E8C605DFD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47BE31-B53A-BF4E-A32E-5E9B0B640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0" y="365125"/>
            <a:ext cx="9563100" cy="4648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337D7B-3773-0945-A4D7-2F352E60D3AC}"/>
              </a:ext>
            </a:extLst>
          </p:cNvPr>
          <p:cNvSpPr/>
          <p:nvPr/>
        </p:nvSpPr>
        <p:spPr>
          <a:xfrm>
            <a:off x="7318336" y="5693717"/>
            <a:ext cx="4035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i="0" u="none" strike="noStrike" dirty="0">
                <a:solidFill>
                  <a:srgbClr val="663399"/>
                </a:solidFill>
                <a:effectLst/>
                <a:latin typeface="Calibri" panose="020F0502020204030204" pitchFamily="34" charset="0"/>
                <a:hlinkClick r:id="rId3"/>
              </a:rPr>
              <a:t>https://rdcu.be/bmKL7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2307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0D028C-7EAD-EE49-B48F-15741E0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4456" y="425223"/>
            <a:ext cx="4539343" cy="2852737"/>
          </a:xfrm>
        </p:spPr>
        <p:txBody>
          <a:bodyPr/>
          <a:lstStyle/>
          <a:p>
            <a:pPr algn="ctr"/>
            <a:r>
              <a:rPr lang="en-GB" dirty="0"/>
              <a:t>Tweet us!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3F3797-8C53-4D48-8951-003AE6EFB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4456" y="3304948"/>
            <a:ext cx="4539344" cy="1500187"/>
          </a:xfrm>
        </p:spPr>
        <p:txBody>
          <a:bodyPr/>
          <a:lstStyle/>
          <a:p>
            <a:pPr algn="ctr"/>
            <a:r>
              <a:rPr lang="en-GB" dirty="0"/>
              <a:t>@HERU_KEMRI_WT </a:t>
            </a:r>
          </a:p>
          <a:p>
            <a:pPr algn="ctr"/>
            <a:r>
              <a:rPr lang="en-GB" dirty="0"/>
              <a:t>@</a:t>
            </a:r>
            <a:r>
              <a:rPr lang="en-GB" dirty="0" err="1"/>
              <a:t>KEMRI_Wellcome</a:t>
            </a:r>
            <a:endParaRPr lang="en-GB" dirty="0"/>
          </a:p>
          <a:p>
            <a:pPr algn="ctr"/>
            <a:r>
              <a:rPr lang="en-GB" dirty="0"/>
              <a:t>@</a:t>
            </a:r>
            <a:r>
              <a:rPr lang="en-GB" dirty="0" err="1"/>
              <a:t>KEMRI_Kenya</a:t>
            </a:r>
            <a:endParaRPr lang="en-GB" dirty="0"/>
          </a:p>
        </p:txBody>
      </p:sp>
      <p:pic>
        <p:nvPicPr>
          <p:cNvPr id="4" name="Content Placeholder 8">
            <a:extLst>
              <a:ext uri="{FF2B5EF4-FFF2-40B4-BE49-F238E27FC236}">
                <a16:creationId xmlns:a16="http://schemas.microsoft.com/office/drawing/2014/main" id="{AB7ABB38-6392-A34F-A99D-FD275DEF5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519" y="5442564"/>
            <a:ext cx="2769215" cy="11934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108FC7-0F09-DF4D-A5A9-5CED1B512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562" y="5213630"/>
            <a:ext cx="1422400" cy="1422400"/>
          </a:xfrm>
          <a:prstGeom prst="rect">
            <a:avLst/>
          </a:prstGeom>
        </p:spPr>
      </p:pic>
      <p:sp>
        <p:nvSpPr>
          <p:cNvPr id="10" name="Title 5">
            <a:extLst>
              <a:ext uri="{FF2B5EF4-FFF2-40B4-BE49-F238E27FC236}">
                <a16:creationId xmlns:a16="http://schemas.microsoft.com/office/drawing/2014/main" id="{0BC7C073-7C94-6544-BE1A-DFBCB42BBE9A}"/>
              </a:ext>
            </a:extLst>
          </p:cNvPr>
          <p:cNvSpPr txBox="1">
            <a:spLocks/>
          </p:cNvSpPr>
          <p:nvPr/>
        </p:nvSpPr>
        <p:spPr>
          <a:xfrm>
            <a:off x="838200" y="398235"/>
            <a:ext cx="4539343" cy="28527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Funded by </a:t>
            </a: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78C400F0-4BEC-C443-8C58-861F4631ADC5}"/>
              </a:ext>
            </a:extLst>
          </p:cNvPr>
          <p:cNvSpPr txBox="1">
            <a:spLocks/>
          </p:cNvSpPr>
          <p:nvPr/>
        </p:nvSpPr>
        <p:spPr>
          <a:xfrm>
            <a:off x="838200" y="3277960"/>
            <a:ext cx="4539344" cy="1500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BC0996-D81F-0546-A495-57B0109978D6}"/>
              </a:ext>
            </a:extLst>
          </p:cNvPr>
          <p:cNvSpPr txBox="1"/>
          <p:nvPr/>
        </p:nvSpPr>
        <p:spPr>
          <a:xfrm>
            <a:off x="1162562" y="3250972"/>
            <a:ext cx="614995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KEMRI Internal Research Grant (IRG‐04) - AE</a:t>
            </a:r>
          </a:p>
          <a:p>
            <a:r>
              <a:rPr lang="en-US" dirty="0" err="1"/>
              <a:t>Wellcome</a:t>
            </a:r>
            <a:r>
              <a:rPr lang="en-US" dirty="0"/>
              <a:t> Trust Research Training Fellowship (107527) –EB</a:t>
            </a:r>
          </a:p>
          <a:p>
            <a:r>
              <a:rPr lang="en-US" dirty="0" err="1"/>
              <a:t>Wellcome</a:t>
            </a:r>
            <a:r>
              <a:rPr lang="en-US" dirty="0"/>
              <a:t> Trust International Master's Fellowship (214622) - RO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838C0F8-A3A3-4C1A-93D8-64CD0C1505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1306" y="40795625"/>
            <a:ext cx="2667000" cy="179387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87E904-AE40-4485-9961-C37DF3D1C1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7101" y="5213630"/>
            <a:ext cx="2670279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08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5738E-E33E-3A4D-BDFD-2EDCC893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63A40A-09E4-6644-9C9B-FC3473465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OOPS and economic burden</a:t>
            </a:r>
          </a:p>
          <a:p>
            <a:endParaRPr lang="en-GB" dirty="0"/>
          </a:p>
          <a:p>
            <a:r>
              <a:rPr lang="en-GB" dirty="0"/>
              <a:t>Rising burden of NCDs</a:t>
            </a:r>
          </a:p>
          <a:p>
            <a:endParaRPr lang="en-GB" dirty="0"/>
          </a:p>
          <a:p>
            <a:r>
              <a:rPr lang="en-GB" dirty="0"/>
              <a:t>Increasing economic burden</a:t>
            </a:r>
          </a:p>
          <a:p>
            <a:endParaRPr lang="en-GB" dirty="0"/>
          </a:p>
          <a:p>
            <a:r>
              <a:rPr lang="en-GB" dirty="0"/>
              <a:t>Low level of social protection for chronic disease patients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88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93FAC0-9FFB-8A44-A9BD-C25B0FCFD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Study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AD2E8-A9E4-0D45-B1AA-8331518E7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Examine costs of primary care for hypertension in two counties.</a:t>
            </a:r>
          </a:p>
          <a:p>
            <a:pPr lvl="1"/>
            <a:r>
              <a:rPr lang="en-GB" dirty="0"/>
              <a:t>Bungoma and Kilifi</a:t>
            </a:r>
          </a:p>
          <a:p>
            <a:pPr lvl="1"/>
            <a:r>
              <a:rPr lang="en-GB" dirty="0"/>
              <a:t>Selected purposively </a:t>
            </a:r>
          </a:p>
          <a:p>
            <a:endParaRPr lang="en-GB" dirty="0"/>
          </a:p>
          <a:p>
            <a:r>
              <a:rPr lang="en-GB" dirty="0"/>
              <a:t>Investigate the primary cost drivers</a:t>
            </a:r>
          </a:p>
          <a:p>
            <a:endParaRPr lang="en-GB" dirty="0"/>
          </a:p>
          <a:p>
            <a:r>
              <a:rPr lang="en-GB" dirty="0"/>
              <a:t>Estimate the incidence of catastrophic costs due to hypertension care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C7FDDA-0505-6045-9D5A-641DC8114EF5}"/>
              </a:ext>
            </a:extLst>
          </p:cNvPr>
          <p:cNvSpPr/>
          <p:nvPr/>
        </p:nvSpPr>
        <p:spPr>
          <a:xfrm>
            <a:off x="10095122" y="6488668"/>
            <a:ext cx="125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SERU: 3270</a:t>
            </a:r>
          </a:p>
        </p:txBody>
      </p:sp>
    </p:spTree>
    <p:extLst>
      <p:ext uri="{BB962C8B-B14F-4D97-AF65-F5344CB8AC3E}">
        <p14:creationId xmlns:p14="http://schemas.microsoft.com/office/powerpoint/2010/main" val="1947859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CBD71-57A8-BF4F-B3DD-2044C33CB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Costing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06BE0-94DD-3A49-A99F-7500C39A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Study design: </a:t>
            </a:r>
            <a:r>
              <a:rPr lang="en-GB" sz="2400" dirty="0"/>
              <a:t>cross-sectional - data collected from 2 counties, 5 health facilities, 212 hypertensive patients</a:t>
            </a:r>
          </a:p>
          <a:p>
            <a:r>
              <a:rPr lang="en-GB" sz="2400" b="1" dirty="0"/>
              <a:t>Costing perspective: </a:t>
            </a:r>
            <a:r>
              <a:rPr lang="en-GB" sz="2400" dirty="0"/>
              <a:t>patient perspective - estimated patient costs incurred within various components of medical care</a:t>
            </a:r>
          </a:p>
          <a:p>
            <a:pPr lvl="1"/>
            <a:r>
              <a:rPr lang="en-GB" dirty="0"/>
              <a:t>Scheduled clinic visit, drug collection visit, lab / diagnostic care visit</a:t>
            </a:r>
          </a:p>
          <a:p>
            <a:pPr lvl="1"/>
            <a:r>
              <a:rPr lang="en-GB" dirty="0"/>
              <a:t>Hospitalization episode</a:t>
            </a:r>
          </a:p>
          <a:p>
            <a:pPr lvl="1"/>
            <a:r>
              <a:rPr lang="en-GB" dirty="0"/>
              <a:t>Unscheduled OPD illness visit</a:t>
            </a:r>
          </a:p>
          <a:p>
            <a:r>
              <a:rPr lang="en-US" sz="2400" b="1" dirty="0"/>
              <a:t>Cost categories: </a:t>
            </a:r>
            <a:r>
              <a:rPr lang="en-GB" sz="2400" dirty="0"/>
              <a:t>Direct (medical and non-medical) and indirect costs</a:t>
            </a:r>
          </a:p>
          <a:p>
            <a:pPr lvl="1"/>
            <a:r>
              <a:rPr lang="en-GB" dirty="0"/>
              <a:t>Indirect costs through valuation of total hours lost seeking care</a:t>
            </a:r>
          </a:p>
          <a:p>
            <a:r>
              <a:rPr lang="en-US" b="1" dirty="0"/>
              <a:t>T</a:t>
            </a:r>
            <a:r>
              <a:rPr lang="en-GB" b="1" dirty="0"/>
              <a:t>ime horizon:</a:t>
            </a:r>
            <a:r>
              <a:rPr lang="en-GB" dirty="0"/>
              <a:t> 1 year</a:t>
            </a:r>
            <a:endParaRPr lang="en-GB" b="1" dirty="0"/>
          </a:p>
          <a:p>
            <a:pPr marL="457200" lvl="1" indent="0">
              <a:buNone/>
            </a:pPr>
            <a:endParaRPr lang="en-GB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0443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31F65-1646-9D4A-A472-F64FEA7B0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+mn-lt"/>
              </a:rPr>
              <a:t>Patient characteristics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ADFD48-7B12-6C42-8D01-B599F38254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6147693"/>
              </p:ext>
            </p:extLst>
          </p:nvPr>
        </p:nvGraphicFramePr>
        <p:xfrm>
          <a:off x="838200" y="1463675"/>
          <a:ext cx="105156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26130659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60529640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580932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Patient characteristic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Sample (2017)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chemeClr val="tx1"/>
                          </a:solidFill>
                        </a:rPr>
                        <a:t>National (KIBHS 2016)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121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Education attainment: primary &amp; below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67.5%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78.3%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0245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Insurance: Any insurance</a:t>
                      </a:r>
                    </a:p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21.7%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19.0%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4848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Employment: Formal</a:t>
                      </a:r>
                    </a:p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19.9%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2683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Illness duration: 6 - 12 M</a:t>
                      </a:r>
                    </a:p>
                    <a:p>
                      <a:r>
                        <a:rPr lang="en-GB" sz="2400" dirty="0"/>
                        <a:t>                             1 – 5 Y</a:t>
                      </a:r>
                    </a:p>
                    <a:p>
                      <a:r>
                        <a:rPr lang="en-GB" sz="2400" dirty="0"/>
                        <a:t>                             &gt; 5 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15.6%</a:t>
                      </a:r>
                    </a:p>
                    <a:p>
                      <a:pPr algn="ctr"/>
                      <a:r>
                        <a:rPr lang="en-GB" sz="2400" dirty="0"/>
                        <a:t>47.6% </a:t>
                      </a:r>
                    </a:p>
                    <a:p>
                      <a:pPr algn="ctr"/>
                      <a:r>
                        <a:rPr lang="en-GB" sz="2400" dirty="0"/>
                        <a:t>36.8%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9080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Mean age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60Y (58 – 61)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7502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/>
                        <a:t>Proportion female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76.4%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403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986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F3CBAF-733F-F445-906A-E99C6379C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7062" y="4120313"/>
            <a:ext cx="1659921" cy="1659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6D96C5A-E4CF-7F4A-8640-7107C5765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3303"/>
            <a:ext cx="10515600" cy="1325563"/>
          </a:xfrm>
        </p:spPr>
        <p:txBody>
          <a:bodyPr/>
          <a:lstStyle/>
          <a:p>
            <a:r>
              <a:rPr lang="en-GB" dirty="0"/>
              <a:t>Median annual patient costs - KES </a:t>
            </a:r>
            <a:r>
              <a:rPr lang="en-US" dirty="0"/>
              <a:t>28,270 (USD 282.7) 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0D4420-48CC-7144-8330-AC26D85583C5}"/>
              </a:ext>
            </a:extLst>
          </p:cNvPr>
          <p:cNvSpPr/>
          <p:nvPr/>
        </p:nvSpPr>
        <p:spPr>
          <a:xfrm>
            <a:off x="6820610" y="6308209"/>
            <a:ext cx="47162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Images from </a:t>
            </a:r>
            <a:r>
              <a:rPr lang="en-GB" dirty="0" err="1"/>
              <a:t>Freepik</a:t>
            </a:r>
            <a:r>
              <a:rPr lang="en-GB" dirty="0"/>
              <a:t> </a:t>
            </a:r>
            <a:r>
              <a:rPr lang="en-GB" dirty="0">
                <a:hlinkClick r:id="rId4"/>
              </a:rPr>
              <a:t>https://</a:t>
            </a:r>
            <a:r>
              <a:rPr lang="en-GB" dirty="0" err="1">
                <a:hlinkClick r:id="rId4"/>
              </a:rPr>
              <a:t>www.flaticon.com</a:t>
            </a:r>
            <a:r>
              <a:rPr lang="en-GB" dirty="0">
                <a:hlinkClick r:id="rId4"/>
              </a:rPr>
              <a:t>/ 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2EB22B8-D365-994B-989A-DEFBA81E4C0D}"/>
              </a:ext>
            </a:extLst>
          </p:cNvPr>
          <p:cNvSpPr/>
          <p:nvPr/>
        </p:nvSpPr>
        <p:spPr>
          <a:xfrm>
            <a:off x="585512" y="3649360"/>
            <a:ext cx="28648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KES 2,830 (1,670 ‐ 5,590)</a:t>
            </a:r>
          </a:p>
          <a:p>
            <a:r>
              <a:rPr lang="en-US" dirty="0">
                <a:effectLst/>
                <a:latin typeface="Helvetica" pitchFamily="2" charset="0"/>
              </a:rPr>
              <a:t>USD 28.3 (16.7 – 55.9)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E9F0A1-BA7B-AB4C-85B9-379D0E7ECC4B}"/>
              </a:ext>
            </a:extLst>
          </p:cNvPr>
          <p:cNvSpPr/>
          <p:nvPr/>
        </p:nvSpPr>
        <p:spPr>
          <a:xfrm>
            <a:off x="2403877" y="4774785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KES 8,430 (2,630 ‐ 21,050)</a:t>
            </a:r>
          </a:p>
          <a:p>
            <a:r>
              <a:rPr lang="en-US" dirty="0">
                <a:effectLst/>
                <a:latin typeface="Helvetica" pitchFamily="2" charset="0"/>
              </a:rPr>
              <a:t>USD 84.3 (26.3 – 210.5)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E3AB61-9FD8-4B4A-9DBD-BB00E9E8B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7091" y="1321710"/>
            <a:ext cx="1895228" cy="189522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E1BCE19-D875-D647-AB82-685CF1EC605F}"/>
              </a:ext>
            </a:extLst>
          </p:cNvPr>
          <p:cNvSpPr/>
          <p:nvPr/>
        </p:nvSpPr>
        <p:spPr>
          <a:xfrm>
            <a:off x="5352278" y="3316575"/>
            <a:ext cx="29931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Helvetica" pitchFamily="2" charset="0"/>
              </a:rPr>
              <a:t>KES 5,880 (2,450 ‐ 12,840)</a:t>
            </a:r>
          </a:p>
          <a:p>
            <a:r>
              <a:rPr lang="en-US" dirty="0">
                <a:effectLst/>
                <a:latin typeface="Helvetica" pitchFamily="2" charset="0"/>
              </a:rPr>
              <a:t>USD 58.8 (24.5 – 128.4)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6ECBD2-2AFA-FD43-91C5-8A9A7B2C3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0399" y="2914651"/>
            <a:ext cx="1895228" cy="1895228"/>
          </a:xfrm>
          <a:prstGeom prst="rect">
            <a:avLst/>
          </a:prstGeom>
        </p:spPr>
      </p:pic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5562690F-20F4-D143-8652-DFE39704B8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924443" y="1533772"/>
            <a:ext cx="1895228" cy="1895228"/>
          </a:xfrm>
        </p:spPr>
      </p:pic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2817C456-BD1E-5C47-80F9-AC01F225A5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1354334"/>
              </p:ext>
            </p:extLst>
          </p:nvPr>
        </p:nvGraphicFramePr>
        <p:xfrm>
          <a:off x="893047" y="5309359"/>
          <a:ext cx="10524466" cy="114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2" name="Picture 21">
            <a:extLst>
              <a:ext uri="{FF2B5EF4-FFF2-40B4-BE49-F238E27FC236}">
                <a16:creationId xmlns:a16="http://schemas.microsoft.com/office/drawing/2014/main" id="{CFFC8214-184F-A74D-9D0F-41DE476764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79950" y="1924396"/>
            <a:ext cx="2168708" cy="21687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F83363F-1A19-C447-8490-7D1437136AF5}"/>
              </a:ext>
            </a:extLst>
          </p:cNvPr>
          <p:cNvSpPr/>
          <p:nvPr/>
        </p:nvSpPr>
        <p:spPr>
          <a:xfrm>
            <a:off x="8708525" y="4339968"/>
            <a:ext cx="2808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KES 14,140 (8, 010 ‐ 20,990)</a:t>
            </a:r>
          </a:p>
          <a:p>
            <a:r>
              <a:rPr lang="en-US" dirty="0"/>
              <a:t>USD (141.4 (80.1 – 209.9)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7EC8D3-7361-914C-84BC-7A9E6615C858}"/>
              </a:ext>
            </a:extLst>
          </p:cNvPr>
          <p:cNvSpPr/>
          <p:nvPr/>
        </p:nvSpPr>
        <p:spPr>
          <a:xfrm>
            <a:off x="7286983" y="5003650"/>
            <a:ext cx="2672526" cy="92333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latin typeface="Helvetica" pitchFamily="2" charset="0"/>
              </a:rPr>
              <a:t>KES 2,700 (890 ‐ 7,250)</a:t>
            </a:r>
          </a:p>
          <a:p>
            <a:r>
              <a:rPr lang="en-US" sz="1800" dirty="0">
                <a:latin typeface="Helvetica" pitchFamily="2" charset="0"/>
              </a:rPr>
              <a:t>USD 27.0 (8.9 -72.5)</a:t>
            </a:r>
          </a:p>
          <a:p>
            <a:endParaRPr lang="en-US" sz="18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12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4" grpId="0"/>
      <p:bldGraphic spid="21" grpId="0">
        <p:bldAsOne/>
      </p:bldGraphic>
      <p:bldP spid="2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CD7CE-1B74-4E48-87EE-FF6ED9FA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What drives direct costs?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01D6-4591-DA42-880B-9594611A5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486400"/>
          </a:xfrm>
        </p:spPr>
        <p:txBody>
          <a:bodyPr>
            <a:normAutofit/>
          </a:bodyPr>
          <a:lstStyle/>
          <a:p>
            <a:r>
              <a:rPr lang="en-GB" dirty="0"/>
              <a:t>Hospitalization? </a:t>
            </a:r>
          </a:p>
          <a:p>
            <a:pPr lvl="1"/>
            <a:r>
              <a:rPr lang="en-GB" dirty="0"/>
              <a:t>26 patients reported inpatient care over past year. Median direct cost of KES 6,450 (USD 64.5) (70% medical costs)</a:t>
            </a:r>
          </a:p>
          <a:p>
            <a:r>
              <a:rPr lang="en-GB" dirty="0"/>
              <a:t>Scheduled ambulatory care?</a:t>
            </a:r>
          </a:p>
          <a:p>
            <a:pPr lvl="1"/>
            <a:r>
              <a:rPr lang="en-GB" dirty="0"/>
              <a:t>Median direct cost KES 3,100 (USD 31)</a:t>
            </a:r>
          </a:p>
          <a:p>
            <a:r>
              <a:rPr lang="en-GB" dirty="0"/>
              <a:t>Diagnostic visits? Medicine collection?</a:t>
            </a:r>
          </a:p>
          <a:p>
            <a:pPr lvl="1"/>
            <a:r>
              <a:rPr lang="en-GB" dirty="0"/>
              <a:t>74% of lab costs were transport related. 75% of drug pickup costs were actual costs of medicines.</a:t>
            </a:r>
          </a:p>
          <a:p>
            <a:r>
              <a:rPr lang="en-GB" dirty="0"/>
              <a:t>Unscheduled (sickness related) visits!!</a:t>
            </a:r>
          </a:p>
          <a:p>
            <a:pPr lvl="1"/>
            <a:r>
              <a:rPr lang="en-GB" dirty="0"/>
              <a:t>76 patients reported sickness related unscheduled visits. Median direct cost was KES 21,480 (USD 214.8)! Principally Medicine costs and transport costs.</a:t>
            </a:r>
          </a:p>
        </p:txBody>
      </p:sp>
    </p:spTree>
    <p:extLst>
      <p:ext uri="{BB962C8B-B14F-4D97-AF65-F5344CB8AC3E}">
        <p14:creationId xmlns:p14="http://schemas.microsoft.com/office/powerpoint/2010/main" val="372412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F0124-A501-4B45-B227-DB86CD547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Catastrophic costs incidence</a:t>
            </a:r>
          </a:p>
        </p:txBody>
      </p:sp>
      <p:grpSp>
        <p:nvGrpSpPr>
          <p:cNvPr id="6" name="Group 8">
            <a:extLst>
              <a:ext uri="{FF2B5EF4-FFF2-40B4-BE49-F238E27FC236}">
                <a16:creationId xmlns:a16="http://schemas.microsoft.com/office/drawing/2014/main" id="{33141A74-565D-2D44-ACD8-B4E58E4A718B}"/>
              </a:ext>
            </a:extLst>
          </p:cNvPr>
          <p:cNvGrpSpPr>
            <a:grpSpLocks/>
          </p:cNvGrpSpPr>
          <p:nvPr/>
        </p:nvGrpSpPr>
        <p:grpSpPr bwMode="auto">
          <a:xfrm>
            <a:off x="1077763" y="1690688"/>
            <a:ext cx="2019207" cy="3461662"/>
            <a:chOff x="3973034" y="1634066"/>
            <a:chExt cx="4296896" cy="7804044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696049C9-321C-6E43-8FC1-CFC135F0E0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666" y="2260599"/>
              <a:ext cx="2319867" cy="2319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0">
              <a:extLst>
                <a:ext uri="{FF2B5EF4-FFF2-40B4-BE49-F238E27FC236}">
                  <a16:creationId xmlns:a16="http://schemas.microsoft.com/office/drawing/2014/main" id="{44C29684-23D8-8A43-8D92-C9B3E9EA51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3133" y="1634066"/>
              <a:ext cx="1794932" cy="1794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1FE09C-7D3C-3E4E-8289-4A4538F06E09}"/>
                </a:ext>
              </a:extLst>
            </p:cNvPr>
            <p:cNvSpPr txBox="1"/>
            <p:nvPr/>
          </p:nvSpPr>
          <p:spPr>
            <a:xfrm>
              <a:off x="3973034" y="4858648"/>
              <a:ext cx="4296896" cy="457946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Catastrophic </a:t>
              </a:r>
            </a:p>
            <a:p>
              <a:pPr algn="ctr">
                <a:defRPr/>
              </a:pPr>
              <a:r>
                <a:rPr lang="en-GB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ucida Sans Unicode" panose="020B0602030504020204" pitchFamily="34" charset="0"/>
                  <a:cs typeface="Lucida Sans Unicode" panose="020B0602030504020204" pitchFamily="34" charset="0"/>
                </a:rPr>
                <a:t>Costs</a:t>
              </a:r>
            </a:p>
            <a:p>
              <a:pPr algn="ctr">
                <a:defRPr/>
              </a:pPr>
              <a:endPara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  <a:p>
              <a:pPr algn="ctr">
                <a:defRPr/>
              </a:pP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Measured at 10% </a:t>
              </a:r>
            </a:p>
            <a:p>
              <a:pPr algn="ctr">
                <a:defRPr/>
              </a:pP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Of reported annual </a:t>
              </a:r>
            </a:p>
            <a:p>
              <a:pPr algn="ctr">
                <a:defRPr/>
              </a:pPr>
              <a:r>
                <a:rPr lang="en-US" i="1" dirty="0">
                  <a:solidFill>
                    <a:schemeClr val="bg1">
                      <a:lumMod val="50000"/>
                    </a:schemeClr>
                  </a:solidFill>
                </a:rPr>
                <a:t>household income</a:t>
              </a:r>
            </a:p>
            <a:p>
              <a:pPr algn="ctr">
                <a:defRPr/>
              </a:pPr>
              <a:endParaRPr lang="en-GB" b="1" dirty="0">
                <a:solidFill>
                  <a:schemeClr val="tx1">
                    <a:lumMod val="50000"/>
                    <a:lumOff val="50000"/>
                  </a:schemeClr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E85FF00-2F1A-B34B-BB5B-590382D22179}"/>
              </a:ext>
            </a:extLst>
          </p:cNvPr>
          <p:cNvSpPr txBox="1"/>
          <p:nvPr/>
        </p:nvSpPr>
        <p:spPr>
          <a:xfrm>
            <a:off x="3940740" y="2074585"/>
            <a:ext cx="825126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43.3%</a:t>
            </a:r>
            <a:r>
              <a:rPr lang="en-GB" dirty="0"/>
              <a:t>    (9</a:t>
            </a:r>
            <a:r>
              <a:rPr lang="en-US" dirty="0"/>
              <a:t>5% CI, 36.8‐50.2)  </a:t>
            </a:r>
            <a:r>
              <a:rPr lang="en-US" i="1" dirty="0"/>
              <a:t>when considering only direct medical costs</a:t>
            </a:r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8FEE58-F3A5-C848-BFDD-5B7B82C8FA28}"/>
              </a:ext>
            </a:extLst>
          </p:cNvPr>
          <p:cNvSpPr txBox="1"/>
          <p:nvPr/>
        </p:nvSpPr>
        <p:spPr>
          <a:xfrm>
            <a:off x="3940740" y="3648673"/>
            <a:ext cx="779672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59.0%  </a:t>
            </a:r>
            <a:r>
              <a:rPr lang="en-GB" dirty="0"/>
              <a:t>(9</a:t>
            </a:r>
            <a:r>
              <a:rPr lang="en-US" dirty="0"/>
              <a:t>5% CI, 36.8‐50.2) </a:t>
            </a:r>
            <a:r>
              <a:rPr lang="en-US" i="1" dirty="0"/>
              <a:t>when including direct non-medical costs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92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A2449-A579-6249-ABA5-B81018C2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Socioeconomic distribution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73DEEB5-3562-C346-B648-FE41EB76BF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67163" y="2005781"/>
            <a:ext cx="9657674" cy="399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28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708</Words>
  <Application>Microsoft Office PowerPoint</Application>
  <PresentationFormat>Widescreen</PresentationFormat>
  <Paragraphs>119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Lucida Sans Unicode</vt:lpstr>
      <vt:lpstr>Office Theme</vt:lpstr>
      <vt:lpstr>How much are patients paying for hypertension care?</vt:lpstr>
      <vt:lpstr>Background</vt:lpstr>
      <vt:lpstr>Study aims</vt:lpstr>
      <vt:lpstr>Costing approach</vt:lpstr>
      <vt:lpstr>Patient characteristics</vt:lpstr>
      <vt:lpstr>Median annual patient costs - KES 28,270 (USD 282.7) </vt:lpstr>
      <vt:lpstr>What drives direct costs?</vt:lpstr>
      <vt:lpstr>Catastrophic costs incidence</vt:lpstr>
      <vt:lpstr>Socioeconomic distribution </vt:lpstr>
      <vt:lpstr>Conclusion</vt:lpstr>
      <vt:lpstr>PowerPoint Presentation</vt:lpstr>
      <vt:lpstr>Tweet us!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much are patients paying for hypertension care?</dc:title>
  <dc:creator>Peter Nguhiu</dc:creator>
  <cp:lastModifiedBy>Robinson Oyando</cp:lastModifiedBy>
  <cp:revision>24</cp:revision>
  <dcterms:created xsi:type="dcterms:W3CDTF">2019-02-14T16:10:04Z</dcterms:created>
  <dcterms:modified xsi:type="dcterms:W3CDTF">2019-03-08T17:01:24Z</dcterms:modified>
</cp:coreProperties>
</file>