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58" r:id="rId3"/>
    <p:sldId id="262" r:id="rId4"/>
    <p:sldId id="263" r:id="rId5"/>
    <p:sldId id="272" r:id="rId6"/>
    <p:sldId id="273" r:id="rId7"/>
    <p:sldId id="274" r:id="rId8"/>
    <p:sldId id="275" r:id="rId9"/>
    <p:sldId id="276" r:id="rId10"/>
    <p:sldId id="277" r:id="rId11"/>
    <p:sldId id="264" r:id="rId12"/>
    <p:sldId id="269" r:id="rId13"/>
    <p:sldId id="265" r:id="rId14"/>
    <p:sldId id="27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028" autoAdjust="0"/>
  </p:normalViewPr>
  <p:slideViewPr>
    <p:cSldViewPr snapToGrid="0" snapToObjects="1">
      <p:cViewPr varScale="1">
        <p:scale>
          <a:sx n="46" d="100"/>
          <a:sy n="46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9A6-96E0-4F7C-8727-BF6205C453FD}" type="doc">
      <dgm:prSet loTypeId="urn:microsoft.com/office/officeart/2005/8/layout/radial6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CFE7E4B-4D52-4F28-B621-BEB5B85B236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Data for HTA </a:t>
          </a:r>
        </a:p>
      </dgm:t>
    </dgm:pt>
    <dgm:pt modelId="{C923BB3D-2329-4C9C-9816-666157CD91D7}" type="parTrans" cxnId="{7C912896-D599-4330-A0B3-7B325FB6383B}">
      <dgm:prSet/>
      <dgm:spPr/>
      <dgm:t>
        <a:bodyPr/>
        <a:lstStyle/>
        <a:p>
          <a:endParaRPr lang="en-GB"/>
        </a:p>
      </dgm:t>
    </dgm:pt>
    <dgm:pt modelId="{8FFF4C37-292D-44F0-ABF4-E02EE3DCC638}" type="sibTrans" cxnId="{7C912896-D599-4330-A0B3-7B325FB6383B}">
      <dgm:prSet/>
      <dgm:spPr/>
      <dgm:t>
        <a:bodyPr/>
        <a:lstStyle/>
        <a:p>
          <a:endParaRPr lang="en-GB"/>
        </a:p>
      </dgm:t>
    </dgm:pt>
    <dgm:pt modelId="{79D7FD29-8FF1-413D-A4A6-48CE3F103914}">
      <dgm:prSet phldrT="[Text]" custT="1"/>
      <dgm:spPr>
        <a:solidFill>
          <a:srgbClr val="CCFFFF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Clinical Efficacy</a:t>
          </a:r>
        </a:p>
        <a:p>
          <a:r>
            <a:rPr lang="en-GB" sz="1800" i="1" dirty="0">
              <a:solidFill>
                <a:schemeClr val="tx1"/>
              </a:solidFill>
            </a:rPr>
            <a:t>Does it work</a:t>
          </a:r>
          <a:r>
            <a:rPr lang="en-GB" sz="1800" i="1" dirty="0" smtClean="0">
              <a:solidFill>
                <a:schemeClr val="tx1"/>
              </a:solidFill>
            </a:rPr>
            <a:t>?</a:t>
          </a:r>
          <a:endParaRPr lang="en-GB" sz="1600" dirty="0">
            <a:solidFill>
              <a:schemeClr val="tx1"/>
            </a:solidFill>
          </a:endParaRPr>
        </a:p>
      </dgm:t>
    </dgm:pt>
    <dgm:pt modelId="{9D36D4FE-AA29-4F9D-BE0E-5AF5C2AB6E17}" type="parTrans" cxnId="{DC49305F-1612-451A-9B4A-E970FD6B43A2}">
      <dgm:prSet/>
      <dgm:spPr/>
      <dgm:t>
        <a:bodyPr/>
        <a:lstStyle/>
        <a:p>
          <a:endParaRPr lang="en-GB"/>
        </a:p>
      </dgm:t>
    </dgm:pt>
    <dgm:pt modelId="{D295D4D1-E367-455E-87A4-02E4C0A4E15D}" type="sibTrans" cxnId="{DC49305F-1612-451A-9B4A-E970FD6B43A2}">
      <dgm:prSet/>
      <dgm:spPr/>
      <dgm:t>
        <a:bodyPr/>
        <a:lstStyle/>
        <a:p>
          <a:endParaRPr lang="en-GB"/>
        </a:p>
      </dgm:t>
    </dgm:pt>
    <dgm:pt modelId="{E288D33D-A69D-4514-8737-91F1524FEAE4}">
      <dgm:prSet phldrT="[Text]" custT="1"/>
      <dgm:spPr>
        <a:solidFill>
          <a:srgbClr val="CCCCFF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Cost</a:t>
          </a:r>
        </a:p>
        <a:p>
          <a:r>
            <a:rPr lang="en-GB" sz="1800" i="1" dirty="0">
              <a:solidFill>
                <a:schemeClr val="tx1"/>
              </a:solidFill>
            </a:rPr>
            <a:t>How much does it cost?</a:t>
          </a:r>
        </a:p>
      </dgm:t>
    </dgm:pt>
    <dgm:pt modelId="{037EAE1D-5015-4496-9748-836B8F49A107}" type="parTrans" cxnId="{F1732E2F-DFBE-4238-886D-E0A75889A2BA}">
      <dgm:prSet/>
      <dgm:spPr/>
      <dgm:t>
        <a:bodyPr/>
        <a:lstStyle/>
        <a:p>
          <a:endParaRPr lang="en-GB"/>
        </a:p>
      </dgm:t>
    </dgm:pt>
    <dgm:pt modelId="{A7F45EF2-6DA1-4282-897C-B7C11B42B49A}" type="sibTrans" cxnId="{F1732E2F-DFBE-4238-886D-E0A75889A2BA}">
      <dgm:prSet/>
      <dgm:spPr/>
      <dgm:t>
        <a:bodyPr/>
        <a:lstStyle/>
        <a:p>
          <a:endParaRPr lang="en-GB"/>
        </a:p>
      </dgm:t>
    </dgm:pt>
    <dgm:pt modelId="{ACC9ACF9-469C-4B41-ADDB-07C19050658B}">
      <dgm:prSet phldrT="[Text]" custT="1"/>
      <dgm:spPr>
        <a:solidFill>
          <a:srgbClr val="FF99CC"/>
        </a:solidFill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Epidemiology</a:t>
          </a:r>
          <a:endParaRPr lang="en-GB" sz="1800" b="1" dirty="0">
            <a:solidFill>
              <a:schemeClr val="tx1"/>
            </a:solidFill>
          </a:endParaRPr>
        </a:p>
        <a:p>
          <a:r>
            <a:rPr lang="en-GB" sz="1600" i="1" dirty="0">
              <a:solidFill>
                <a:schemeClr val="tx1"/>
              </a:solidFill>
            </a:rPr>
            <a:t>Who is affected and how?</a:t>
          </a:r>
        </a:p>
      </dgm:t>
    </dgm:pt>
    <dgm:pt modelId="{9CE9DB60-5798-4ECF-BDC5-C69EB5DFC95D}" type="parTrans" cxnId="{1F7A097E-4C12-4E06-8524-78751EFF3062}">
      <dgm:prSet/>
      <dgm:spPr/>
      <dgm:t>
        <a:bodyPr/>
        <a:lstStyle/>
        <a:p>
          <a:endParaRPr lang="en-GB"/>
        </a:p>
      </dgm:t>
    </dgm:pt>
    <dgm:pt modelId="{A129CFB6-4AAB-45E5-AE51-223B1A761E7F}" type="sibTrans" cxnId="{1F7A097E-4C12-4E06-8524-78751EFF3062}">
      <dgm:prSet/>
      <dgm:spPr/>
      <dgm:t>
        <a:bodyPr/>
        <a:lstStyle/>
        <a:p>
          <a:endParaRPr lang="en-GB"/>
        </a:p>
      </dgm:t>
    </dgm:pt>
    <dgm:pt modelId="{BCD45DF0-0AE7-4EDA-9562-905F4A28029E}">
      <dgm:prSet phldrT="[Text]" custT="1"/>
      <dgm:spPr>
        <a:solidFill>
          <a:srgbClr val="FFCC99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QoL</a:t>
          </a:r>
        </a:p>
        <a:p>
          <a:r>
            <a:rPr lang="en-GB" sz="1600" i="1" dirty="0">
              <a:solidFill>
                <a:schemeClr val="tx1"/>
              </a:solidFill>
            </a:rPr>
            <a:t>Does it improve  quality of life?</a:t>
          </a:r>
        </a:p>
      </dgm:t>
    </dgm:pt>
    <dgm:pt modelId="{C0164B41-EA78-48BE-B608-6366C82CFFAF}" type="parTrans" cxnId="{608E210A-EE7A-4F10-AB48-3F00559D0E50}">
      <dgm:prSet/>
      <dgm:spPr/>
      <dgm:t>
        <a:bodyPr/>
        <a:lstStyle/>
        <a:p>
          <a:endParaRPr lang="en-GB"/>
        </a:p>
      </dgm:t>
    </dgm:pt>
    <dgm:pt modelId="{12CD1B12-E6FC-45D1-99F5-B1BFC63D56D8}" type="sibTrans" cxnId="{608E210A-EE7A-4F10-AB48-3F00559D0E50}">
      <dgm:prSet/>
      <dgm:spPr/>
      <dgm:t>
        <a:bodyPr/>
        <a:lstStyle/>
        <a:p>
          <a:endParaRPr lang="en-GB"/>
        </a:p>
      </dgm:t>
    </dgm:pt>
    <dgm:pt modelId="{ABFAEA3D-72E8-431B-A207-AF3A1EEF57E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Service use</a:t>
          </a:r>
        </a:p>
        <a:p>
          <a:r>
            <a:rPr lang="en-GB" sz="1600" i="1" dirty="0">
              <a:solidFill>
                <a:schemeClr val="tx1"/>
              </a:solidFill>
            </a:rPr>
            <a:t>What is the level of consumption?</a:t>
          </a:r>
        </a:p>
      </dgm:t>
    </dgm:pt>
    <dgm:pt modelId="{58D6D89F-D4F7-4624-9EBF-EA49948D3A56}" type="parTrans" cxnId="{8C96822A-7DFC-4FFF-B271-8B7E631E02F9}">
      <dgm:prSet/>
      <dgm:spPr/>
      <dgm:t>
        <a:bodyPr/>
        <a:lstStyle/>
        <a:p>
          <a:endParaRPr lang="en-GB"/>
        </a:p>
      </dgm:t>
    </dgm:pt>
    <dgm:pt modelId="{B2ACC1A2-A329-4C52-811D-74DC6D467FFA}" type="sibTrans" cxnId="{8C96822A-7DFC-4FFF-B271-8B7E631E02F9}">
      <dgm:prSet/>
      <dgm:spPr/>
      <dgm:t>
        <a:bodyPr/>
        <a:lstStyle/>
        <a:p>
          <a:endParaRPr lang="en-GB"/>
        </a:p>
      </dgm:t>
    </dgm:pt>
    <dgm:pt modelId="{9EB8DFFC-8B1E-4DC3-9F24-CD83E869F07B}">
      <dgm:prSet phldrT="[Text]" custT="1"/>
      <dgm:spPr>
        <a:solidFill>
          <a:srgbClr val="99FF99"/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Equity</a:t>
          </a:r>
        </a:p>
        <a:p>
          <a:r>
            <a:rPr lang="en-GB" sz="1600" i="1" dirty="0">
              <a:solidFill>
                <a:schemeClr val="tx1"/>
              </a:solidFill>
            </a:rPr>
            <a:t>Are particular groups affected</a:t>
          </a:r>
          <a:r>
            <a:rPr lang="en-GB" sz="1100" i="1" dirty="0">
              <a:solidFill>
                <a:schemeClr val="tx1"/>
              </a:solidFill>
            </a:rPr>
            <a:t>?</a:t>
          </a:r>
        </a:p>
      </dgm:t>
    </dgm:pt>
    <dgm:pt modelId="{B367D9B9-383A-4E3C-B855-9014EA43DB97}" type="parTrans" cxnId="{AA230674-02A0-43E0-8B0C-ADDF1250BA45}">
      <dgm:prSet/>
      <dgm:spPr/>
      <dgm:t>
        <a:bodyPr/>
        <a:lstStyle/>
        <a:p>
          <a:endParaRPr lang="en-GB"/>
        </a:p>
      </dgm:t>
    </dgm:pt>
    <dgm:pt modelId="{457703BF-26DF-4D16-B9E3-8757218041A2}" type="sibTrans" cxnId="{AA230674-02A0-43E0-8B0C-ADDF1250BA45}">
      <dgm:prSet/>
      <dgm:spPr/>
      <dgm:t>
        <a:bodyPr/>
        <a:lstStyle/>
        <a:p>
          <a:endParaRPr lang="en-GB"/>
        </a:p>
      </dgm:t>
    </dgm:pt>
    <dgm:pt modelId="{E47E2C9B-13A1-4389-9FEE-7331ADB48FA1}" type="pres">
      <dgm:prSet presAssocID="{B80609A6-96E0-4F7C-8727-BF6205C453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F164D-3122-4D91-94BF-19CA3202D4F4}" type="pres">
      <dgm:prSet presAssocID="{FCFE7E4B-4D52-4F28-B621-BEB5B85B236E}" presName="centerShape" presStyleLbl="node0" presStyleIdx="0" presStyleCnt="1"/>
      <dgm:spPr/>
      <dgm:t>
        <a:bodyPr/>
        <a:lstStyle/>
        <a:p>
          <a:endParaRPr lang="en-US"/>
        </a:p>
      </dgm:t>
    </dgm:pt>
    <dgm:pt modelId="{8B2237C2-E9B5-4C91-85D5-BA9942406FAB}" type="pres">
      <dgm:prSet presAssocID="{79D7FD29-8FF1-413D-A4A6-48CE3F103914}" presName="node" presStyleLbl="node1" presStyleIdx="0" presStyleCnt="6" custScaleX="135345" custScaleY="13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7AC40-8DCD-4D3F-85D3-FFA6DF8C087B}" type="pres">
      <dgm:prSet presAssocID="{79D7FD29-8FF1-413D-A4A6-48CE3F103914}" presName="dummy" presStyleCnt="0"/>
      <dgm:spPr/>
    </dgm:pt>
    <dgm:pt modelId="{972766CD-EF14-4D48-8C9D-612CB4B88A4B}" type="pres">
      <dgm:prSet presAssocID="{D295D4D1-E367-455E-87A4-02E4C0A4E15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CA85BE3-36ED-4207-97C7-5C880D511923}" type="pres">
      <dgm:prSet presAssocID="{E288D33D-A69D-4514-8737-91F1524FEAE4}" presName="node" presStyleLbl="node1" presStyleIdx="1" presStyleCnt="6" custScaleX="145157" custScaleY="138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958AD-C875-4EFC-9E86-7DCF1B3A8F98}" type="pres">
      <dgm:prSet presAssocID="{E288D33D-A69D-4514-8737-91F1524FEAE4}" presName="dummy" presStyleCnt="0"/>
      <dgm:spPr/>
    </dgm:pt>
    <dgm:pt modelId="{6F5A91DB-C235-43BB-9A91-3C5B335B8A9C}" type="pres">
      <dgm:prSet presAssocID="{A7F45EF2-6DA1-4282-897C-B7C11B42B49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7EC2E5E-F4E6-4417-BF91-515AB5156599}" type="pres">
      <dgm:prSet presAssocID="{ACC9ACF9-469C-4B41-ADDB-07C19050658B}" presName="node" presStyleLbl="node1" presStyleIdx="2" presStyleCnt="6" custScaleX="147508" custScaleY="133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242A6-FFB9-47F8-B73F-9336F299E8EA}" type="pres">
      <dgm:prSet presAssocID="{ACC9ACF9-469C-4B41-ADDB-07C19050658B}" presName="dummy" presStyleCnt="0"/>
      <dgm:spPr/>
    </dgm:pt>
    <dgm:pt modelId="{4073914A-56E2-4F25-A8E1-0597A8780DDB}" type="pres">
      <dgm:prSet presAssocID="{A129CFB6-4AAB-45E5-AE51-223B1A761E7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561F873-3BE9-48E0-BF15-D37B404A22F0}" type="pres">
      <dgm:prSet presAssocID="{BCD45DF0-0AE7-4EDA-9562-905F4A28029E}" presName="node" presStyleLbl="node1" presStyleIdx="3" presStyleCnt="6" custScaleX="133111" custScaleY="126674" custRadScaleRad="97329" custRadScaleInc="15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370DD-587D-4A43-A095-94267CFF4B78}" type="pres">
      <dgm:prSet presAssocID="{BCD45DF0-0AE7-4EDA-9562-905F4A28029E}" presName="dummy" presStyleCnt="0"/>
      <dgm:spPr/>
    </dgm:pt>
    <dgm:pt modelId="{CCA551D2-2A5B-40CD-9278-CF6E8AB234AD}" type="pres">
      <dgm:prSet presAssocID="{12CD1B12-E6FC-45D1-99F5-B1BFC63D56D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4228E3A-14A2-4CF9-92B0-9A593E0E36DB}" type="pres">
      <dgm:prSet presAssocID="{ABFAEA3D-72E8-431B-A207-AF3A1EEF57EE}" presName="node" presStyleLbl="node1" presStyleIdx="4" presStyleCnt="6" custScaleX="145595" custScaleY="137258" custRadScaleRad="103347" custRadScaleInc="1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D12DD-301B-427B-9DA2-659571100B83}" type="pres">
      <dgm:prSet presAssocID="{ABFAEA3D-72E8-431B-A207-AF3A1EEF57EE}" presName="dummy" presStyleCnt="0"/>
      <dgm:spPr/>
    </dgm:pt>
    <dgm:pt modelId="{27B41B84-67A8-4F7A-90D9-7C798971DC29}" type="pres">
      <dgm:prSet presAssocID="{B2ACC1A2-A329-4C52-811D-74DC6D467FF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60DC72C-A3ED-4D9E-AB9B-DD68F9C0E0F3}" type="pres">
      <dgm:prSet presAssocID="{9EB8DFFC-8B1E-4DC3-9F24-CD83E869F07B}" presName="node" presStyleLbl="node1" presStyleIdx="5" presStyleCnt="6" custScaleX="139198" custScaleY="13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7E36D-DF9E-4EF4-A896-39B164C041F1}" type="pres">
      <dgm:prSet presAssocID="{9EB8DFFC-8B1E-4DC3-9F24-CD83E869F07B}" presName="dummy" presStyleCnt="0"/>
      <dgm:spPr/>
    </dgm:pt>
    <dgm:pt modelId="{0838B9E1-8BCB-473C-80BE-D3AAAA78440B}" type="pres">
      <dgm:prSet presAssocID="{457703BF-26DF-4D16-B9E3-8757218041A2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C96822A-7DFC-4FFF-B271-8B7E631E02F9}" srcId="{FCFE7E4B-4D52-4F28-B621-BEB5B85B236E}" destId="{ABFAEA3D-72E8-431B-A207-AF3A1EEF57EE}" srcOrd="4" destOrd="0" parTransId="{58D6D89F-D4F7-4624-9EBF-EA49948D3A56}" sibTransId="{B2ACC1A2-A329-4C52-811D-74DC6D467FFA}"/>
    <dgm:cxn modelId="{4785943D-D618-4943-A3AA-BEC9406EAE89}" type="presOf" srcId="{B80609A6-96E0-4F7C-8727-BF6205C453FD}" destId="{E47E2C9B-13A1-4389-9FEE-7331ADB48FA1}" srcOrd="0" destOrd="0" presId="urn:microsoft.com/office/officeart/2005/8/layout/radial6"/>
    <dgm:cxn modelId="{07DB60D7-349C-431A-8051-9C9B8C0C0207}" type="presOf" srcId="{457703BF-26DF-4D16-B9E3-8757218041A2}" destId="{0838B9E1-8BCB-473C-80BE-D3AAAA78440B}" srcOrd="0" destOrd="0" presId="urn:microsoft.com/office/officeart/2005/8/layout/radial6"/>
    <dgm:cxn modelId="{6288DE41-2BB3-40E6-80CC-7F0B23C29BA0}" type="presOf" srcId="{ACC9ACF9-469C-4B41-ADDB-07C19050658B}" destId="{A7EC2E5E-F4E6-4417-BF91-515AB5156599}" srcOrd="0" destOrd="0" presId="urn:microsoft.com/office/officeart/2005/8/layout/radial6"/>
    <dgm:cxn modelId="{DC49305F-1612-451A-9B4A-E970FD6B43A2}" srcId="{FCFE7E4B-4D52-4F28-B621-BEB5B85B236E}" destId="{79D7FD29-8FF1-413D-A4A6-48CE3F103914}" srcOrd="0" destOrd="0" parTransId="{9D36D4FE-AA29-4F9D-BE0E-5AF5C2AB6E17}" sibTransId="{D295D4D1-E367-455E-87A4-02E4C0A4E15D}"/>
    <dgm:cxn modelId="{AF18A1C4-7A74-4B14-8DFF-86008553B34F}" type="presOf" srcId="{A7F45EF2-6DA1-4282-897C-B7C11B42B49A}" destId="{6F5A91DB-C235-43BB-9A91-3C5B335B8A9C}" srcOrd="0" destOrd="0" presId="urn:microsoft.com/office/officeart/2005/8/layout/radial6"/>
    <dgm:cxn modelId="{F1732E2F-DFBE-4238-886D-E0A75889A2BA}" srcId="{FCFE7E4B-4D52-4F28-B621-BEB5B85B236E}" destId="{E288D33D-A69D-4514-8737-91F1524FEAE4}" srcOrd="1" destOrd="0" parTransId="{037EAE1D-5015-4496-9748-836B8F49A107}" sibTransId="{A7F45EF2-6DA1-4282-897C-B7C11B42B49A}"/>
    <dgm:cxn modelId="{10D21CAC-86C5-4AA5-845E-386CD87D8940}" type="presOf" srcId="{79D7FD29-8FF1-413D-A4A6-48CE3F103914}" destId="{8B2237C2-E9B5-4C91-85D5-BA9942406FAB}" srcOrd="0" destOrd="0" presId="urn:microsoft.com/office/officeart/2005/8/layout/radial6"/>
    <dgm:cxn modelId="{84622D9E-F2E1-4DD3-B70F-486E5EC8AB02}" type="presOf" srcId="{12CD1B12-E6FC-45D1-99F5-B1BFC63D56D8}" destId="{CCA551D2-2A5B-40CD-9278-CF6E8AB234AD}" srcOrd="0" destOrd="0" presId="urn:microsoft.com/office/officeart/2005/8/layout/radial6"/>
    <dgm:cxn modelId="{B67476AF-5E4A-436C-A379-9E96DA968C2A}" type="presOf" srcId="{ABFAEA3D-72E8-431B-A207-AF3A1EEF57EE}" destId="{54228E3A-14A2-4CF9-92B0-9A593E0E36DB}" srcOrd="0" destOrd="0" presId="urn:microsoft.com/office/officeart/2005/8/layout/radial6"/>
    <dgm:cxn modelId="{D976D703-903D-4E7A-96FD-E5FE08C033CC}" type="presOf" srcId="{9EB8DFFC-8B1E-4DC3-9F24-CD83E869F07B}" destId="{560DC72C-A3ED-4D9E-AB9B-DD68F9C0E0F3}" srcOrd="0" destOrd="0" presId="urn:microsoft.com/office/officeart/2005/8/layout/radial6"/>
    <dgm:cxn modelId="{608E210A-EE7A-4F10-AB48-3F00559D0E50}" srcId="{FCFE7E4B-4D52-4F28-B621-BEB5B85B236E}" destId="{BCD45DF0-0AE7-4EDA-9562-905F4A28029E}" srcOrd="3" destOrd="0" parTransId="{C0164B41-EA78-48BE-B608-6366C82CFFAF}" sibTransId="{12CD1B12-E6FC-45D1-99F5-B1BFC63D56D8}"/>
    <dgm:cxn modelId="{54D2DB68-E8EB-4187-B9DE-C5D25AEC8B68}" type="presOf" srcId="{BCD45DF0-0AE7-4EDA-9562-905F4A28029E}" destId="{9561F873-3BE9-48E0-BF15-D37B404A22F0}" srcOrd="0" destOrd="0" presId="urn:microsoft.com/office/officeart/2005/8/layout/radial6"/>
    <dgm:cxn modelId="{AA230674-02A0-43E0-8B0C-ADDF1250BA45}" srcId="{FCFE7E4B-4D52-4F28-B621-BEB5B85B236E}" destId="{9EB8DFFC-8B1E-4DC3-9F24-CD83E869F07B}" srcOrd="5" destOrd="0" parTransId="{B367D9B9-383A-4E3C-B855-9014EA43DB97}" sibTransId="{457703BF-26DF-4D16-B9E3-8757218041A2}"/>
    <dgm:cxn modelId="{FE40A56C-FD18-44C8-B874-E6BC8D99CFF2}" type="presOf" srcId="{FCFE7E4B-4D52-4F28-B621-BEB5B85B236E}" destId="{80AF164D-3122-4D91-94BF-19CA3202D4F4}" srcOrd="0" destOrd="0" presId="urn:microsoft.com/office/officeart/2005/8/layout/radial6"/>
    <dgm:cxn modelId="{F92B981B-E97F-478A-83F9-E5D22B64A498}" type="presOf" srcId="{A129CFB6-4AAB-45E5-AE51-223B1A761E7F}" destId="{4073914A-56E2-4F25-A8E1-0597A8780DDB}" srcOrd="0" destOrd="0" presId="urn:microsoft.com/office/officeart/2005/8/layout/radial6"/>
    <dgm:cxn modelId="{1F7A097E-4C12-4E06-8524-78751EFF3062}" srcId="{FCFE7E4B-4D52-4F28-B621-BEB5B85B236E}" destId="{ACC9ACF9-469C-4B41-ADDB-07C19050658B}" srcOrd="2" destOrd="0" parTransId="{9CE9DB60-5798-4ECF-BDC5-C69EB5DFC95D}" sibTransId="{A129CFB6-4AAB-45E5-AE51-223B1A761E7F}"/>
    <dgm:cxn modelId="{5B172283-C809-4787-9D63-84508ED52D6A}" type="presOf" srcId="{B2ACC1A2-A329-4C52-811D-74DC6D467FFA}" destId="{27B41B84-67A8-4F7A-90D9-7C798971DC29}" srcOrd="0" destOrd="0" presId="urn:microsoft.com/office/officeart/2005/8/layout/radial6"/>
    <dgm:cxn modelId="{7C912896-D599-4330-A0B3-7B325FB6383B}" srcId="{B80609A6-96E0-4F7C-8727-BF6205C453FD}" destId="{FCFE7E4B-4D52-4F28-B621-BEB5B85B236E}" srcOrd="0" destOrd="0" parTransId="{C923BB3D-2329-4C9C-9816-666157CD91D7}" sibTransId="{8FFF4C37-292D-44F0-ABF4-E02EE3DCC638}"/>
    <dgm:cxn modelId="{7177329B-DF70-43F2-AB22-7ADFAD9B7EA4}" type="presOf" srcId="{D295D4D1-E367-455E-87A4-02E4C0A4E15D}" destId="{972766CD-EF14-4D48-8C9D-612CB4B88A4B}" srcOrd="0" destOrd="0" presId="urn:microsoft.com/office/officeart/2005/8/layout/radial6"/>
    <dgm:cxn modelId="{23100BD5-84A7-4347-9983-B83ADCBA6C3F}" type="presOf" srcId="{E288D33D-A69D-4514-8737-91F1524FEAE4}" destId="{7CA85BE3-36ED-4207-97C7-5C880D511923}" srcOrd="0" destOrd="0" presId="urn:microsoft.com/office/officeart/2005/8/layout/radial6"/>
    <dgm:cxn modelId="{BFDD2B34-6056-43A2-A630-52BF24E2F2E8}" type="presParOf" srcId="{E47E2C9B-13A1-4389-9FEE-7331ADB48FA1}" destId="{80AF164D-3122-4D91-94BF-19CA3202D4F4}" srcOrd="0" destOrd="0" presId="urn:microsoft.com/office/officeart/2005/8/layout/radial6"/>
    <dgm:cxn modelId="{7CC946EB-D6AA-49A7-AC73-ECFF1A963646}" type="presParOf" srcId="{E47E2C9B-13A1-4389-9FEE-7331ADB48FA1}" destId="{8B2237C2-E9B5-4C91-85D5-BA9942406FAB}" srcOrd="1" destOrd="0" presId="urn:microsoft.com/office/officeart/2005/8/layout/radial6"/>
    <dgm:cxn modelId="{00715614-72EA-4D91-BA87-59FF3C59389C}" type="presParOf" srcId="{E47E2C9B-13A1-4389-9FEE-7331ADB48FA1}" destId="{6897AC40-8DCD-4D3F-85D3-FFA6DF8C087B}" srcOrd="2" destOrd="0" presId="urn:microsoft.com/office/officeart/2005/8/layout/radial6"/>
    <dgm:cxn modelId="{321C9B48-632D-4DF4-A897-7C0868587A82}" type="presParOf" srcId="{E47E2C9B-13A1-4389-9FEE-7331ADB48FA1}" destId="{972766CD-EF14-4D48-8C9D-612CB4B88A4B}" srcOrd="3" destOrd="0" presId="urn:microsoft.com/office/officeart/2005/8/layout/radial6"/>
    <dgm:cxn modelId="{33C31501-CA0D-4B76-80C9-859706981893}" type="presParOf" srcId="{E47E2C9B-13A1-4389-9FEE-7331ADB48FA1}" destId="{7CA85BE3-36ED-4207-97C7-5C880D511923}" srcOrd="4" destOrd="0" presId="urn:microsoft.com/office/officeart/2005/8/layout/radial6"/>
    <dgm:cxn modelId="{3C7F5ABE-D7E0-47E2-A710-11664B2AAC9F}" type="presParOf" srcId="{E47E2C9B-13A1-4389-9FEE-7331ADB48FA1}" destId="{AC0958AD-C875-4EFC-9E86-7DCF1B3A8F98}" srcOrd="5" destOrd="0" presId="urn:microsoft.com/office/officeart/2005/8/layout/radial6"/>
    <dgm:cxn modelId="{5B554F01-7C00-4922-A4F5-61EE33F0EFCE}" type="presParOf" srcId="{E47E2C9B-13A1-4389-9FEE-7331ADB48FA1}" destId="{6F5A91DB-C235-43BB-9A91-3C5B335B8A9C}" srcOrd="6" destOrd="0" presId="urn:microsoft.com/office/officeart/2005/8/layout/radial6"/>
    <dgm:cxn modelId="{CD9941BD-431F-4F30-B76A-C774B1F9D78D}" type="presParOf" srcId="{E47E2C9B-13A1-4389-9FEE-7331ADB48FA1}" destId="{A7EC2E5E-F4E6-4417-BF91-515AB5156599}" srcOrd="7" destOrd="0" presId="urn:microsoft.com/office/officeart/2005/8/layout/radial6"/>
    <dgm:cxn modelId="{DD8E6F8F-5426-4E54-9CC4-67D74472C895}" type="presParOf" srcId="{E47E2C9B-13A1-4389-9FEE-7331ADB48FA1}" destId="{D98242A6-FFB9-47F8-B73F-9336F299E8EA}" srcOrd="8" destOrd="0" presId="urn:microsoft.com/office/officeart/2005/8/layout/radial6"/>
    <dgm:cxn modelId="{0B1788F7-2EFA-4ECF-AC18-611614B8DA37}" type="presParOf" srcId="{E47E2C9B-13A1-4389-9FEE-7331ADB48FA1}" destId="{4073914A-56E2-4F25-A8E1-0597A8780DDB}" srcOrd="9" destOrd="0" presId="urn:microsoft.com/office/officeart/2005/8/layout/radial6"/>
    <dgm:cxn modelId="{86546023-D42D-466B-8F98-981FBDFBE88B}" type="presParOf" srcId="{E47E2C9B-13A1-4389-9FEE-7331ADB48FA1}" destId="{9561F873-3BE9-48E0-BF15-D37B404A22F0}" srcOrd="10" destOrd="0" presId="urn:microsoft.com/office/officeart/2005/8/layout/radial6"/>
    <dgm:cxn modelId="{694D8586-9FC8-4FF1-8B01-D588B99DF6DD}" type="presParOf" srcId="{E47E2C9B-13A1-4389-9FEE-7331ADB48FA1}" destId="{3FE370DD-587D-4A43-A095-94267CFF4B78}" srcOrd="11" destOrd="0" presId="urn:microsoft.com/office/officeart/2005/8/layout/radial6"/>
    <dgm:cxn modelId="{92C59140-143B-4156-8ACF-D40CE6DCC838}" type="presParOf" srcId="{E47E2C9B-13A1-4389-9FEE-7331ADB48FA1}" destId="{CCA551D2-2A5B-40CD-9278-CF6E8AB234AD}" srcOrd="12" destOrd="0" presId="urn:microsoft.com/office/officeart/2005/8/layout/radial6"/>
    <dgm:cxn modelId="{12BB3D09-9716-4108-9676-BD2E6D8D70AC}" type="presParOf" srcId="{E47E2C9B-13A1-4389-9FEE-7331ADB48FA1}" destId="{54228E3A-14A2-4CF9-92B0-9A593E0E36DB}" srcOrd="13" destOrd="0" presId="urn:microsoft.com/office/officeart/2005/8/layout/radial6"/>
    <dgm:cxn modelId="{68845549-7B84-420F-B9F8-1C89B3941DC3}" type="presParOf" srcId="{E47E2C9B-13A1-4389-9FEE-7331ADB48FA1}" destId="{53CD12DD-301B-427B-9DA2-659571100B83}" srcOrd="14" destOrd="0" presId="urn:microsoft.com/office/officeart/2005/8/layout/radial6"/>
    <dgm:cxn modelId="{71271694-6227-4B39-9374-8C1C16FB0507}" type="presParOf" srcId="{E47E2C9B-13A1-4389-9FEE-7331ADB48FA1}" destId="{27B41B84-67A8-4F7A-90D9-7C798971DC29}" srcOrd="15" destOrd="0" presId="urn:microsoft.com/office/officeart/2005/8/layout/radial6"/>
    <dgm:cxn modelId="{1FDC2C44-1795-4693-B2DD-2120E6776ED8}" type="presParOf" srcId="{E47E2C9B-13A1-4389-9FEE-7331ADB48FA1}" destId="{560DC72C-A3ED-4D9E-AB9B-DD68F9C0E0F3}" srcOrd="16" destOrd="0" presId="urn:microsoft.com/office/officeart/2005/8/layout/radial6"/>
    <dgm:cxn modelId="{8874F233-83FD-407D-A8AC-2BDD3325A0EF}" type="presParOf" srcId="{E47E2C9B-13A1-4389-9FEE-7331ADB48FA1}" destId="{E7C7E36D-DF9E-4EF4-A896-39B164C041F1}" srcOrd="17" destOrd="0" presId="urn:microsoft.com/office/officeart/2005/8/layout/radial6"/>
    <dgm:cxn modelId="{D9B1C2BF-D777-446A-8AE3-A9C1C5F471DC}" type="presParOf" srcId="{E47E2C9B-13A1-4389-9FEE-7331ADB48FA1}" destId="{0838B9E1-8BCB-473C-80BE-D3AAAA78440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B9E1-8BCB-473C-80BE-D3AAAA78440B}">
      <dsp:nvSpPr>
        <dsp:cNvPr id="0" name=""/>
        <dsp:cNvSpPr/>
      </dsp:nvSpPr>
      <dsp:spPr>
        <a:xfrm>
          <a:off x="979445" y="633972"/>
          <a:ext cx="4095695" cy="4095695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41B84-67A8-4F7A-90D9-7C798971DC29}">
      <dsp:nvSpPr>
        <dsp:cNvPr id="0" name=""/>
        <dsp:cNvSpPr/>
      </dsp:nvSpPr>
      <dsp:spPr>
        <a:xfrm>
          <a:off x="938302" y="702072"/>
          <a:ext cx="4095695" cy="4095695"/>
        </a:xfrm>
        <a:prstGeom prst="blockArc">
          <a:avLst>
            <a:gd name="adj1" fmla="val 9263599"/>
            <a:gd name="adj2" fmla="val 12736657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551D2-2A5B-40CD-9278-CF6E8AB234AD}">
      <dsp:nvSpPr>
        <dsp:cNvPr id="0" name=""/>
        <dsp:cNvSpPr/>
      </dsp:nvSpPr>
      <dsp:spPr>
        <a:xfrm>
          <a:off x="873191" y="577618"/>
          <a:ext cx="4095695" cy="4095695"/>
        </a:xfrm>
        <a:prstGeom prst="blockArc">
          <a:avLst>
            <a:gd name="adj1" fmla="val 5399703"/>
            <a:gd name="adj2" fmla="val 9022319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3914A-56E2-4F25-A8E1-0597A8780DDB}">
      <dsp:nvSpPr>
        <dsp:cNvPr id="0" name=""/>
        <dsp:cNvSpPr/>
      </dsp:nvSpPr>
      <dsp:spPr>
        <a:xfrm>
          <a:off x="1010318" y="582309"/>
          <a:ext cx="4095695" cy="4095695"/>
        </a:xfrm>
        <a:prstGeom prst="blockArc">
          <a:avLst>
            <a:gd name="adj1" fmla="val 1903369"/>
            <a:gd name="adj2" fmla="val 5635398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A91DB-C235-43BB-9A91-3C5B335B8A9C}">
      <dsp:nvSpPr>
        <dsp:cNvPr id="0" name=""/>
        <dsp:cNvSpPr/>
      </dsp:nvSpPr>
      <dsp:spPr>
        <a:xfrm>
          <a:off x="979445" y="633972"/>
          <a:ext cx="4095695" cy="4095695"/>
        </a:xfrm>
        <a:prstGeom prst="blockArc">
          <a:avLst>
            <a:gd name="adj1" fmla="val 19800000"/>
            <a:gd name="adj2" fmla="val 18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766CD-EF14-4D48-8C9D-612CB4B88A4B}">
      <dsp:nvSpPr>
        <dsp:cNvPr id="0" name=""/>
        <dsp:cNvSpPr/>
      </dsp:nvSpPr>
      <dsp:spPr>
        <a:xfrm>
          <a:off x="979445" y="633972"/>
          <a:ext cx="4095695" cy="4095695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F164D-3122-4D91-94BF-19CA3202D4F4}">
      <dsp:nvSpPr>
        <dsp:cNvPr id="0" name=""/>
        <dsp:cNvSpPr/>
      </dsp:nvSpPr>
      <dsp:spPr>
        <a:xfrm>
          <a:off x="2110450" y="1764977"/>
          <a:ext cx="1833686" cy="183368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chemeClr val="tx1"/>
              </a:solidFill>
            </a:rPr>
            <a:t>Data for HTA </a:t>
          </a:r>
        </a:p>
      </dsp:txBody>
      <dsp:txXfrm>
        <a:off x="2378987" y="2033514"/>
        <a:ext cx="1296612" cy="1296612"/>
      </dsp:txXfrm>
    </dsp:sp>
    <dsp:sp modelId="{8B2237C2-E9B5-4C91-85D5-BA9942406FAB}">
      <dsp:nvSpPr>
        <dsp:cNvPr id="0" name=""/>
        <dsp:cNvSpPr/>
      </dsp:nvSpPr>
      <dsp:spPr>
        <a:xfrm>
          <a:off x="2158662" y="-205052"/>
          <a:ext cx="1737261" cy="1770468"/>
        </a:xfrm>
        <a:prstGeom prst="ellipse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</a:rPr>
            <a:t>Clinical Efficacy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>
              <a:solidFill>
                <a:schemeClr val="tx1"/>
              </a:solidFill>
            </a:rPr>
            <a:t>Does it work</a:t>
          </a:r>
          <a:r>
            <a:rPr lang="en-GB" sz="1800" i="1" kern="1200" dirty="0" smtClean="0">
              <a:solidFill>
                <a:schemeClr val="tx1"/>
              </a:solidFill>
            </a:rPr>
            <a:t>?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2413078" y="54227"/>
        <a:ext cx="1228429" cy="1251910"/>
      </dsp:txXfrm>
    </dsp:sp>
    <dsp:sp modelId="{7CA85BE3-36ED-4207-97C7-5C880D511923}">
      <dsp:nvSpPr>
        <dsp:cNvPr id="0" name=""/>
        <dsp:cNvSpPr/>
      </dsp:nvSpPr>
      <dsp:spPr>
        <a:xfrm>
          <a:off x="3829160" y="792962"/>
          <a:ext cx="1863206" cy="1776077"/>
        </a:xfrm>
        <a:prstGeom prst="ellipse">
          <a:avLst/>
        </a:prstGeom>
        <a:solidFill>
          <a:srgbClr val="CC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</a:rPr>
            <a:t>Cost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>
              <a:solidFill>
                <a:schemeClr val="tx1"/>
              </a:solidFill>
            </a:rPr>
            <a:t>How much does it cost?</a:t>
          </a:r>
        </a:p>
      </dsp:txBody>
      <dsp:txXfrm>
        <a:off x="4102020" y="1053062"/>
        <a:ext cx="1317486" cy="1255877"/>
      </dsp:txXfrm>
    </dsp:sp>
    <dsp:sp modelId="{A7EC2E5E-F4E6-4417-BF91-515AB5156599}">
      <dsp:nvSpPr>
        <dsp:cNvPr id="0" name=""/>
        <dsp:cNvSpPr/>
      </dsp:nvSpPr>
      <dsp:spPr>
        <a:xfrm>
          <a:off x="3814072" y="2823680"/>
          <a:ext cx="1893383" cy="1717918"/>
        </a:xfrm>
        <a:prstGeom prst="ellipse">
          <a:avLst/>
        </a:prstGeom>
        <a:solidFill>
          <a:srgbClr val="FF99C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Epidemiology</a:t>
          </a:r>
          <a:endParaRPr lang="en-GB" sz="1800" b="1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chemeClr val="tx1"/>
              </a:solidFill>
            </a:rPr>
            <a:t>Who is affected and how?</a:t>
          </a:r>
        </a:p>
      </dsp:txBody>
      <dsp:txXfrm>
        <a:off x="4091352" y="3075263"/>
        <a:ext cx="1338823" cy="1214752"/>
      </dsp:txXfrm>
    </dsp:sp>
    <dsp:sp modelId="{9561F873-3BE9-48E0-BF15-D37B404A22F0}">
      <dsp:nvSpPr>
        <dsp:cNvPr id="0" name=""/>
        <dsp:cNvSpPr/>
      </dsp:nvSpPr>
      <dsp:spPr>
        <a:xfrm>
          <a:off x="2066918" y="3814123"/>
          <a:ext cx="1708586" cy="1625962"/>
        </a:xfrm>
        <a:prstGeom prst="ellipse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</a:rPr>
            <a:t>QoL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chemeClr val="tx1"/>
              </a:solidFill>
            </a:rPr>
            <a:t>Does it improve  quality of life?</a:t>
          </a:r>
        </a:p>
      </dsp:txBody>
      <dsp:txXfrm>
        <a:off x="2317135" y="4052240"/>
        <a:ext cx="1208152" cy="1149728"/>
      </dsp:txXfrm>
    </dsp:sp>
    <dsp:sp modelId="{54228E3A-14A2-4CF9-92B0-9A593E0E36DB}">
      <dsp:nvSpPr>
        <dsp:cNvPr id="0" name=""/>
        <dsp:cNvSpPr/>
      </dsp:nvSpPr>
      <dsp:spPr>
        <a:xfrm>
          <a:off x="246693" y="2734102"/>
          <a:ext cx="1868828" cy="1761816"/>
        </a:xfrm>
        <a:prstGeom prst="ellipse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</a:rPr>
            <a:t>Service 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chemeClr val="tx1"/>
              </a:solidFill>
            </a:rPr>
            <a:t>What is the level of consumption?</a:t>
          </a:r>
        </a:p>
      </dsp:txBody>
      <dsp:txXfrm>
        <a:off x="520377" y="2992114"/>
        <a:ext cx="1321460" cy="1245792"/>
      </dsp:txXfrm>
    </dsp:sp>
    <dsp:sp modelId="{560DC72C-A3ED-4D9E-AB9B-DD68F9C0E0F3}">
      <dsp:nvSpPr>
        <dsp:cNvPr id="0" name=""/>
        <dsp:cNvSpPr/>
      </dsp:nvSpPr>
      <dsp:spPr>
        <a:xfrm>
          <a:off x="400464" y="839350"/>
          <a:ext cx="1786718" cy="1683300"/>
        </a:xfrm>
        <a:prstGeom prst="ellipse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</a:rPr>
            <a:t>Equity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>
              <a:solidFill>
                <a:schemeClr val="tx1"/>
              </a:solidFill>
            </a:rPr>
            <a:t>Are particular groups affected</a:t>
          </a:r>
          <a:r>
            <a:rPr lang="en-GB" sz="1100" i="1" kern="1200" dirty="0">
              <a:solidFill>
                <a:schemeClr val="tx1"/>
              </a:solidFill>
            </a:rPr>
            <a:t>?</a:t>
          </a:r>
        </a:p>
      </dsp:txBody>
      <dsp:txXfrm>
        <a:off x="662123" y="1085864"/>
        <a:ext cx="1263400" cy="1190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FA4D-F089-4366-8DEE-88993F63ED7C}" type="datetimeFigureOut">
              <a:rPr lang="en-AU" smtClean="0"/>
              <a:t>12/03/2019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B8A2-4763-40F9-971D-E0174EC2F7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853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ourier New" panose="02070309020205020404" pitchFamily="49" charset="0"/>
              <a:buNone/>
            </a:pPr>
            <a:r>
              <a:rPr lang="en-GB" sz="1400" dirty="0" smtClean="0"/>
              <a:t>Work with MoH, statistical services, research bodies, and other agencies to improve data sources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data that does exist – ensure quality-assurance mechanisms in place, comprehensive and representative, up to date. </a:t>
            </a: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data that does not exist – </a:t>
            </a: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short term: can use data from other neighbouring countries, and clinical consensus</a:t>
            </a: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long term: Start to plan studies to plug these gaps – primary data collection for e.g. costs and QoL. Can questions be added to the DHS? Could adding QoL and costs to studies/clinical trials become routine?</a:t>
            </a: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2B8A2-4763-40F9-971D-E0174EC2F7CA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2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B3E3-388B-3B45-A802-04BB0D7B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B911F-C72D-5D4B-881F-16F51077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FDC9A-2B02-4C4A-AA8B-2FBDB7E9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C207-3CAD-194B-A9B4-C92D7C27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1EEB-CBA8-4644-BCEF-ACF43711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ADF0-6453-1349-B6AC-48E8BB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FBD69-336B-4C4F-B96C-E6D54EE13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73A8-40C4-F045-891F-44225EE9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F3AB-F90B-BC45-9ED7-7B1633FD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55490-A192-4A4A-BE9B-6A2764CD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8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1D6F9-A3EB-2242-91A1-83C543CC7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66419-1986-C244-BBC5-3848BF7B0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570F-8121-B047-9C80-F94E8E40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F6D30-1B71-594A-A197-F3909830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45DE9-C61F-F447-80BF-D4A4C988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ADD4-218D-4049-979D-3E924739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FA39-94F2-944E-87BD-991415B74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B7E45-C402-1340-869B-777ECF43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4F037-9F8F-7A48-81B9-1BB5E1AB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EA3B8-AB04-C641-B115-13A69041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6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0A83-B3DA-284A-85F3-6E2E03DE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1A3A-1619-A145-92E5-32CC101D8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3814-222D-174B-ABE0-4948F504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CCDB6-7883-DB4C-93CC-3BB9408E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15E4-A191-0C4F-A948-3FB0CDA2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53B-48C9-CB40-B0AF-E9964347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9AB1-F3AE-9642-935D-506CB96CD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523A4-477B-6947-9B33-2007B3445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0B463-4185-9841-8501-329B7C6D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50E02-06A9-4F4D-9D83-A632095A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C57D5-0AD7-DF4F-97AC-2134C1A1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0D8F-15C1-7340-A22E-91A4E3D6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E8DA-E7F6-1B4A-9136-FED7163E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22399-ED05-8249-B544-1BA16FFF0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797B1-6738-0743-A7CE-ED3837624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0CB90-99E2-3244-BF64-F2FD5F21D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A90AF-473D-DB45-AAEC-CCDEAEC6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C5F96-34DD-254F-A3CE-DB5D3FDB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17148-505B-AD42-A559-638737DA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6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A34D-B73B-0747-A88A-12F0CBBB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86B72-D3F3-6140-8C66-01DB0565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3DDF6-5AC3-A54A-BAC6-CEE68B9A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29664-1879-BB42-A74C-1D9F3F77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16B52-D682-9741-95DA-948732F1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90475-47F1-394C-B34B-460F1F3A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5C3D-BF66-544A-99D4-B0A517F6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1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7CC2-A434-D747-AA13-1AF3A21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BA37-B007-D349-ABD8-3C8960B8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0E61A-BF0C-BD4C-B51F-DD455CDD0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8E5FF-62B8-6C4C-A73A-E68A3645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6426D-AEE7-844E-AD18-A09FF86E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E0F44-9AEC-4046-8E39-ECED78F0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D1C7-67B6-2843-8567-0BDAE894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7C268-F37E-A249-B8FF-096FE8073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7AFB9-5CED-524F-92CD-333651C0B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BC0F-1D98-774E-9D3F-8DF91DD9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180A3-863B-434D-9B9B-73490CDC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AD003-A313-9F42-8D1F-C390DF2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9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0E3E2-2E5C-714F-AF3C-70BB3876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79842-77AC-304E-ABB2-BCFB6237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A5DA7-4B3B-544B-832B-C3211CC07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645-849E-4C4C-8607-F46372E2E6AA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1C066-E328-FB45-9D68-A9B9F81AC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CE849-36A1-8140-B25F-E1534D288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0D33-B912-0840-8E5E-3A4C0B2012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data.org/research-article/healthcare-access-and-quality-index-based-mortality-causes-amenable-personal-healt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HIMGH/?fref=ts" TargetMode="External"/><Relationship Id="rId5" Type="http://schemas.openxmlformats.org/officeDocument/2006/relationships/hyperlink" Target="https://dhsprogram.com/Publications/Publication-Search.cfm?ctry_id=14&amp;country=Ghana" TargetMode="External"/><Relationship Id="rId4" Type="http://schemas.openxmlformats.org/officeDocument/2006/relationships/hyperlink" Target="http://www.healthdata.org/ghan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ho.int/ictrp/en/" TargetMode="External"/><Relationship Id="rId4" Type="http://schemas.openxmlformats.org/officeDocument/2006/relationships/hyperlink" Target="http://www.pactr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is.gov.gh/benefits.aspx" TargetMode="External"/><Relationship Id="rId5" Type="http://schemas.openxmlformats.org/officeDocument/2006/relationships/hyperlink" Target="http://apps.who.int/medicinedocs/en/d/Js18074en/" TargetMode="External"/><Relationship Id="rId4" Type="http://schemas.openxmlformats.org/officeDocument/2006/relationships/hyperlink" Target="http://www.nhis.gov.gh/News/what-you-need-to-know-about-nhis-medicines-list-41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data.org/research-article/healthcare-access-and-quality-index-based-mortality-causes-amenable-personal-health" TargetMode="External"/><Relationship Id="rId4" Type="http://schemas.openxmlformats.org/officeDocument/2006/relationships/hyperlink" Target="https://www.facebook.com/CHIMGH/?fref=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39" y="344200"/>
            <a:ext cx="11716661" cy="19671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700" b="1" dirty="0"/>
              <a:t>What do we need to know? </a:t>
            </a:r>
            <a:endParaRPr lang="en-US" sz="4700" b="1" dirty="0" smtClean="0"/>
          </a:p>
          <a:p>
            <a:pPr marL="0" indent="0" algn="ctr">
              <a:buNone/>
            </a:pPr>
            <a:r>
              <a:rPr lang="en-US" sz="4700" b="1" dirty="0" smtClean="0"/>
              <a:t>Data </a:t>
            </a:r>
            <a:r>
              <a:rPr lang="en-US" sz="4700" b="1" dirty="0"/>
              <a:t>sources to support evidence-based decisions using health technology assessment in Ghana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18" y="5242793"/>
            <a:ext cx="1261507" cy="3319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8" b="7270"/>
          <a:stretch/>
        </p:blipFill>
        <p:spPr>
          <a:xfrm>
            <a:off x="208639" y="5011758"/>
            <a:ext cx="1147298" cy="6144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7" y="5081030"/>
            <a:ext cx="675745" cy="6757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80" y="5101089"/>
            <a:ext cx="1066179" cy="587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A96E1-74E5-4FE1-B222-2D47D7AA3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735" y="5070684"/>
            <a:ext cx="1218813" cy="743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0A3F28-A77F-434F-A26C-5068565F5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779" y="4996059"/>
            <a:ext cx="1389924" cy="7431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E0315-366A-4D7B-A3A4-008192070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3369" y="4942722"/>
            <a:ext cx="863177" cy="763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00D0AC-103E-4A38-9976-9A8C513C3E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212" y="5101089"/>
            <a:ext cx="1785995" cy="500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9AF32-5660-4025-A2D6-9BFB924002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0107" y="5260446"/>
            <a:ext cx="2267916" cy="181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00" y="2616200"/>
            <a:ext cx="9359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dirty="0" smtClean="0"/>
              <a:t>Sam Hollingworth</a:t>
            </a:r>
            <a:r>
              <a:rPr lang="en-AU" sz="2400" dirty="0" smtClean="0"/>
              <a:t>	University of Queensland, Brisbane, Australia</a:t>
            </a:r>
          </a:p>
          <a:p>
            <a:pPr algn="ctr"/>
            <a:r>
              <a:rPr lang="en-AU" sz="2400" dirty="0" smtClean="0"/>
              <a:t>Emmanuel Odame</a:t>
            </a:r>
            <a:r>
              <a:rPr lang="en-AU" sz="2400" dirty="0"/>
              <a:t>	</a:t>
            </a:r>
            <a:r>
              <a:rPr lang="en-AU" sz="2400" dirty="0" smtClean="0"/>
              <a:t>PPME, Ministry of Health, Ghana</a:t>
            </a:r>
          </a:p>
          <a:p>
            <a:pPr algn="ctr"/>
            <a:r>
              <a:rPr lang="en-AU" sz="2400" dirty="0" smtClean="0"/>
              <a:t>Laura Downey</a:t>
            </a:r>
            <a:r>
              <a:rPr lang="en-AU" sz="2400" dirty="0"/>
              <a:t>	</a:t>
            </a:r>
            <a:r>
              <a:rPr lang="en-AU" sz="2400" dirty="0" smtClean="0"/>
              <a:t>	iDSI</a:t>
            </a:r>
            <a:r>
              <a:rPr lang="en-AU" sz="2400" dirty="0"/>
              <a:t>, Imperial College </a:t>
            </a:r>
            <a:r>
              <a:rPr lang="en-AU" sz="2400" dirty="0" smtClean="0"/>
              <a:t>London UK</a:t>
            </a:r>
            <a:endParaRPr lang="en-AU" sz="2400" dirty="0"/>
          </a:p>
          <a:p>
            <a:pPr algn="ctr"/>
            <a:r>
              <a:rPr lang="en-AU" sz="2400" dirty="0" smtClean="0"/>
              <a:t>Francis Ruiz</a:t>
            </a:r>
            <a:r>
              <a:rPr lang="en-AU" sz="2400" dirty="0"/>
              <a:t>	</a:t>
            </a:r>
            <a:r>
              <a:rPr lang="en-AU" sz="2400" dirty="0" smtClean="0"/>
              <a:t>	iDSI</a:t>
            </a:r>
            <a:r>
              <a:rPr lang="en-AU" sz="2400" dirty="0"/>
              <a:t>, Imperial College </a:t>
            </a:r>
            <a:r>
              <a:rPr lang="en-AU" sz="2400" dirty="0" smtClean="0"/>
              <a:t>London UK</a:t>
            </a:r>
            <a:endParaRPr lang="en-AU" sz="2400" dirty="0"/>
          </a:p>
          <a:p>
            <a:pPr algn="ctr"/>
            <a:r>
              <a:rPr lang="en-AU" sz="2400" dirty="0"/>
              <a:t>Kalipso </a:t>
            </a:r>
            <a:r>
              <a:rPr lang="en-AU" sz="2400" dirty="0" smtClean="0"/>
              <a:t>Chalkidou</a:t>
            </a:r>
            <a:r>
              <a:rPr lang="en-AU" sz="2400" dirty="0"/>
              <a:t>	</a:t>
            </a:r>
            <a:r>
              <a:rPr lang="en-AU" sz="2400" dirty="0" smtClean="0"/>
              <a:t>iDSI</a:t>
            </a:r>
            <a:r>
              <a:rPr lang="en-AU" sz="2400" dirty="0"/>
              <a:t>, Imperial College </a:t>
            </a:r>
            <a:r>
              <a:rPr lang="en-AU" sz="2400" dirty="0" smtClean="0"/>
              <a:t>London UK</a:t>
            </a:r>
            <a:endParaRPr lang="en-AU" sz="2400" dirty="0"/>
          </a:p>
          <a:p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8" y="2979362"/>
            <a:ext cx="1575916" cy="1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6. Equity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32152"/>
              </p:ext>
            </p:extLst>
          </p:nvPr>
        </p:nvGraphicFramePr>
        <p:xfrm>
          <a:off x="355600" y="1281113"/>
          <a:ext cx="11604169" cy="161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042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1096958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240970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240208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1045917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589145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01929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580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Institution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Collection method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Equity aspect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Website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Comment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103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DALY</a:t>
                      </a:r>
                      <a:endParaRPr lang="en-A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BoD </a:t>
                      </a: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http://www.healthdata.org/ghana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local disability weights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19047"/>
              </p:ext>
            </p:extLst>
          </p:nvPr>
        </p:nvGraphicFramePr>
        <p:xfrm>
          <a:off x="195944" y="1123050"/>
          <a:ext cx="11948354" cy="554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238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1126390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148954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276993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1233731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538809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67239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66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Institution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Collection method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Equity aspect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Website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Comment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1354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Epidemiology</a:t>
                      </a:r>
                      <a:endParaRPr lang="en-A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Area, gender, income, literacy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https://dhsprogram.com/what-we-do/survey/survey-display-437.cfm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  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  <a:tr h="72450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use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Districts, gender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package   http://www.nhis.gov.gh/benefits.aspx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8665501"/>
                  </a:ext>
                </a:extLst>
              </a:tr>
              <a:tr h="4268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DHIMS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 access only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9523403"/>
                  </a:ext>
                </a:extLst>
              </a:tr>
              <a:tr h="1015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Equitable Strategies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EQUIST tool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Unicef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http://www.equist.info/en/dashboard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considering adoption, recent study tour in India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803539"/>
                  </a:ext>
                </a:extLst>
              </a:tr>
              <a:tr h="1354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 Access and Quality Index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BoD study 1990-2015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http://www.healthdata.org/research-article/healthcare-access-and-quality-index-based-mortality-causes-amenable-personal-health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mortality from causes amenable to personal health care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169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10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65899"/>
            <a:ext cx="10998200" cy="487712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AU" sz="3200" dirty="0" smtClean="0"/>
              <a:t> </a:t>
            </a:r>
            <a:r>
              <a:rPr lang="en-AU" sz="3600" dirty="0" smtClean="0"/>
              <a:t>data </a:t>
            </a:r>
            <a:r>
              <a:rPr lang="en-AU" sz="3600" dirty="0"/>
              <a:t>sources </a:t>
            </a:r>
            <a:r>
              <a:rPr lang="en-AU" sz="3600" dirty="0" smtClean="0"/>
              <a:t>for six </a:t>
            </a:r>
            <a:r>
              <a:rPr lang="en-AU" sz="3600" dirty="0"/>
              <a:t>domains varies in </a:t>
            </a:r>
            <a:r>
              <a:rPr lang="en-AU" sz="3600" b="1" dirty="0"/>
              <a:t>extent and </a:t>
            </a:r>
            <a:r>
              <a:rPr lang="en-AU" sz="3600" b="1" dirty="0" smtClean="0"/>
              <a:t>quality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3600" dirty="0" smtClean="0"/>
              <a:t> several </a:t>
            </a:r>
            <a:r>
              <a:rPr lang="en-AU" sz="3600" b="1" dirty="0"/>
              <a:t>large data sources </a:t>
            </a:r>
            <a:r>
              <a:rPr lang="en-AU" sz="3600" dirty="0"/>
              <a:t>to support HTA </a:t>
            </a:r>
            <a:r>
              <a:rPr lang="en-AU" sz="3200" dirty="0"/>
              <a:t>(e.g. </a:t>
            </a:r>
            <a:r>
              <a:rPr lang="en-AU" sz="3200" dirty="0" smtClean="0"/>
              <a:t>DHS, BoD </a:t>
            </a:r>
            <a:r>
              <a:rPr lang="en-AU" sz="3200" dirty="0" smtClean="0">
                <a:sym typeface="Wingdings" panose="05000000000000000000" pitchFamily="2" charset="2"/>
              </a:rPr>
              <a:t> </a:t>
            </a:r>
            <a:r>
              <a:rPr lang="en-AU" sz="3200" dirty="0" smtClean="0"/>
              <a:t>rigorous </a:t>
            </a:r>
            <a:r>
              <a:rPr lang="en-AU" sz="3200" dirty="0"/>
              <a:t>quality assurance </a:t>
            </a:r>
            <a:r>
              <a:rPr lang="en-AU" sz="3200" dirty="0" smtClean="0"/>
              <a:t>processes</a:t>
            </a:r>
            <a:r>
              <a:rPr lang="en-AU" sz="3200" dirty="0"/>
              <a:t>)</a:t>
            </a:r>
            <a:endParaRPr lang="en-AU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AU" sz="3600" dirty="0" smtClean="0"/>
              <a:t> few </a:t>
            </a:r>
            <a:r>
              <a:rPr lang="en-AU" sz="3600" dirty="0"/>
              <a:t>accessible data sources for </a:t>
            </a:r>
            <a:r>
              <a:rPr lang="en-AU" sz="3600" b="1" dirty="0" smtClean="0"/>
              <a:t>costs </a:t>
            </a:r>
            <a:r>
              <a:rPr lang="en-AU" sz="3600" b="1" dirty="0"/>
              <a:t>and resource </a:t>
            </a:r>
            <a:r>
              <a:rPr lang="en-AU" sz="3600" b="1" dirty="0" smtClean="0"/>
              <a:t>utilisation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b="1" dirty="0" smtClean="0"/>
              <a:t> NHIS</a:t>
            </a:r>
            <a:r>
              <a:rPr lang="en-US" sz="3600" dirty="0" smtClean="0"/>
              <a:t> </a:t>
            </a:r>
            <a:r>
              <a:rPr lang="en-US" sz="3600" dirty="0"/>
              <a:t>is a potentially rich source of data on resource use and costs but has access limitations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 almost no data for </a:t>
            </a:r>
            <a:r>
              <a:rPr lang="en-US" sz="3600" b="1" dirty="0" smtClean="0"/>
              <a:t>quality </a:t>
            </a:r>
            <a:r>
              <a:rPr lang="en-US" sz="3600" b="1" dirty="0"/>
              <a:t>of life and equity</a:t>
            </a:r>
          </a:p>
          <a:p>
            <a:endParaRPr lang="en-AU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- summary</a:t>
            </a:r>
            <a:endParaRPr lang="en-AU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9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98" y="1379297"/>
            <a:ext cx="10515600" cy="3005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u="sng" dirty="0" smtClean="0"/>
              <a:t>Strengths</a:t>
            </a:r>
            <a:endParaRPr lang="en-US" sz="3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 smtClean="0"/>
              <a:t> first study of its kind in SSA</a:t>
            </a:r>
            <a:br>
              <a:rPr lang="en-US" sz="3600" dirty="0" smtClean="0"/>
            </a:br>
            <a:endParaRPr lang="en-US" sz="3600" dirty="0"/>
          </a:p>
          <a:p>
            <a:pPr marL="0" indent="0">
              <a:buNone/>
            </a:pPr>
            <a:r>
              <a:rPr lang="en-US" sz="3600" u="sng" dirty="0" smtClean="0"/>
              <a:t>Limitations</a:t>
            </a:r>
            <a:endParaRPr lang="en-US" sz="3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AU" sz="3600" dirty="0" smtClean="0"/>
              <a:t> some information difficult to find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3600" dirty="0" smtClean="0"/>
              <a:t> need links with MoH, researchers, etc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49" y="431800"/>
            <a:ext cx="3784949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2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281761"/>
            <a:ext cx="10858500" cy="4395139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some </a:t>
            </a:r>
            <a:r>
              <a:rPr lang="en-US" sz="3200" b="1" dirty="0" smtClean="0"/>
              <a:t>key data </a:t>
            </a:r>
            <a:r>
              <a:rPr lang="en-US" sz="3200" b="1" dirty="0"/>
              <a:t>gaps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b="1" dirty="0" smtClean="0"/>
              <a:t> </a:t>
            </a:r>
            <a:r>
              <a:rPr lang="en-US" sz="3200" dirty="0" smtClean="0"/>
              <a:t>more </a:t>
            </a:r>
            <a:r>
              <a:rPr lang="en-US" sz="3200" dirty="0"/>
              <a:t>data are </a:t>
            </a:r>
            <a:r>
              <a:rPr lang="en-US" sz="3200" dirty="0" smtClean="0"/>
              <a:t>available </a:t>
            </a:r>
            <a:r>
              <a:rPr lang="en-US" sz="3200" dirty="0"/>
              <a:t>for </a:t>
            </a:r>
            <a:r>
              <a:rPr lang="en-US" sz="3200" b="1" dirty="0"/>
              <a:t>monitoring</a:t>
            </a:r>
            <a:r>
              <a:rPr lang="en-US" sz="3200" dirty="0"/>
              <a:t> </a:t>
            </a:r>
            <a:r>
              <a:rPr lang="en-US" sz="3000" dirty="0"/>
              <a:t>(e.g. </a:t>
            </a:r>
            <a:r>
              <a:rPr lang="en-US" sz="3000" dirty="0" smtClean="0"/>
              <a:t>SGD data) but</a:t>
            </a:r>
            <a:endParaRPr lang="en-US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i="1" dirty="0" smtClean="0"/>
              <a:t> are they suitable to inform HTA?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i="1" dirty="0" smtClean="0"/>
              <a:t> are they available </a:t>
            </a:r>
            <a:r>
              <a:rPr lang="en-US" sz="2800" i="1" dirty="0"/>
              <a:t>in disaggregated form </a:t>
            </a:r>
            <a:r>
              <a:rPr lang="en-US" sz="2800" i="1" dirty="0" smtClean="0"/>
              <a:t>for specific analyses?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support </a:t>
            </a:r>
            <a:r>
              <a:rPr lang="en-US" sz="3200" dirty="0"/>
              <a:t>recent initiatives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b="1" dirty="0" smtClean="0"/>
              <a:t>routine </a:t>
            </a:r>
            <a:r>
              <a:rPr lang="en-US" sz="3200" b="1" dirty="0"/>
              <a:t>collection </a:t>
            </a:r>
            <a:r>
              <a:rPr lang="en-US" sz="3200" dirty="0"/>
              <a:t>of </a:t>
            </a:r>
            <a:r>
              <a:rPr lang="en-US" sz="3200" b="1" dirty="0"/>
              <a:t>comprehensive and reliable </a:t>
            </a:r>
            <a:r>
              <a:rPr lang="en-US" sz="3200" dirty="0"/>
              <a:t>data that is easily </a:t>
            </a:r>
            <a:r>
              <a:rPr lang="en-US" sz="3200" b="1" dirty="0"/>
              <a:t>accessible</a:t>
            </a:r>
            <a:r>
              <a:rPr lang="en-US" sz="3200" dirty="0"/>
              <a:t> </a:t>
            </a:r>
            <a:r>
              <a:rPr lang="en-US" sz="3000" dirty="0"/>
              <a:t>(e.g. in electronic </a:t>
            </a:r>
            <a:r>
              <a:rPr lang="en-US" sz="3000" dirty="0" smtClean="0"/>
              <a:t>format)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</a:t>
            </a:r>
            <a:r>
              <a:rPr lang="en-US" sz="3200" dirty="0"/>
              <a:t>commitment to HTA </a:t>
            </a:r>
            <a:r>
              <a:rPr lang="en-US" sz="3200" dirty="0" smtClean="0">
                <a:sym typeface="Wingdings" panose="05000000000000000000" pitchFamily="2" charset="2"/>
              </a:rPr>
              <a:t> need </a:t>
            </a:r>
            <a:r>
              <a:rPr lang="en-US" sz="3200" dirty="0" smtClean="0"/>
              <a:t>concerted </a:t>
            </a:r>
            <a:r>
              <a:rPr lang="en-US" sz="3200" dirty="0"/>
              <a:t>efforts to </a:t>
            </a:r>
            <a:endParaRPr lang="en-US" sz="3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leverage </a:t>
            </a:r>
            <a:r>
              <a:rPr lang="en-US" sz="2800" b="1" dirty="0"/>
              <a:t>existing</a:t>
            </a:r>
            <a:r>
              <a:rPr lang="en-US" sz="2800" dirty="0"/>
              <a:t> data </a:t>
            </a:r>
            <a:r>
              <a:rPr lang="en-US" sz="2800" dirty="0" smtClean="0"/>
              <a:t>sources (e.g. NHIS)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develop </a:t>
            </a:r>
            <a:r>
              <a:rPr lang="en-US" sz="2800" dirty="0"/>
              <a:t>and maintain </a:t>
            </a:r>
            <a:r>
              <a:rPr lang="en-US" sz="2800" b="1" dirty="0"/>
              <a:t>new </a:t>
            </a:r>
            <a:r>
              <a:rPr lang="en-US" sz="2800" dirty="0"/>
              <a:t>data (e.g. local health utility estimates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Conclusions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02" y="200407"/>
            <a:ext cx="1536195" cy="15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3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51486"/>
            <a:ext cx="11518348" cy="544931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b="1" dirty="0" smtClean="0"/>
              <a:t>for data </a:t>
            </a:r>
            <a:r>
              <a:rPr lang="en-GB" b="1" dirty="0"/>
              <a:t>that </a:t>
            </a:r>
            <a:r>
              <a:rPr lang="en-GB" b="1" u="sng" dirty="0"/>
              <a:t>does exist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200" dirty="0"/>
              <a:t>ensure quality assurance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200" dirty="0"/>
              <a:t>comprehensive and representative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200" dirty="0"/>
              <a:t>up to date</a:t>
            </a:r>
            <a:endParaRPr lang="en-AU" sz="2600" dirty="0"/>
          </a:p>
          <a:p>
            <a:pPr lvl="0"/>
            <a:endParaRPr lang="en-GB" sz="2000" dirty="0"/>
          </a:p>
          <a:p>
            <a:pPr marL="0" lvl="0" indent="0">
              <a:buNone/>
            </a:pPr>
            <a:r>
              <a:rPr lang="en-GB" b="1" dirty="0" smtClean="0"/>
              <a:t>for data </a:t>
            </a:r>
            <a:r>
              <a:rPr lang="en-GB" b="1" dirty="0"/>
              <a:t>that </a:t>
            </a:r>
            <a:r>
              <a:rPr lang="en-GB" b="1" u="sng" dirty="0"/>
              <a:t>does not exist </a:t>
            </a:r>
            <a:endParaRPr lang="en-AU" sz="3200" b="1" u="sng" dirty="0"/>
          </a:p>
          <a:p>
            <a:pPr lvl="0"/>
            <a:r>
              <a:rPr lang="en-GB" sz="2600" u="sng" dirty="0"/>
              <a:t>short term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can use data from other neighbouring countries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clinical consensus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/>
              <a:t>note the limitations (uncertainty analysis)</a:t>
            </a:r>
            <a:endParaRPr lang="en-AU" sz="2200" dirty="0"/>
          </a:p>
          <a:p>
            <a:r>
              <a:rPr lang="en-GB" sz="2600" u="sng" dirty="0"/>
              <a:t>long term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start to plan studies to plug these gaps </a:t>
            </a:r>
            <a:r>
              <a:rPr lang="en-GB" sz="2200" dirty="0">
                <a:sym typeface="Wingdings" panose="05000000000000000000" pitchFamily="2" charset="2"/>
              </a:rPr>
              <a:t></a:t>
            </a:r>
            <a:r>
              <a:rPr lang="en-GB" sz="2200" dirty="0"/>
              <a:t> primary data collection for e.g. costs and QoL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can questions be added to the DHS?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could adding QoL and costs to studies and clinical trials become routine?</a:t>
            </a:r>
            <a:endParaRPr lang="en-AU" sz="2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7800" y="-13252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Next steps</a:t>
            </a:r>
            <a:endParaRPr lang="en-AU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41244"/>
            <a:ext cx="10998200" cy="3005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 smtClean="0"/>
              <a:t>Dr Justice Nonvignon, School of Public Health, University of Ghana</a:t>
            </a:r>
          </a:p>
          <a:p>
            <a:pPr marL="0" indent="0">
              <a:buNone/>
            </a:pPr>
            <a:r>
              <a:rPr lang="en-AU" sz="3200" dirty="0" smtClean="0"/>
              <a:t>Dr Lydia Dsane-Selby, National Health Insurance Authority, Ghana</a:t>
            </a:r>
          </a:p>
          <a:p>
            <a:pPr marL="0" indent="0">
              <a:buNone/>
            </a:pPr>
            <a:r>
              <a:rPr lang="en-AU" sz="3200" dirty="0" smtClean="0"/>
              <a:t>Mrs Martha Gyansa-Lutterodt, Pharmaceutical Services, Ministry of Health, Ghana</a:t>
            </a:r>
          </a:p>
          <a:p>
            <a:pPr marL="0" indent="0">
              <a:buNone/>
            </a:pPr>
            <a:r>
              <a:rPr lang="en-AU" sz="3200" dirty="0"/>
              <a:t>Ms Heleen Vellekoop (MoH Ghana)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Acknowledgements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12" y="4002805"/>
            <a:ext cx="1878536" cy="178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35" y="4739713"/>
            <a:ext cx="1710497" cy="966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8" y="4421579"/>
            <a:ext cx="1575706" cy="13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449239"/>
            <a:ext cx="10756900" cy="3005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are the (accessible) data sources in your country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r>
              <a:rPr lang="en-US" sz="4800" dirty="0"/>
              <a:t>Where </a:t>
            </a:r>
            <a:r>
              <a:rPr lang="en-US" sz="4800" dirty="0" smtClean="0"/>
              <a:t>do you </a:t>
            </a:r>
            <a:r>
              <a:rPr lang="en-US" sz="4800" dirty="0"/>
              <a:t>find </a:t>
            </a:r>
            <a:r>
              <a:rPr lang="en-US" sz="4800" dirty="0" smtClean="0"/>
              <a:t>it?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What are the key gaps? </a:t>
            </a:r>
          </a:p>
          <a:p>
            <a:pPr marL="0" indent="0">
              <a:buNone/>
            </a:pPr>
            <a:r>
              <a:rPr lang="en-US" sz="4800" dirty="0"/>
              <a:t>How do you verify the data?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solidFill>
                  <a:srgbClr val="0066FF"/>
                </a:solidFill>
                <a:latin typeface="Calibri" panose="020F0502020204030204" pitchFamily="34" charset="0"/>
              </a:rPr>
              <a:t>My questions to you!</a:t>
            </a:r>
            <a:endParaRPr lang="en-AU" sz="5400" b="1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75" y="2146712"/>
            <a:ext cx="2713038" cy="36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61797"/>
            <a:ext cx="11404600" cy="415790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HTA - a </a:t>
            </a:r>
            <a:r>
              <a:rPr lang="en-US" sz="3200" dirty="0"/>
              <a:t>framework to integrate multiple source of information including clinical and economic evidence, and social value </a:t>
            </a:r>
            <a:r>
              <a:rPr lang="en-US" sz="3200" dirty="0" smtClean="0"/>
              <a:t>judgements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support </a:t>
            </a:r>
            <a:r>
              <a:rPr lang="en-US" sz="3200" dirty="0"/>
              <a:t>healthcare </a:t>
            </a:r>
            <a:r>
              <a:rPr lang="en-US" sz="3200" b="1" dirty="0"/>
              <a:t>priority </a:t>
            </a:r>
            <a:r>
              <a:rPr lang="en-US" sz="3200" b="1" dirty="0" smtClean="0"/>
              <a:t>setting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Ghana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b="1" dirty="0" smtClean="0"/>
              <a:t>UHC</a:t>
            </a:r>
            <a:r>
              <a:rPr lang="en-US" sz="3200" dirty="0" smtClean="0"/>
              <a:t> via National </a:t>
            </a:r>
            <a:r>
              <a:rPr lang="en-US" sz="3200" dirty="0"/>
              <a:t>Health Insurance Scheme </a:t>
            </a:r>
            <a:r>
              <a:rPr lang="en-US" dirty="0"/>
              <a:t>(</a:t>
            </a:r>
            <a:r>
              <a:rPr lang="en-US" dirty="0" smtClean="0"/>
              <a:t>NHIS, 2004)</a:t>
            </a:r>
            <a:endParaRPr lang="en-US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HTA </a:t>
            </a:r>
            <a:r>
              <a:rPr lang="en-US" sz="3200" dirty="0" smtClean="0">
                <a:sym typeface="Wingdings" panose="05000000000000000000" pitchFamily="2" charset="2"/>
              </a:rPr>
              <a:t> impo</a:t>
            </a:r>
            <a:r>
              <a:rPr lang="en-US" sz="3200" dirty="0" smtClean="0"/>
              <a:t>rtant </a:t>
            </a:r>
            <a:r>
              <a:rPr lang="en-US" sz="3200" dirty="0"/>
              <a:t>mechanism to </a:t>
            </a:r>
            <a:r>
              <a:rPr lang="en-US" sz="3200" b="1" dirty="0"/>
              <a:t>support </a:t>
            </a:r>
            <a:r>
              <a:rPr lang="en-US" sz="3200" b="1" dirty="0" smtClean="0"/>
              <a:t>UHC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GoG committed </a:t>
            </a:r>
            <a:r>
              <a:rPr lang="en-US" sz="3200" dirty="0"/>
              <a:t>to </a:t>
            </a:r>
            <a:r>
              <a:rPr lang="en-US" sz="3200" b="1" dirty="0"/>
              <a:t>institutionalising </a:t>
            </a:r>
            <a:r>
              <a:rPr lang="en-US" sz="3200" b="1" dirty="0" smtClean="0"/>
              <a:t>HTA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Need to identify and use </a:t>
            </a:r>
            <a:r>
              <a:rPr lang="en-US" sz="3200" dirty="0"/>
              <a:t>of </a:t>
            </a:r>
            <a:r>
              <a:rPr lang="en-US" sz="3200" b="1" dirty="0"/>
              <a:t>locally relevant </a:t>
            </a:r>
            <a:r>
              <a:rPr lang="en-US" sz="3200" dirty="0"/>
              <a:t>and </a:t>
            </a:r>
            <a:r>
              <a:rPr lang="en-US" sz="3200" b="1" dirty="0"/>
              <a:t>high quality </a:t>
            </a:r>
            <a:r>
              <a:rPr lang="en-US" sz="3200" dirty="0"/>
              <a:t>data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support </a:t>
            </a:r>
            <a:r>
              <a:rPr lang="en-US" sz="3200" dirty="0"/>
              <a:t>context-specific decision </a:t>
            </a:r>
            <a:r>
              <a:rPr lang="en-US" sz="3200" dirty="0" smtClean="0"/>
              <a:t>making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30" y="4937637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122380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Background</a:t>
            </a:r>
            <a:endParaRPr lang="en-AU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3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9"/>
            <a:ext cx="10515600" cy="300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 identify and describe the sources and quality of accessible data to support HTA in Ghana</a:t>
            </a:r>
            <a:endParaRPr lang="en-AU" sz="3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Aim</a:t>
            </a:r>
            <a:endParaRPr lang="en-AU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3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61" y="1265938"/>
            <a:ext cx="10744200" cy="467392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 existing framework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 identified &amp; described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existing knowledge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views </a:t>
            </a:r>
            <a:r>
              <a:rPr lang="en-US" sz="2800" dirty="0"/>
              <a:t>of </a:t>
            </a:r>
            <a:r>
              <a:rPr lang="en-US" sz="2800" dirty="0" smtClean="0"/>
              <a:t>stakeholders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searches </a:t>
            </a:r>
            <a:r>
              <a:rPr lang="en-US" sz="2800" dirty="0"/>
              <a:t>of the literature </a:t>
            </a:r>
            <a:r>
              <a:rPr lang="en-US" sz="2800" dirty="0" smtClean="0"/>
              <a:t>&amp; internet 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232526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Methods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7C74B20-9CE4-4DAE-B5BA-168C1C500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278191"/>
              </p:ext>
            </p:extLst>
          </p:nvPr>
        </p:nvGraphicFramePr>
        <p:xfrm>
          <a:off x="6299200" y="309312"/>
          <a:ext cx="6066865" cy="529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466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7000" y="15687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I. Epidemiology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39505"/>
              </p:ext>
            </p:extLst>
          </p:nvPr>
        </p:nvGraphicFramePr>
        <p:xfrm>
          <a:off x="183525" y="930431"/>
          <a:ext cx="11960773" cy="5857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932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907217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635657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697028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917890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011427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54622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46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Data Source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Institution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Collection method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Equity aspect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Website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Comment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573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Population profile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Census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Ghana Statistical Service (GSS)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Survey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Yes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http://www.statsghana.gov.gh/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Last census 2010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406393"/>
                  </a:ext>
                </a:extLst>
              </a:tr>
              <a:tr h="620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Demographics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Vital </a:t>
                      </a:r>
                      <a:r>
                        <a:rPr lang="en-AU" sz="1600" dirty="0" smtClean="0">
                          <a:effectLst/>
                        </a:rPr>
                        <a:t>statistics</a:t>
                      </a: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Births and deaths registry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Register,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Verbal autopsy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?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http://www.eservices.gov.gh/bdr/SitePages/bdr-home.aspx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Many deaths not recorded, causes unknown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626641"/>
                  </a:ext>
                </a:extLst>
              </a:tr>
              <a:tr h="432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Burden of Disease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BoD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IHME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HIS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Yes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dirty="0">
                          <a:effectLst/>
                          <a:hlinkClick r:id="rId4"/>
                        </a:rPr>
                        <a:t>http://www.healthdata.org/ghana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Disaggregated data – need to apply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856932"/>
                  </a:ext>
                </a:extLst>
              </a:tr>
              <a:tr h="911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Demographic health survey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DHS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DHS Program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Survey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Yes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dirty="0">
                          <a:effectLst/>
                          <a:hlinkClick r:id="rId5"/>
                        </a:rPr>
                        <a:t>https://dhsprogram.com/Publications/Publication-Search.cfm?ctry_id=14&amp;country=Ghana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https://</a:t>
                      </a:r>
                      <a:r>
                        <a:rPr lang="en-AU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dhsprogram.com/what-we-do/survey/survey-display-437.cfm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Latest DHS </a:t>
                      </a:r>
                      <a:r>
                        <a:rPr lang="en-AU" sz="1400" dirty="0" smtClean="0">
                          <a:effectLst/>
                        </a:rPr>
                        <a:t>2014</a:t>
                      </a:r>
                      <a:endParaRPr lang="en-AU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Current DHS is being validated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232578"/>
                  </a:ext>
                </a:extLst>
              </a:tr>
              <a:tr h="539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programs</a:t>
                      </a:r>
                      <a:endParaRPr lang="en-A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Donors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(HIS)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http://www.ghanahealthservice.org/ghs-subcategory-list.php?cid=4</a:t>
                      </a:r>
                      <a:endParaRPr lang="en-AU" sz="12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Malaria, TB, HIV/AIDS, Hepatitis, NCD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90199"/>
                  </a:ext>
                </a:extLst>
              </a:tr>
              <a:tr h="545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Multiple indicator cluster surveys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MICS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Unicef, GSS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Survey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?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dirty="0">
                          <a:effectLst/>
                        </a:rPr>
                        <a:t>http://mics.unicef.org/surveys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MICS6 (2017-18) being </a:t>
                      </a:r>
                      <a:r>
                        <a:rPr lang="en-AU" sz="1400" dirty="0" smtClean="0">
                          <a:effectLst/>
                        </a:rPr>
                        <a:t>analysed; 2011 </a:t>
                      </a:r>
                      <a:r>
                        <a:rPr lang="en-AU" sz="1400" dirty="0">
                          <a:effectLst/>
                        </a:rPr>
                        <a:t>available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  <a:tr h="672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Disease profiles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DHIMS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GHS, CHIMG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HIS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Yes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dirty="0">
                          <a:effectLst/>
                          <a:hlinkClick r:id="rId6"/>
                        </a:rPr>
                        <a:t>https://www.facebook.com/CHIMGH/?fref=ts</a:t>
                      </a:r>
                      <a:endParaRPr lang="en-AU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Centre for Health </a:t>
                      </a:r>
                      <a:r>
                        <a:rPr lang="en-AU" sz="1200" dirty="0" smtClean="0">
                          <a:effectLst/>
                        </a:rPr>
                        <a:t>inform’n Manage’t </a:t>
                      </a:r>
                      <a:r>
                        <a:rPr lang="en-AU" sz="1200" dirty="0">
                          <a:effectLst/>
                        </a:rPr>
                        <a:t>Ghana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Access – permission required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923569"/>
                  </a:ext>
                </a:extLst>
              </a:tr>
              <a:tr h="472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Disease Surveillance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GHS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DS Dept, Public Health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HIS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?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http://www.ghanahealthservice.org/division-scat.php?ghsdid=10&amp;ghsscid=58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 &amp; non-comm disease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556940"/>
                  </a:ext>
                </a:extLst>
              </a:tr>
              <a:tr h="46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Ghana HIS indicators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GHS mostly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Measure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Collation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No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https://www.measureevaluation.org/his-strengthening-resource-center/country-profiles/ghana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Reports,</a:t>
                      </a:r>
                      <a:endParaRPr lang="en-AU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Raw data?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003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84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2. Clinical efficacy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667"/>
              </p:ext>
            </p:extLst>
          </p:nvPr>
        </p:nvGraphicFramePr>
        <p:xfrm>
          <a:off x="228600" y="839379"/>
          <a:ext cx="11915698" cy="574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154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1408604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187048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198352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1073996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685501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61043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498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Data Source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Institution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Collection method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Equity aspect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Website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Comment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74791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Efficacy - trials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Trials of interventions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 mostly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Often </a:t>
                      </a: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sparse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literature (e.g. PubMed)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Few trials in Ghana </a:t>
                      </a: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(Odame </a:t>
                      </a: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SR)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406393"/>
                  </a:ext>
                </a:extLst>
              </a:tr>
              <a:tr h="84824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trials Dept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&amp; Drugs Authority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https://fdaghana.gov.gh/index.php/clinical-trials-department/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authorisation and monitoring of clinical trials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626641"/>
                  </a:ext>
                </a:extLst>
              </a:tr>
              <a:tr h="84824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 African Clinical Trials Registry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PACTR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http://www.pactr.org/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Clinical Trials Registry Platform (ICTRP) </a:t>
                      </a:r>
                      <a:r>
                        <a:rPr lang="en-AU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http://www.who.int/ictrp/en/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register of clinical trials conducted in Africa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856932"/>
                  </a:ext>
                </a:extLst>
              </a:tr>
              <a:tr h="98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Efficacy – systematic reviews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Cochrane Library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Cochrane Library, Wiley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http://www.cochranelibrary.com/help/access-options-for-cochrane-library.html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is provided by IP recognition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232578"/>
                  </a:ext>
                </a:extLst>
              </a:tr>
              <a:tr h="747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Pharmaco-vigilance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FDA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https://fdaghana.gov.gh/index.php/safety-monitoring-department/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Adverse event reporting system?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  <a:tr h="84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research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 of  Research &amp; Development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http://www.ghanahealthservice.org/ghs-division.php?ghs&amp;ghsdid=11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92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9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15687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3. Costs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32579"/>
              </p:ext>
            </p:extLst>
          </p:nvPr>
        </p:nvGraphicFramePr>
        <p:xfrm>
          <a:off x="101600" y="797219"/>
          <a:ext cx="11950700" cy="594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550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1514362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244785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060772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942221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696326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67684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562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Institution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Collection method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Equity aspect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Website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Comment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7433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</a:t>
                      </a: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iture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Heath Accounts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https://knoema.com/WHONHA2018Feb/national-health-accounts?country=1000200-ghana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easily accessible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406393"/>
                  </a:ext>
                </a:extLst>
              </a:tr>
              <a:tr h="84301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term expend. framework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https://www.mofep.gov.gh/sites/default/files/pbb-estimates/2017/2017-PBB-NDPC.pdf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6744804"/>
                  </a:ext>
                </a:extLst>
              </a:tr>
              <a:tr h="8048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Medicines prices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NHIS list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decisions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http://www.nhis.gov.gh/News/what-you-need-to-know-about-nhis-medicines-list-4130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626641"/>
                  </a:ext>
                </a:extLst>
              </a:tr>
              <a:tr h="56201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&amp; HAI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http://apps.who.int/medicinedocs/en/d/Js18074en/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one done 2004. Raw data at MoH?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856932"/>
                  </a:ext>
                </a:extLst>
              </a:tr>
              <a:tr h="11240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services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NHIS tariffs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NHIA &amp; GHS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decisions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package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http://www.nhis.gov.gh/benefits.aspx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current for tariffs, Cost manual is underway, based on the JLN model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232578"/>
                  </a:ext>
                </a:extLst>
              </a:tr>
              <a:tr h="74330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health insurance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 bodies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http://www.nhis.gov.gh/phis.aspx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IQVIA?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(KNUST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  <a:tr h="564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OOP costs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2014 report (also in HTA model)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raw data?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92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2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4. Service use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36377"/>
              </p:ext>
            </p:extLst>
          </p:nvPr>
        </p:nvGraphicFramePr>
        <p:xfrm>
          <a:off x="139700" y="827888"/>
          <a:ext cx="11887199" cy="5839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43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1251878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143073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270457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676686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55635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667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Institution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Collection method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Equity aspect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Website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Comment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1012967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services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package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http://www.nhis.gov.gh/benefits.aspx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Mostly paper-based;  18% electronic (pers comm LDS)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406393"/>
                  </a:ext>
                </a:extLst>
              </a:tr>
              <a:tr h="85971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DHIMS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GHS, CHIMG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https://www.facebook.com/CHIMGH/?</a:t>
                      </a:r>
                      <a:r>
                        <a:rPr lang="en-AU" sz="16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fref=ts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– permission required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626641"/>
                  </a:ext>
                </a:extLst>
              </a:tr>
              <a:tr h="90053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report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http://www.ghanahealthservice.org/downloads/GHS_ANNUAL_REPORT_2016_n.pdf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Latest 2016; 2017 being finalised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5856932"/>
                  </a:ext>
                </a:extLst>
              </a:tr>
              <a:tr h="10480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Health insurance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 bodies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http://www.nhis.gov.gh/phis.aspx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(KNUST</a:t>
                      </a: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232578"/>
                  </a:ext>
                </a:extLst>
              </a:tr>
              <a:tr h="6965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BoD study 1990-2015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IHME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http://www.healthdata.org/research-article/healthcare-access-and-quality-index-based-mortality-causes-amenable-personal-health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mortality from causes amenable to personal health care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  <a:tr h="1280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Healthcare Access and Quality Index</a:t>
                      </a:r>
                      <a:endParaRPr lang="en-A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1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/>
          <a:srcRect t="86797"/>
          <a:stretch/>
        </p:blipFill>
        <p:spPr>
          <a:xfrm>
            <a:off x="0" y="5952564"/>
            <a:ext cx="12192000" cy="9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4840101"/>
            <a:ext cx="1061770" cy="101492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9520158" cy="1049235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latin typeface="Calibri" panose="020F0502020204030204" pitchFamily="34" charset="0"/>
              </a:rPr>
              <a:t>Results 5. Quality of life</a:t>
            </a:r>
            <a:endParaRPr lang="en-AU" sz="5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270436"/>
              </p:ext>
            </p:extLst>
          </p:nvPr>
        </p:nvGraphicFramePr>
        <p:xfrm>
          <a:off x="355600" y="1281113"/>
          <a:ext cx="11604169" cy="161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042">
                  <a:extLst>
                    <a:ext uri="{9D8B030D-6E8A-4147-A177-3AD203B41FA5}">
                      <a16:colId xmlns:a16="http://schemas.microsoft.com/office/drawing/2014/main" val="1278519562"/>
                    </a:ext>
                  </a:extLst>
                </a:gridCol>
                <a:gridCol w="1222071">
                  <a:extLst>
                    <a:ext uri="{9D8B030D-6E8A-4147-A177-3AD203B41FA5}">
                      <a16:colId xmlns:a16="http://schemas.microsoft.com/office/drawing/2014/main" val="403951227"/>
                    </a:ext>
                  </a:extLst>
                </a:gridCol>
                <a:gridCol w="1115857">
                  <a:extLst>
                    <a:ext uri="{9D8B030D-6E8A-4147-A177-3AD203B41FA5}">
                      <a16:colId xmlns:a16="http://schemas.microsoft.com/office/drawing/2014/main" val="831884413"/>
                    </a:ext>
                  </a:extLst>
                </a:gridCol>
                <a:gridCol w="1240208">
                  <a:extLst>
                    <a:ext uri="{9D8B030D-6E8A-4147-A177-3AD203B41FA5}">
                      <a16:colId xmlns:a16="http://schemas.microsoft.com/office/drawing/2014/main" val="3018896415"/>
                    </a:ext>
                  </a:extLst>
                </a:gridCol>
                <a:gridCol w="1045917">
                  <a:extLst>
                    <a:ext uri="{9D8B030D-6E8A-4147-A177-3AD203B41FA5}">
                      <a16:colId xmlns:a16="http://schemas.microsoft.com/office/drawing/2014/main" val="1506953966"/>
                    </a:ext>
                  </a:extLst>
                </a:gridCol>
                <a:gridCol w="3589145">
                  <a:extLst>
                    <a:ext uri="{9D8B030D-6E8A-4147-A177-3AD203B41FA5}">
                      <a16:colId xmlns:a16="http://schemas.microsoft.com/office/drawing/2014/main" val="1223578503"/>
                    </a:ext>
                  </a:extLst>
                </a:gridCol>
                <a:gridCol w="2201929">
                  <a:extLst>
                    <a:ext uri="{9D8B030D-6E8A-4147-A177-3AD203B41FA5}">
                      <a16:colId xmlns:a16="http://schemas.microsoft.com/office/drawing/2014/main" val="1301166567"/>
                    </a:ext>
                  </a:extLst>
                </a:gridCol>
              </a:tblGrid>
              <a:tr h="580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HTA-related information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Data Source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Institution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Collection method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Equity aspect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Website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Comment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70455"/>
                  </a:ext>
                </a:extLst>
              </a:tr>
              <a:tr h="103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DALY</a:t>
                      </a:r>
                      <a:endParaRPr lang="en-A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BoD </a:t>
                      </a: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http://www.healthdata.org/ghana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local disability weights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728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7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1349</Words>
  <Application>Microsoft Office PowerPoint</Application>
  <PresentationFormat>Widescreen</PresentationFormat>
  <Paragraphs>383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Background</vt:lpstr>
      <vt:lpstr>Aim</vt:lpstr>
      <vt:lpstr>Methods</vt:lpstr>
      <vt:lpstr>Results I. Epidemiology</vt:lpstr>
      <vt:lpstr>Results 2. Clinical efficacy</vt:lpstr>
      <vt:lpstr>Results 3. Costs</vt:lpstr>
      <vt:lpstr>Results 4. Service use</vt:lpstr>
      <vt:lpstr>Results 5. Quality of life</vt:lpstr>
      <vt:lpstr>Results 6. Equity</vt:lpstr>
      <vt:lpstr>Results - summary</vt:lpstr>
      <vt:lpstr>Results</vt:lpstr>
      <vt:lpstr>Conclusions</vt:lpstr>
      <vt:lpstr>Next steps</vt:lpstr>
      <vt:lpstr>Acknowledgements</vt:lpstr>
      <vt:lpstr>My questions to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Stewart, Madeleine J</dc:creator>
  <cp:lastModifiedBy>Sam Hollingworth</cp:lastModifiedBy>
  <cp:revision>20</cp:revision>
  <dcterms:created xsi:type="dcterms:W3CDTF">2019-02-12T22:30:08Z</dcterms:created>
  <dcterms:modified xsi:type="dcterms:W3CDTF">2019-03-12T05:47:58Z</dcterms:modified>
</cp:coreProperties>
</file>