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6" r:id="rId4"/>
    <p:sldId id="258" r:id="rId5"/>
    <p:sldId id="264" r:id="rId6"/>
    <p:sldId id="266" r:id="rId7"/>
    <p:sldId id="267" r:id="rId8"/>
    <p:sldId id="284" r:id="rId9"/>
    <p:sldId id="279" r:id="rId10"/>
    <p:sldId id="274" r:id="rId11"/>
    <p:sldId id="281" r:id="rId12"/>
    <p:sldId id="269" r:id="rId13"/>
    <p:sldId id="272" r:id="rId14"/>
    <p:sldId id="271" r:id="rId15"/>
    <p:sldId id="28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showGuides="1">
      <p:cViewPr varScale="1">
        <p:scale>
          <a:sx n="62" d="100"/>
          <a:sy n="62" d="100"/>
        </p:scale>
        <p:origin x="762"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903208-88A5-4958-9112-9785132B3FF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EF1BB-EE0B-47FE-B691-FEE75239A897}" type="slidenum">
              <a:rPr lang="en-US" smtClean="0"/>
              <a:t>‹#›</a:t>
            </a:fld>
            <a:endParaRPr lang="en-US" dirty="0"/>
          </a:p>
        </p:txBody>
      </p:sp>
    </p:spTree>
    <p:extLst>
      <p:ext uri="{BB962C8B-B14F-4D97-AF65-F5344CB8AC3E}">
        <p14:creationId xmlns:p14="http://schemas.microsoft.com/office/powerpoint/2010/main" val="46702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03208-88A5-4958-9112-9785132B3FF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EF1BB-EE0B-47FE-B691-FEE75239A897}" type="slidenum">
              <a:rPr lang="en-US" smtClean="0"/>
              <a:t>‹#›</a:t>
            </a:fld>
            <a:endParaRPr lang="en-US" dirty="0"/>
          </a:p>
        </p:txBody>
      </p:sp>
    </p:spTree>
    <p:extLst>
      <p:ext uri="{BB962C8B-B14F-4D97-AF65-F5344CB8AC3E}">
        <p14:creationId xmlns:p14="http://schemas.microsoft.com/office/powerpoint/2010/main" val="265494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03208-88A5-4958-9112-9785132B3FF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EF1BB-EE0B-47FE-B691-FEE75239A897}" type="slidenum">
              <a:rPr lang="en-US" smtClean="0"/>
              <a:t>‹#›</a:t>
            </a:fld>
            <a:endParaRPr lang="en-US" dirty="0"/>
          </a:p>
        </p:txBody>
      </p:sp>
    </p:spTree>
    <p:extLst>
      <p:ext uri="{BB962C8B-B14F-4D97-AF65-F5344CB8AC3E}">
        <p14:creationId xmlns:p14="http://schemas.microsoft.com/office/powerpoint/2010/main" val="303318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03208-88A5-4958-9112-9785132B3FF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EF1BB-EE0B-47FE-B691-FEE75239A897}" type="slidenum">
              <a:rPr lang="en-US" smtClean="0"/>
              <a:t>‹#›</a:t>
            </a:fld>
            <a:endParaRPr lang="en-US" dirty="0"/>
          </a:p>
        </p:txBody>
      </p:sp>
    </p:spTree>
    <p:extLst>
      <p:ext uri="{BB962C8B-B14F-4D97-AF65-F5344CB8AC3E}">
        <p14:creationId xmlns:p14="http://schemas.microsoft.com/office/powerpoint/2010/main" val="254808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903208-88A5-4958-9112-9785132B3FF1}" type="datetimeFigureOut">
              <a:rPr lang="en-US" smtClean="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EF1BB-EE0B-47FE-B691-FEE75239A897}" type="slidenum">
              <a:rPr lang="en-US" smtClean="0"/>
              <a:t>‹#›</a:t>
            </a:fld>
            <a:endParaRPr lang="en-US" dirty="0"/>
          </a:p>
        </p:txBody>
      </p:sp>
    </p:spTree>
    <p:extLst>
      <p:ext uri="{BB962C8B-B14F-4D97-AF65-F5344CB8AC3E}">
        <p14:creationId xmlns:p14="http://schemas.microsoft.com/office/powerpoint/2010/main" val="231861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903208-88A5-4958-9112-9785132B3FF1}"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EF1BB-EE0B-47FE-B691-FEE75239A897}" type="slidenum">
              <a:rPr lang="en-US" smtClean="0"/>
              <a:t>‹#›</a:t>
            </a:fld>
            <a:endParaRPr lang="en-US" dirty="0"/>
          </a:p>
        </p:txBody>
      </p:sp>
    </p:spTree>
    <p:extLst>
      <p:ext uri="{BB962C8B-B14F-4D97-AF65-F5344CB8AC3E}">
        <p14:creationId xmlns:p14="http://schemas.microsoft.com/office/powerpoint/2010/main" val="245410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903208-88A5-4958-9112-9785132B3FF1}" type="datetimeFigureOut">
              <a:rPr lang="en-US" smtClean="0"/>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3EF1BB-EE0B-47FE-B691-FEE75239A897}" type="slidenum">
              <a:rPr lang="en-US" smtClean="0"/>
              <a:t>‹#›</a:t>
            </a:fld>
            <a:endParaRPr lang="en-US" dirty="0"/>
          </a:p>
        </p:txBody>
      </p:sp>
    </p:spTree>
    <p:extLst>
      <p:ext uri="{BB962C8B-B14F-4D97-AF65-F5344CB8AC3E}">
        <p14:creationId xmlns:p14="http://schemas.microsoft.com/office/powerpoint/2010/main" val="15323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903208-88A5-4958-9112-9785132B3FF1}" type="datetimeFigureOut">
              <a:rPr lang="en-US" smtClean="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3EF1BB-EE0B-47FE-B691-FEE75239A897}" type="slidenum">
              <a:rPr lang="en-US" smtClean="0"/>
              <a:t>‹#›</a:t>
            </a:fld>
            <a:endParaRPr lang="en-US" dirty="0"/>
          </a:p>
        </p:txBody>
      </p:sp>
    </p:spTree>
    <p:extLst>
      <p:ext uri="{BB962C8B-B14F-4D97-AF65-F5344CB8AC3E}">
        <p14:creationId xmlns:p14="http://schemas.microsoft.com/office/powerpoint/2010/main" val="377579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03208-88A5-4958-9112-9785132B3FF1}" type="datetimeFigureOut">
              <a:rPr lang="en-US" smtClean="0"/>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3EF1BB-EE0B-47FE-B691-FEE75239A897}" type="slidenum">
              <a:rPr lang="en-US" smtClean="0"/>
              <a:t>‹#›</a:t>
            </a:fld>
            <a:endParaRPr lang="en-US" dirty="0"/>
          </a:p>
        </p:txBody>
      </p:sp>
    </p:spTree>
    <p:extLst>
      <p:ext uri="{BB962C8B-B14F-4D97-AF65-F5344CB8AC3E}">
        <p14:creationId xmlns:p14="http://schemas.microsoft.com/office/powerpoint/2010/main" val="383210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903208-88A5-4958-9112-9785132B3FF1}"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EF1BB-EE0B-47FE-B691-FEE75239A897}" type="slidenum">
              <a:rPr lang="en-US" smtClean="0"/>
              <a:t>‹#›</a:t>
            </a:fld>
            <a:endParaRPr lang="en-US" dirty="0"/>
          </a:p>
        </p:txBody>
      </p:sp>
    </p:spTree>
    <p:extLst>
      <p:ext uri="{BB962C8B-B14F-4D97-AF65-F5344CB8AC3E}">
        <p14:creationId xmlns:p14="http://schemas.microsoft.com/office/powerpoint/2010/main" val="287724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903208-88A5-4958-9112-9785132B3FF1}" type="datetimeFigureOut">
              <a:rPr lang="en-US" smtClean="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EF1BB-EE0B-47FE-B691-FEE75239A897}" type="slidenum">
              <a:rPr lang="en-US" smtClean="0"/>
              <a:t>‹#›</a:t>
            </a:fld>
            <a:endParaRPr lang="en-US" dirty="0"/>
          </a:p>
        </p:txBody>
      </p:sp>
    </p:spTree>
    <p:extLst>
      <p:ext uri="{BB962C8B-B14F-4D97-AF65-F5344CB8AC3E}">
        <p14:creationId xmlns:p14="http://schemas.microsoft.com/office/powerpoint/2010/main" val="144580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03208-88A5-4958-9112-9785132B3FF1}" type="datetimeFigureOut">
              <a:rPr lang="en-US" smtClean="0"/>
              <a:t>3/12/2019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F1BB-EE0B-47FE-B691-FEE75239A897}" type="slidenum">
              <a:rPr lang="en-US" smtClean="0"/>
              <a:t>‹#›</a:t>
            </a:fld>
            <a:endParaRPr lang="en-US" dirty="0"/>
          </a:p>
        </p:txBody>
      </p:sp>
    </p:spTree>
    <p:extLst>
      <p:ext uri="{BB962C8B-B14F-4D97-AF65-F5344CB8AC3E}">
        <p14:creationId xmlns:p14="http://schemas.microsoft.com/office/powerpoint/2010/main" val="1695745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0047C6-AD10-4F54-A75A-03C3EFD55418}"/>
              </a:ext>
            </a:extLst>
          </p:cNvPr>
          <p:cNvSpPr>
            <a:spLocks noGrp="1"/>
          </p:cNvSpPr>
          <p:nvPr>
            <p:ph type="ctrTitle"/>
          </p:nvPr>
        </p:nvSpPr>
        <p:spPr>
          <a:xfrm>
            <a:off x="1524000" y="1376362"/>
            <a:ext cx="9144000" cy="2362600"/>
          </a:xfrm>
        </p:spPr>
        <p:txBody>
          <a:bodyPr>
            <a:noAutofit/>
          </a:bodyPr>
          <a:lstStyle/>
          <a:p>
            <a:r>
              <a:rPr lang="en-US" sz="4000" b="1" dirty="0"/>
              <a:t>Healthcare financing in Nigeria: A systematic review assessing the evidence of the impact of health insurance on primary health care delivery</a:t>
            </a:r>
            <a:endParaRPr lang="en-US" sz="4000" dirty="0"/>
          </a:p>
        </p:txBody>
      </p:sp>
      <p:sp>
        <p:nvSpPr>
          <p:cNvPr id="3" name="Subtitle 2">
            <a:extLst>
              <a:ext uri="{FF2B5EF4-FFF2-40B4-BE49-F238E27FC236}">
                <a16:creationId xmlns:a16="http://schemas.microsoft.com/office/drawing/2014/main" id="{88B2F32E-8029-4C66-B731-C22AB8921C9C}"/>
              </a:ext>
            </a:extLst>
          </p:cNvPr>
          <p:cNvSpPr>
            <a:spLocks noGrp="1"/>
          </p:cNvSpPr>
          <p:nvPr>
            <p:ph type="subTitle" idx="1"/>
          </p:nvPr>
        </p:nvSpPr>
        <p:spPr>
          <a:xfrm>
            <a:off x="1524000" y="3995696"/>
            <a:ext cx="9144000" cy="1516103"/>
          </a:xfrm>
        </p:spPr>
        <p:txBody>
          <a:bodyPr>
            <a:normAutofit fontScale="55000" lnSpcReduction="20000"/>
          </a:bodyPr>
          <a:lstStyle/>
          <a:p>
            <a:r>
              <a:rPr lang="en-US" b="1" dirty="0"/>
              <a:t>Agada-Amade YA</a:t>
            </a:r>
            <a:r>
              <a:rPr lang="en-US" b="1" baseline="30000" dirty="0"/>
              <a:t>1,5</a:t>
            </a:r>
            <a:r>
              <a:rPr lang="en-US" b="1" dirty="0"/>
              <a:t>, </a:t>
            </a:r>
            <a:r>
              <a:rPr lang="en-US" b="1" dirty="0" err="1"/>
              <a:t>Ejughemre</a:t>
            </a:r>
            <a:r>
              <a:rPr lang="en-US" b="1" dirty="0"/>
              <a:t> UJ</a:t>
            </a:r>
            <a:r>
              <a:rPr lang="en-US" b="1" baseline="30000" dirty="0"/>
              <a:t>2</a:t>
            </a:r>
            <a:r>
              <a:rPr lang="en-US" b="1" dirty="0"/>
              <a:t>, </a:t>
            </a:r>
            <a:r>
              <a:rPr lang="en-US" b="1" dirty="0" err="1"/>
              <a:t>Oyibo</a:t>
            </a:r>
            <a:r>
              <a:rPr lang="en-US" b="1" dirty="0"/>
              <a:t> PG</a:t>
            </a:r>
            <a:r>
              <a:rPr lang="en-US" b="1" baseline="30000" dirty="0"/>
              <a:t>3</a:t>
            </a:r>
            <a:r>
              <a:rPr lang="en-US" b="1" dirty="0"/>
              <a:t>, Ugwu IC</a:t>
            </a:r>
            <a:r>
              <a:rPr lang="en-US" b="1" baseline="30000" dirty="0"/>
              <a:t>4</a:t>
            </a:r>
            <a:endParaRPr lang="en-US" b="1" dirty="0"/>
          </a:p>
          <a:p>
            <a:pPr>
              <a:lnSpc>
                <a:spcPct val="110000"/>
              </a:lnSpc>
            </a:pPr>
            <a:r>
              <a:rPr lang="en-US" sz="1700" i="1" baseline="30000" dirty="0"/>
              <a:t>1</a:t>
            </a:r>
            <a:r>
              <a:rPr lang="en-US" sz="1700" i="1" dirty="0"/>
              <a:t>National Health Insurance Scheme (NHIS), POW </a:t>
            </a:r>
            <a:r>
              <a:rPr lang="en-US" sz="1700" i="1" dirty="0" err="1"/>
              <a:t>Mafemi</a:t>
            </a:r>
            <a:r>
              <a:rPr lang="en-US" sz="1700" i="1" dirty="0"/>
              <a:t> Crescent off Solomon Lar Way, Utako Abuja, Nigeria</a:t>
            </a:r>
          </a:p>
          <a:p>
            <a:pPr>
              <a:lnSpc>
                <a:spcPct val="110000"/>
              </a:lnSpc>
            </a:pPr>
            <a:r>
              <a:rPr lang="en-US" sz="1700" i="1" baseline="30000" dirty="0"/>
              <a:t>2</a:t>
            </a:r>
            <a:r>
              <a:rPr lang="en-US" sz="1700" i="1" dirty="0"/>
              <a:t>Department of Community Medicine, Delta State University Teaching Hospital, </a:t>
            </a:r>
            <a:r>
              <a:rPr lang="en-US" sz="1700" i="1" dirty="0" err="1"/>
              <a:t>Oghara</a:t>
            </a:r>
            <a:r>
              <a:rPr lang="en-US" sz="1700" i="1" dirty="0"/>
              <a:t>, Delta State, Nigeria</a:t>
            </a:r>
          </a:p>
          <a:p>
            <a:pPr>
              <a:lnSpc>
                <a:spcPct val="110000"/>
              </a:lnSpc>
            </a:pPr>
            <a:r>
              <a:rPr lang="en-US" sz="1700" baseline="30000" dirty="0"/>
              <a:t>3</a:t>
            </a:r>
            <a:r>
              <a:rPr lang="en-US" sz="1700" i="1" dirty="0"/>
              <a:t>Department of Community Medicine, Delta State University, </a:t>
            </a:r>
            <a:r>
              <a:rPr lang="en-US" sz="1700" i="1" dirty="0" err="1"/>
              <a:t>Abraka</a:t>
            </a:r>
            <a:r>
              <a:rPr lang="en-US" sz="1700" i="1" dirty="0"/>
              <a:t>, Delta State, Nigeria</a:t>
            </a:r>
          </a:p>
          <a:p>
            <a:pPr>
              <a:lnSpc>
                <a:spcPct val="110000"/>
              </a:lnSpc>
            </a:pPr>
            <a:r>
              <a:rPr lang="en-US" sz="1700" baseline="30000" dirty="0"/>
              <a:t>4</a:t>
            </a:r>
            <a:r>
              <a:rPr lang="en-US" sz="1700" i="1" dirty="0"/>
              <a:t>Centre for Clinical Care and Clinical Research, Independence Layout, Enugu, Nigeria</a:t>
            </a:r>
          </a:p>
          <a:p>
            <a:pPr>
              <a:lnSpc>
                <a:spcPct val="110000"/>
              </a:lnSpc>
            </a:pPr>
            <a:r>
              <a:rPr lang="en-US" sz="1700" i="1" baseline="30000" dirty="0"/>
              <a:t>5</a:t>
            </a:r>
            <a:r>
              <a:rPr lang="en-US" sz="1700" i="1" dirty="0"/>
              <a:t>Department of health Administration and Management, University of Nigeria, Enugu Campus </a:t>
            </a:r>
            <a:endParaRPr lang="en-US" sz="1700" dirty="0"/>
          </a:p>
          <a:p>
            <a:endParaRPr lang="en-US" b="1" baseline="30000" dirty="0"/>
          </a:p>
        </p:txBody>
      </p:sp>
      <p:pic>
        <p:nvPicPr>
          <p:cNvPr id="5" name="Picture 4">
            <a:extLst>
              <a:ext uri="{FF2B5EF4-FFF2-40B4-BE49-F238E27FC236}">
                <a16:creationId xmlns:a16="http://schemas.microsoft.com/office/drawing/2014/main" id="{11657592-6F9C-4D8E-AA43-78CDAE9D8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613" y="4869759"/>
            <a:ext cx="898774" cy="898774"/>
          </a:xfrm>
          <a:prstGeom prst="rect">
            <a:avLst/>
          </a:prstGeom>
        </p:spPr>
      </p:pic>
    </p:spTree>
    <p:extLst>
      <p:ext uri="{BB962C8B-B14F-4D97-AF65-F5344CB8AC3E}">
        <p14:creationId xmlns:p14="http://schemas.microsoft.com/office/powerpoint/2010/main" val="4177681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CD733-F70B-48A8-B88D-93C5FB271A89}"/>
              </a:ext>
            </a:extLst>
          </p:cNvPr>
          <p:cNvSpPr>
            <a:spLocks noGrp="1"/>
          </p:cNvSpPr>
          <p:nvPr>
            <p:ph type="title"/>
          </p:nvPr>
        </p:nvSpPr>
        <p:spPr>
          <a:xfrm>
            <a:off x="838200" y="631825"/>
            <a:ext cx="10515600" cy="1325563"/>
          </a:xfrm>
        </p:spPr>
        <p:txBody>
          <a:bodyPr>
            <a:normAutofit/>
          </a:bodyPr>
          <a:lstStyle/>
          <a:p>
            <a:r>
              <a:rPr lang="en-US" dirty="0"/>
              <a:t>Findings 1/3</a:t>
            </a:r>
          </a:p>
        </p:txBody>
      </p:sp>
      <p:sp>
        <p:nvSpPr>
          <p:cNvPr id="3" name="Content Placeholder 2">
            <a:extLst>
              <a:ext uri="{FF2B5EF4-FFF2-40B4-BE49-F238E27FC236}">
                <a16:creationId xmlns:a16="http://schemas.microsoft.com/office/drawing/2014/main" id="{33664E25-6425-432D-9E11-6F6E44E8CB57}"/>
              </a:ext>
            </a:extLst>
          </p:cNvPr>
          <p:cNvSpPr>
            <a:spLocks noGrp="1"/>
          </p:cNvSpPr>
          <p:nvPr>
            <p:ph idx="1"/>
          </p:nvPr>
        </p:nvSpPr>
        <p:spPr>
          <a:xfrm>
            <a:off x="838200" y="2057400"/>
            <a:ext cx="10515600" cy="3871762"/>
          </a:xfrm>
        </p:spPr>
        <p:txBody>
          <a:bodyPr>
            <a:normAutofit/>
          </a:bodyPr>
          <a:lstStyle/>
          <a:p>
            <a:r>
              <a:rPr lang="en-US" sz="2000" dirty="0"/>
              <a:t>The word “access” used to imply enrollees physically gaining entrance and utilizing (or consuming) health services. </a:t>
            </a:r>
          </a:p>
          <a:p>
            <a:r>
              <a:rPr lang="en-US" sz="2000" dirty="0"/>
              <a:t>Studies reviewed used both descriptive statistics and regression analysis of data collected. </a:t>
            </a:r>
          </a:p>
          <a:p>
            <a:r>
              <a:rPr lang="en-US" sz="2000" dirty="0"/>
              <a:t>Six studies used regression analysis of data collected to study the behavioral relationships (regarding stated preferences for CBHIs and satisfaction with the quality of care in SHI while the others used descriptive analysis. </a:t>
            </a:r>
          </a:p>
          <a:p>
            <a:r>
              <a:rPr lang="en-US" sz="2000" dirty="0"/>
              <a:t>While studies on SHI surveyed respondents within and outside the health facilities, studies on CBHIs used household survey data as their principal source of information. </a:t>
            </a:r>
          </a:p>
          <a:p>
            <a:r>
              <a:rPr lang="en-US" sz="2000" dirty="0"/>
              <a:t>The overall mean quality for the included studies was moderate (five studies received the high grade, one study was scored very low. </a:t>
            </a:r>
          </a:p>
          <a:p>
            <a:endParaRPr lang="en-US" sz="2000" dirty="0"/>
          </a:p>
        </p:txBody>
      </p:sp>
    </p:spTree>
    <p:extLst>
      <p:ext uri="{BB962C8B-B14F-4D97-AF65-F5344CB8AC3E}">
        <p14:creationId xmlns:p14="http://schemas.microsoft.com/office/powerpoint/2010/main" val="26085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C471C9-D9C3-449B-B04A-6DC37A4C68C0}"/>
              </a:ext>
            </a:extLst>
          </p:cNvPr>
          <p:cNvSpPr>
            <a:spLocks noGrp="1"/>
          </p:cNvSpPr>
          <p:nvPr>
            <p:ph type="title"/>
          </p:nvPr>
        </p:nvSpPr>
        <p:spPr>
          <a:xfrm>
            <a:off x="838200" y="631825"/>
            <a:ext cx="10515600" cy="1325563"/>
          </a:xfrm>
        </p:spPr>
        <p:txBody>
          <a:bodyPr>
            <a:normAutofit/>
          </a:bodyPr>
          <a:lstStyle/>
          <a:p>
            <a:r>
              <a:rPr lang="en-US" dirty="0"/>
              <a:t>Findings 2/3  </a:t>
            </a:r>
          </a:p>
        </p:txBody>
      </p:sp>
      <p:sp>
        <p:nvSpPr>
          <p:cNvPr id="3" name="Content Placeholder 2">
            <a:extLst>
              <a:ext uri="{FF2B5EF4-FFF2-40B4-BE49-F238E27FC236}">
                <a16:creationId xmlns:a16="http://schemas.microsoft.com/office/drawing/2014/main" id="{F876EA8E-9F4A-4214-A73E-BB360ACCDB37}"/>
              </a:ext>
            </a:extLst>
          </p:cNvPr>
          <p:cNvSpPr>
            <a:spLocks noGrp="1"/>
          </p:cNvSpPr>
          <p:nvPr>
            <p:ph idx="1"/>
          </p:nvPr>
        </p:nvSpPr>
        <p:spPr>
          <a:xfrm>
            <a:off x="838200" y="2057400"/>
            <a:ext cx="10515600" cy="3871762"/>
          </a:xfrm>
        </p:spPr>
        <p:txBody>
          <a:bodyPr>
            <a:normAutofit/>
          </a:bodyPr>
          <a:lstStyle/>
          <a:p>
            <a:pPr lvl="0"/>
            <a:r>
              <a:rPr lang="en-US" sz="2000" b="1" dirty="0"/>
              <a:t>Access to care</a:t>
            </a:r>
          </a:p>
          <a:p>
            <a:pPr lvl="1"/>
            <a:r>
              <a:rPr lang="en-US" sz="1800" dirty="0"/>
              <a:t>There is evidence of moderate-to-high strength in the literature suggesting that social and CBHIs have a positive effect on access to primary healthcare delivery. </a:t>
            </a:r>
          </a:p>
          <a:p>
            <a:pPr lvl="2"/>
            <a:r>
              <a:rPr lang="en-US" sz="1600" dirty="0"/>
              <a:t>ANC and deliveries increased significantly following one year of commencement of a CBHIs in Anambra state, one of the states in eastern Nigeria; ANC (129, </a:t>
            </a:r>
            <a:r>
              <a:rPr lang="en-US" sz="1600" i="1" dirty="0"/>
              <a:t>p </a:t>
            </a:r>
            <a:r>
              <a:rPr lang="en-US" sz="1600" dirty="0"/>
              <a:t>&lt; .05) and deliveries (41, </a:t>
            </a:r>
            <a:r>
              <a:rPr lang="en-US" sz="1600" i="1" dirty="0"/>
              <a:t>p </a:t>
            </a:r>
            <a:r>
              <a:rPr lang="en-US" sz="1600" dirty="0"/>
              <a:t>&lt; .05).</a:t>
            </a:r>
          </a:p>
          <a:p>
            <a:pPr lvl="2"/>
            <a:r>
              <a:rPr lang="en-US" sz="1600" dirty="0"/>
              <a:t>There was evidence of positive gain in accessing care at PHC in Enugu State</a:t>
            </a:r>
          </a:p>
          <a:p>
            <a:pPr lvl="2"/>
            <a:r>
              <a:rPr lang="en-US" sz="1600" dirty="0"/>
              <a:t>The impact from a study in Ebonyi state is equivocal </a:t>
            </a:r>
          </a:p>
          <a:p>
            <a:pPr lvl="1"/>
            <a:r>
              <a:rPr lang="en-US" sz="1800" dirty="0"/>
              <a:t>There was no such evidence from the literature on private health insurance. </a:t>
            </a:r>
          </a:p>
          <a:p>
            <a:pPr lvl="1"/>
            <a:r>
              <a:rPr lang="en-US" sz="1800" dirty="0"/>
              <a:t>Almost all the studies revealed that insurance schemes enhanced financial access to quality care for primary health care needs in provider centres. </a:t>
            </a:r>
          </a:p>
          <a:p>
            <a:pPr lvl="1"/>
            <a:r>
              <a:rPr lang="en-US" sz="1800" dirty="0"/>
              <a:t>Evidence from three studies by contingent valuation (stated preferences) showed that CBHIs will improve rural, </a:t>
            </a:r>
            <a:r>
              <a:rPr lang="en-US" sz="1800" dirty="0" err="1"/>
              <a:t>periurban</a:t>
            </a:r>
            <a:r>
              <a:rPr lang="en-US" sz="1800" dirty="0"/>
              <a:t> and urban enrollees’ access to primary health care services if it is thought that the benefit packages addresses the essential health needs in the communities.</a:t>
            </a:r>
          </a:p>
        </p:txBody>
      </p:sp>
    </p:spTree>
    <p:extLst>
      <p:ext uri="{BB962C8B-B14F-4D97-AF65-F5344CB8AC3E}">
        <p14:creationId xmlns:p14="http://schemas.microsoft.com/office/powerpoint/2010/main" val="122874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05C37-6ED6-41C8-96A8-3F7C87D25071}"/>
              </a:ext>
            </a:extLst>
          </p:cNvPr>
          <p:cNvSpPr>
            <a:spLocks noGrp="1"/>
          </p:cNvSpPr>
          <p:nvPr>
            <p:ph type="title"/>
          </p:nvPr>
        </p:nvSpPr>
        <p:spPr>
          <a:xfrm>
            <a:off x="838200" y="631825"/>
            <a:ext cx="10515600" cy="1325563"/>
          </a:xfrm>
        </p:spPr>
        <p:txBody>
          <a:bodyPr>
            <a:normAutofit/>
          </a:bodyPr>
          <a:lstStyle/>
          <a:p>
            <a:r>
              <a:rPr lang="en-US" dirty="0"/>
              <a:t>Findings 3/3</a:t>
            </a:r>
          </a:p>
        </p:txBody>
      </p:sp>
      <p:sp>
        <p:nvSpPr>
          <p:cNvPr id="3" name="Content Placeholder 2">
            <a:extLst>
              <a:ext uri="{FF2B5EF4-FFF2-40B4-BE49-F238E27FC236}">
                <a16:creationId xmlns:a16="http://schemas.microsoft.com/office/drawing/2014/main" id="{D07984CC-61A4-4547-AD41-730FF07000C2}"/>
              </a:ext>
            </a:extLst>
          </p:cNvPr>
          <p:cNvSpPr>
            <a:spLocks noGrp="1"/>
          </p:cNvSpPr>
          <p:nvPr>
            <p:ph idx="1"/>
          </p:nvPr>
        </p:nvSpPr>
        <p:spPr>
          <a:xfrm>
            <a:off x="838200" y="2057400"/>
            <a:ext cx="10515600" cy="3871762"/>
          </a:xfrm>
        </p:spPr>
        <p:txBody>
          <a:bodyPr>
            <a:normAutofit lnSpcReduction="10000"/>
          </a:bodyPr>
          <a:lstStyle/>
          <a:p>
            <a:r>
              <a:rPr lang="en-US" sz="2000" b="1" dirty="0"/>
              <a:t>Quality of care</a:t>
            </a:r>
          </a:p>
          <a:p>
            <a:pPr lvl="1"/>
            <a:r>
              <a:rPr lang="en-US" sz="1800" dirty="0"/>
              <a:t>Four studies on SHI showed that HI improves the quality of care provided. One was equivocal </a:t>
            </a:r>
          </a:p>
          <a:p>
            <a:pPr lvl="1"/>
            <a:r>
              <a:rPr lang="en-US" sz="1800" dirty="0"/>
              <a:t>Prompt attention, waiting time, availability of drugs and attitude of health workers to clienteles amongst others were said to be satisfactory by enrollees. Statistically significant relationships at </a:t>
            </a:r>
            <a:r>
              <a:rPr lang="en-US" sz="1800" i="1" dirty="0"/>
              <a:t>p </a:t>
            </a:r>
            <a:r>
              <a:rPr lang="en-US" sz="1800" dirty="0"/>
              <a:t>&lt; .05 were shown.</a:t>
            </a:r>
          </a:p>
          <a:p>
            <a:pPr lvl="1"/>
            <a:r>
              <a:rPr lang="en-US" sz="1800" dirty="0"/>
              <a:t>It was not clear whether CBHIs actually improved the quality of care in service units as the findings from three studies were inconclusive on this.</a:t>
            </a:r>
          </a:p>
          <a:p>
            <a:pPr lvl="1"/>
            <a:r>
              <a:rPr lang="en-US" sz="1800" dirty="0"/>
              <a:t>One study on CBHIs showed better health outcomes for antenatal care and delivery amongst enrollees compared to non-enrollees.</a:t>
            </a:r>
          </a:p>
          <a:p>
            <a:pPr lvl="1"/>
            <a:r>
              <a:rPr lang="en-US" sz="1800" dirty="0"/>
              <a:t>Challenges amongst the CBHIs is that the problem of vertical inequities between socioeconomic groups still occurred in CBHI schemes despite cross-subsidization.</a:t>
            </a:r>
          </a:p>
          <a:p>
            <a:pPr lvl="1"/>
            <a:r>
              <a:rPr lang="en-US" sz="1800" dirty="0"/>
              <a:t>The exclusion effects are perceived to be due to limited pooling between groups and a negative trend in renewal rates. </a:t>
            </a:r>
          </a:p>
          <a:p>
            <a:pPr lvl="1"/>
            <a:r>
              <a:rPr lang="en-US" sz="1800" dirty="0"/>
              <a:t>These problems continue to be of concern in spite of the willingness to pay for full coverage insurance in CBHIs particularly by the poorest.</a:t>
            </a:r>
            <a:endParaRPr lang="en-US" sz="1100" dirty="0"/>
          </a:p>
        </p:txBody>
      </p:sp>
    </p:spTree>
    <p:extLst>
      <p:ext uri="{BB962C8B-B14F-4D97-AF65-F5344CB8AC3E}">
        <p14:creationId xmlns:p14="http://schemas.microsoft.com/office/powerpoint/2010/main" val="271343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684CC-D42D-4AF2-B3DB-623F3DD28979}"/>
              </a:ext>
            </a:extLst>
          </p:cNvPr>
          <p:cNvSpPr>
            <a:spLocks noGrp="1"/>
          </p:cNvSpPr>
          <p:nvPr>
            <p:ph type="title"/>
          </p:nvPr>
        </p:nvSpPr>
        <p:spPr>
          <a:xfrm>
            <a:off x="838200" y="631825"/>
            <a:ext cx="10515600" cy="1325563"/>
          </a:xfrm>
        </p:spPr>
        <p:txBody>
          <a:bodyPr>
            <a:normAutofit/>
          </a:bodyPr>
          <a:lstStyle/>
          <a:p>
            <a:r>
              <a:rPr lang="en-US" dirty="0"/>
              <a:t>Conclusion 1/2 </a:t>
            </a:r>
          </a:p>
        </p:txBody>
      </p:sp>
      <p:sp>
        <p:nvSpPr>
          <p:cNvPr id="3" name="Content Placeholder 2">
            <a:extLst>
              <a:ext uri="{FF2B5EF4-FFF2-40B4-BE49-F238E27FC236}">
                <a16:creationId xmlns:a16="http://schemas.microsoft.com/office/drawing/2014/main" id="{FEEC9150-FD56-4A5F-9370-60FD7593AB67}"/>
              </a:ext>
            </a:extLst>
          </p:cNvPr>
          <p:cNvSpPr>
            <a:spLocks noGrp="1"/>
          </p:cNvSpPr>
          <p:nvPr>
            <p:ph idx="1"/>
          </p:nvPr>
        </p:nvSpPr>
        <p:spPr>
          <a:xfrm>
            <a:off x="838200" y="2057400"/>
            <a:ext cx="10515600" cy="3871762"/>
          </a:xfrm>
        </p:spPr>
        <p:txBody>
          <a:bodyPr>
            <a:normAutofit/>
          </a:bodyPr>
          <a:lstStyle/>
          <a:p>
            <a:r>
              <a:rPr lang="en-US" sz="2000" dirty="0"/>
              <a:t>The results of this review strongly suggests that the health sector reform in the country is making impacts. </a:t>
            </a:r>
          </a:p>
          <a:p>
            <a:r>
              <a:rPr lang="en-US" sz="2000" dirty="0"/>
              <a:t>It is necessary that financing arrangements through HI be seen as a key strategy in achieving UHC in Nigeria. </a:t>
            </a:r>
          </a:p>
          <a:p>
            <a:r>
              <a:rPr lang="en-US" sz="2000" dirty="0"/>
              <a:t>Some reviewed literatures: Nigeria needs to designs schemes that will expand coverage outside the formal sector. </a:t>
            </a:r>
          </a:p>
          <a:p>
            <a:r>
              <a:rPr lang="en-US" sz="2000" dirty="0"/>
              <a:t>Heavy disease burden, burden of poverty, remote rural settings and variability in insurance provision across the country makes it a daunting task to achieve universal coverage through insurance schemes in the near future. </a:t>
            </a:r>
          </a:p>
          <a:p>
            <a:pPr marL="0" indent="0">
              <a:buNone/>
            </a:pPr>
            <a:endParaRPr lang="en-US" sz="1900" dirty="0"/>
          </a:p>
          <a:p>
            <a:endParaRPr lang="en-US" sz="1900" dirty="0"/>
          </a:p>
        </p:txBody>
      </p:sp>
    </p:spTree>
    <p:extLst>
      <p:ext uri="{BB962C8B-B14F-4D97-AF65-F5344CB8AC3E}">
        <p14:creationId xmlns:p14="http://schemas.microsoft.com/office/powerpoint/2010/main" val="3032696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FB393-604F-4732-B129-F59BD3FA7595}"/>
              </a:ext>
            </a:extLst>
          </p:cNvPr>
          <p:cNvSpPr>
            <a:spLocks noGrp="1"/>
          </p:cNvSpPr>
          <p:nvPr>
            <p:ph type="title"/>
          </p:nvPr>
        </p:nvSpPr>
        <p:spPr>
          <a:xfrm>
            <a:off x="838200" y="631825"/>
            <a:ext cx="10515600" cy="1325563"/>
          </a:xfrm>
        </p:spPr>
        <p:txBody>
          <a:bodyPr>
            <a:normAutofit/>
          </a:bodyPr>
          <a:lstStyle/>
          <a:p>
            <a:r>
              <a:rPr lang="en-US" b="1" dirty="0"/>
              <a:t>Conclusion 2/2</a:t>
            </a:r>
            <a:endParaRPr lang="en-US" dirty="0"/>
          </a:p>
        </p:txBody>
      </p:sp>
      <p:sp>
        <p:nvSpPr>
          <p:cNvPr id="3" name="Content Placeholder 2">
            <a:extLst>
              <a:ext uri="{FF2B5EF4-FFF2-40B4-BE49-F238E27FC236}">
                <a16:creationId xmlns:a16="http://schemas.microsoft.com/office/drawing/2014/main" id="{C246D0D9-D567-4529-98BD-6781D971F6E2}"/>
              </a:ext>
            </a:extLst>
          </p:cNvPr>
          <p:cNvSpPr>
            <a:spLocks noGrp="1"/>
          </p:cNvSpPr>
          <p:nvPr>
            <p:ph idx="1"/>
          </p:nvPr>
        </p:nvSpPr>
        <p:spPr>
          <a:xfrm>
            <a:off x="838200" y="2057400"/>
            <a:ext cx="10515600" cy="3871762"/>
          </a:xfrm>
        </p:spPr>
        <p:txBody>
          <a:bodyPr>
            <a:normAutofit/>
          </a:bodyPr>
          <a:lstStyle/>
          <a:p>
            <a:r>
              <a:rPr lang="en-US" sz="2000" dirty="0"/>
              <a:t>More advocacy, increased community participation, increased government and international developmental assistance is needed to improve current efforts and to achieve greater outcomes from the PHC system especially through HI schemes.</a:t>
            </a:r>
          </a:p>
          <a:p>
            <a:r>
              <a:rPr lang="en-US" sz="2000" dirty="0"/>
              <a:t>Enrollees viewed cost of premiums and poor knowledge as barriers to membership.</a:t>
            </a:r>
          </a:p>
          <a:p>
            <a:r>
              <a:rPr lang="en-US" sz="2000" dirty="0"/>
              <a:t>Evidence revealed the existence of regressive and inequitable contributions particularly in CBHIs  due to the methods adopted by most of the schemes.</a:t>
            </a:r>
          </a:p>
        </p:txBody>
      </p:sp>
    </p:spTree>
    <p:extLst>
      <p:ext uri="{BB962C8B-B14F-4D97-AF65-F5344CB8AC3E}">
        <p14:creationId xmlns:p14="http://schemas.microsoft.com/office/powerpoint/2010/main" val="2526685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Smiling Face with No Fill">
            <a:extLst>
              <a:ext uri="{FF2B5EF4-FFF2-40B4-BE49-F238E27FC236}">
                <a16:creationId xmlns:a16="http://schemas.microsoft.com/office/drawing/2014/main" id="{80B3D651-1E3F-424B-9A53-36FB800C34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577491"/>
            <a:ext cx="3684191" cy="3684191"/>
          </a:xfrm>
          <a:prstGeom prst="rect">
            <a:avLst/>
          </a:prstGeom>
        </p:spPr>
      </p:pic>
      <p:sp>
        <p:nvSpPr>
          <p:cNvPr id="19" name="Rectangle 18">
            <a:extLst>
              <a:ext uri="{FF2B5EF4-FFF2-40B4-BE49-F238E27FC236}">
                <a16:creationId xmlns:a16="http://schemas.microsoft.com/office/drawing/2014/main" id="{732BBDD8-8D49-4D88-8935-FBC3DCA33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314" y="2"/>
            <a:ext cx="7556686" cy="6857998"/>
          </a:xfrm>
          <a:prstGeom prst="rect">
            <a:avLst/>
          </a:pr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sp>
        <p:nvSpPr>
          <p:cNvPr id="2" name="Title 1">
            <a:extLst>
              <a:ext uri="{FF2B5EF4-FFF2-40B4-BE49-F238E27FC236}">
                <a16:creationId xmlns:a16="http://schemas.microsoft.com/office/drawing/2014/main" id="{D11BD548-8D76-41C4-BFA8-BC9841AC441E}"/>
              </a:ext>
            </a:extLst>
          </p:cNvPr>
          <p:cNvSpPr>
            <a:spLocks noGrp="1"/>
          </p:cNvSpPr>
          <p:nvPr>
            <p:ph type="title"/>
          </p:nvPr>
        </p:nvSpPr>
        <p:spPr>
          <a:xfrm>
            <a:off x="5278781" y="620720"/>
            <a:ext cx="6157545" cy="5523515"/>
          </a:xfrm>
        </p:spPr>
        <p:txBody>
          <a:bodyPr vert="horz" lIns="91440" tIns="45720" rIns="91440" bIns="45720" rtlCol="0" anchor="ctr">
            <a:normAutofit/>
          </a:bodyPr>
          <a:lstStyle/>
          <a:p>
            <a:r>
              <a:rPr lang="en-US" sz="6000" kern="1200">
                <a:solidFill>
                  <a:schemeClr val="tx1"/>
                </a:solidFill>
                <a:latin typeface="+mj-lt"/>
                <a:ea typeface="+mj-ea"/>
                <a:cs typeface="+mj-cs"/>
              </a:rPr>
              <a:t>Thank you for listening </a:t>
            </a:r>
          </a:p>
        </p:txBody>
      </p:sp>
    </p:spTree>
    <p:extLst>
      <p:ext uri="{BB962C8B-B14F-4D97-AF65-F5344CB8AC3E}">
        <p14:creationId xmlns:p14="http://schemas.microsoft.com/office/powerpoint/2010/main" val="2181862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A8900-70D6-4338-A842-EE0730567E14}"/>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Background </a:t>
            </a:r>
          </a:p>
        </p:txBody>
      </p:sp>
      <p:cxnSp>
        <p:nvCxnSpPr>
          <p:cNvPr id="12"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8FB3C-4FC6-491C-A1D5-C611EB220005}"/>
              </a:ext>
            </a:extLst>
          </p:cNvPr>
          <p:cNvSpPr>
            <a:spLocks noGrp="1"/>
          </p:cNvSpPr>
          <p:nvPr>
            <p:ph idx="1"/>
          </p:nvPr>
        </p:nvSpPr>
        <p:spPr>
          <a:xfrm>
            <a:off x="4976031" y="963877"/>
            <a:ext cx="6377769" cy="4930246"/>
          </a:xfrm>
        </p:spPr>
        <p:txBody>
          <a:bodyPr anchor="ctr">
            <a:noAutofit/>
          </a:bodyPr>
          <a:lstStyle/>
          <a:p>
            <a:r>
              <a:rPr lang="en-US" sz="1800" dirty="0"/>
              <a:t>Despite, the Alma Ata declaration, and the adoption of PHC (PHC) as the key strategy to achieve UHC,</a:t>
            </a:r>
            <a:r>
              <a:rPr lang="en-US" sz="1800" b="1" baseline="30000" dirty="0"/>
              <a:t>  </a:t>
            </a:r>
            <a:r>
              <a:rPr lang="en-US" sz="1800" dirty="0"/>
              <a:t>and the WHA 58.33 recommendation of adoption of prepayment method for healthcare to avoid catastrophic spending, sustainable health care financing in many low-resource countries such as Nigeria continues to be a problem.</a:t>
            </a:r>
          </a:p>
          <a:p>
            <a:r>
              <a:rPr lang="en-US" sz="1800" dirty="0"/>
              <a:t>The Government of Nigeria established pre-payment schemes within the context of a NHIS</a:t>
            </a:r>
          </a:p>
          <a:p>
            <a:r>
              <a:rPr lang="en-US" sz="1800" dirty="0"/>
              <a:t>These financing schemes were set-up to mobilize resources for healthcare and at the same time provide financial risk protection. </a:t>
            </a:r>
          </a:p>
          <a:p>
            <a:r>
              <a:rPr lang="en-US" sz="1800" dirty="0"/>
              <a:t>It is important to periodically appraise the available empirical evidence of effect/impact of these reforms of Nigeria’s healthcare financing to ensure that it achieves the objectives of sustainable health financing and UHC.  </a:t>
            </a:r>
          </a:p>
        </p:txBody>
      </p:sp>
    </p:spTree>
    <p:extLst>
      <p:ext uri="{BB962C8B-B14F-4D97-AF65-F5344CB8AC3E}">
        <p14:creationId xmlns:p14="http://schemas.microsoft.com/office/powerpoint/2010/main" val="1310094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A320D-1CF5-4E4B-A13B-F7E1CEC7ABAC}"/>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Aim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F002A4-E98B-4DD6-86FD-827B53B608A8}"/>
              </a:ext>
            </a:extLst>
          </p:cNvPr>
          <p:cNvSpPr>
            <a:spLocks noGrp="1"/>
          </p:cNvSpPr>
          <p:nvPr>
            <p:ph idx="1"/>
          </p:nvPr>
        </p:nvSpPr>
        <p:spPr>
          <a:xfrm>
            <a:off x="4976031" y="963877"/>
            <a:ext cx="6377769" cy="4930246"/>
          </a:xfrm>
        </p:spPr>
        <p:txBody>
          <a:bodyPr anchor="ctr">
            <a:normAutofit/>
          </a:bodyPr>
          <a:lstStyle/>
          <a:p>
            <a:r>
              <a:rPr lang="en-US" sz="2400" dirty="0"/>
              <a:t>To review the effect of health insurance on access to PHC services in Nigeria and how it has affected the quality of care provided. </a:t>
            </a:r>
          </a:p>
        </p:txBody>
      </p:sp>
    </p:spTree>
    <p:extLst>
      <p:ext uri="{BB962C8B-B14F-4D97-AF65-F5344CB8AC3E}">
        <p14:creationId xmlns:p14="http://schemas.microsoft.com/office/powerpoint/2010/main" val="406419450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45D69-91AB-4455-8D4D-2D9E71F577E6}"/>
              </a:ext>
            </a:extLst>
          </p:cNvPr>
          <p:cNvSpPr>
            <a:spLocks noGrp="1"/>
          </p:cNvSpPr>
          <p:nvPr>
            <p:ph type="title"/>
          </p:nvPr>
        </p:nvSpPr>
        <p:spPr>
          <a:xfrm>
            <a:off x="838200" y="631825"/>
            <a:ext cx="10515600" cy="1325563"/>
          </a:xfrm>
        </p:spPr>
        <p:txBody>
          <a:bodyPr>
            <a:normAutofit/>
          </a:bodyPr>
          <a:lstStyle/>
          <a:p>
            <a:r>
              <a:rPr lang="en-US" dirty="0"/>
              <a:t>Methods 1/2</a:t>
            </a:r>
          </a:p>
        </p:txBody>
      </p:sp>
      <p:sp>
        <p:nvSpPr>
          <p:cNvPr id="3" name="Content Placeholder 2">
            <a:extLst>
              <a:ext uri="{FF2B5EF4-FFF2-40B4-BE49-F238E27FC236}">
                <a16:creationId xmlns:a16="http://schemas.microsoft.com/office/drawing/2014/main" id="{EA7F29E4-F34E-4379-899F-73276309F920}"/>
              </a:ext>
            </a:extLst>
          </p:cNvPr>
          <p:cNvSpPr>
            <a:spLocks noGrp="1"/>
          </p:cNvSpPr>
          <p:nvPr>
            <p:ph idx="1"/>
          </p:nvPr>
        </p:nvSpPr>
        <p:spPr>
          <a:xfrm>
            <a:off x="838200" y="2057400"/>
            <a:ext cx="10515600" cy="3871762"/>
          </a:xfrm>
        </p:spPr>
        <p:txBody>
          <a:bodyPr>
            <a:noAutofit/>
          </a:bodyPr>
          <a:lstStyle/>
          <a:p>
            <a:r>
              <a:rPr lang="en-US" sz="2400" dirty="0"/>
              <a:t>We conducted a review of published literatures reporting impact of HI on access to PHC and quality of care. </a:t>
            </a:r>
          </a:p>
          <a:p>
            <a:pPr lvl="1"/>
            <a:r>
              <a:rPr lang="en-US" sz="1800" dirty="0"/>
              <a:t>We identified the research question. </a:t>
            </a:r>
          </a:p>
          <a:p>
            <a:pPr lvl="1"/>
            <a:r>
              <a:rPr lang="en-US" sz="1800" dirty="0"/>
              <a:t>Two reviewers were assigned to searching, while two evaluated the titles and abstract of the articles.</a:t>
            </a:r>
          </a:p>
          <a:p>
            <a:pPr lvl="1"/>
            <a:r>
              <a:rPr lang="en-US" sz="1800" dirty="0"/>
              <a:t>An articles is only accepted when agreed on by at least three reviewers</a:t>
            </a:r>
          </a:p>
          <a:p>
            <a:pPr lvl="1"/>
            <a:r>
              <a:rPr lang="en-US" sz="1800" dirty="0"/>
              <a:t>Databases searched included </a:t>
            </a:r>
            <a:r>
              <a:rPr lang="en-US" sz="1800" dirty="0" err="1"/>
              <a:t>Pubmed</a:t>
            </a:r>
            <a:r>
              <a:rPr lang="en-US" sz="1800" dirty="0"/>
              <a:t>, </a:t>
            </a:r>
            <a:r>
              <a:rPr lang="en-US" sz="1800" dirty="0" err="1"/>
              <a:t>Embase</a:t>
            </a:r>
            <a:r>
              <a:rPr lang="en-US" sz="1800" dirty="0"/>
              <a:t>, Ovid and Google Scholar</a:t>
            </a:r>
          </a:p>
          <a:p>
            <a:pPr lvl="0"/>
            <a:r>
              <a:rPr lang="en-US" sz="2400" dirty="0"/>
              <a:t>The search strategy </a:t>
            </a:r>
          </a:p>
          <a:p>
            <a:pPr lvl="1"/>
            <a:r>
              <a:rPr lang="en-US" sz="1800" dirty="0"/>
              <a:t>The inclusion criteria include:</a:t>
            </a:r>
          </a:p>
          <a:p>
            <a:pPr lvl="2"/>
            <a:r>
              <a:rPr lang="en-US" sz="1600" dirty="0"/>
              <a:t>The participants had to refer to Nigeria (in general). “Participants” include users of primary health services, where the reported mechanism of paying for health services was through HI </a:t>
            </a:r>
          </a:p>
          <a:p>
            <a:pPr lvl="2"/>
            <a:r>
              <a:rPr lang="en-US" sz="1600" dirty="0"/>
              <a:t>The intervention (object of study) had to be a report of pre-payment schemes in PHC services (social, private and community health insurance); </a:t>
            </a:r>
          </a:p>
        </p:txBody>
      </p:sp>
    </p:spTree>
    <p:extLst>
      <p:ext uri="{BB962C8B-B14F-4D97-AF65-F5344CB8AC3E}">
        <p14:creationId xmlns:p14="http://schemas.microsoft.com/office/powerpoint/2010/main" val="359735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D414D-7742-4C24-97DD-DFCDBB69B20A}"/>
              </a:ext>
            </a:extLst>
          </p:cNvPr>
          <p:cNvSpPr>
            <a:spLocks noGrp="1"/>
          </p:cNvSpPr>
          <p:nvPr>
            <p:ph type="title"/>
          </p:nvPr>
        </p:nvSpPr>
        <p:spPr>
          <a:xfrm>
            <a:off x="838200" y="631825"/>
            <a:ext cx="10515600" cy="1325563"/>
          </a:xfrm>
        </p:spPr>
        <p:txBody>
          <a:bodyPr>
            <a:normAutofit/>
          </a:bodyPr>
          <a:lstStyle/>
          <a:p>
            <a:r>
              <a:rPr lang="en-US" dirty="0"/>
              <a:t>Methods 2/2</a:t>
            </a:r>
          </a:p>
        </p:txBody>
      </p:sp>
      <p:sp>
        <p:nvSpPr>
          <p:cNvPr id="3" name="Content Placeholder 2">
            <a:extLst>
              <a:ext uri="{FF2B5EF4-FFF2-40B4-BE49-F238E27FC236}">
                <a16:creationId xmlns:a16="http://schemas.microsoft.com/office/drawing/2014/main" id="{96472265-A24C-4BDC-B010-B45D2BCB9FE3}"/>
              </a:ext>
            </a:extLst>
          </p:cNvPr>
          <p:cNvSpPr>
            <a:spLocks noGrp="1"/>
          </p:cNvSpPr>
          <p:nvPr>
            <p:ph idx="1"/>
          </p:nvPr>
        </p:nvSpPr>
        <p:spPr>
          <a:xfrm>
            <a:off x="838200" y="2057400"/>
            <a:ext cx="10515600" cy="3871762"/>
          </a:xfrm>
        </p:spPr>
        <p:txBody>
          <a:bodyPr>
            <a:normAutofit fontScale="92500" lnSpcReduction="10000"/>
          </a:bodyPr>
          <a:lstStyle/>
          <a:p>
            <a:pPr lvl="1"/>
            <a:r>
              <a:rPr lang="en-US" sz="2000" dirty="0"/>
              <a:t>Comparison: primary health services without any form of prepayment or health insurance;</a:t>
            </a:r>
          </a:p>
          <a:p>
            <a:pPr lvl="1"/>
            <a:r>
              <a:rPr lang="en-US" sz="2000" dirty="0"/>
              <a:t>Outcome measures: changes in access to services, quality of care.</a:t>
            </a:r>
          </a:p>
          <a:p>
            <a:r>
              <a:rPr lang="en-US" sz="2200" dirty="0"/>
              <a:t>Assessment of risk of bias </a:t>
            </a:r>
          </a:p>
          <a:p>
            <a:pPr lvl="1"/>
            <a:r>
              <a:rPr lang="en-US" sz="2200" dirty="0"/>
              <a:t>Studies are non-randomized and extracted from articles and references. </a:t>
            </a:r>
          </a:p>
          <a:p>
            <a:pPr lvl="1"/>
            <a:r>
              <a:rPr lang="en-US" sz="2200" dirty="0"/>
              <a:t>Assessment of risk of bias/quality appraisal was done for study design, selection bias, confounders, data collection methods, withdrawals, reports and analyses using a modified checklist for observational studies in epidemiology.</a:t>
            </a:r>
          </a:p>
          <a:p>
            <a:r>
              <a:rPr lang="en-US" sz="2200" dirty="0"/>
              <a:t>Analysis</a:t>
            </a:r>
          </a:p>
          <a:p>
            <a:pPr lvl="1"/>
            <a:r>
              <a:rPr lang="en-US" sz="2200" dirty="0"/>
              <a:t>Statistical pooling of outcome data (for meta-analysis) wasn’t considered as the heterogeneity of the studies with regard to contextual and health services factors would have rendered such a meta-analysis potentially misleading. </a:t>
            </a:r>
          </a:p>
          <a:p>
            <a:pPr lvl="1"/>
            <a:r>
              <a:rPr lang="en-US" sz="2200" dirty="0"/>
              <a:t>A narrative description of the results was conducted instead.</a:t>
            </a:r>
          </a:p>
          <a:p>
            <a:endParaRPr lang="en-US" sz="2200" dirty="0"/>
          </a:p>
        </p:txBody>
      </p:sp>
    </p:spTree>
    <p:extLst>
      <p:ext uri="{BB962C8B-B14F-4D97-AF65-F5344CB8AC3E}">
        <p14:creationId xmlns:p14="http://schemas.microsoft.com/office/powerpoint/2010/main" val="40189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B65E4774-F1E1-4D9D-BCC7-941E1BAA6D6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Flow chart of search results of studies from searching and screening</a:t>
            </a:r>
          </a:p>
        </p:txBody>
      </p:sp>
      <p:pic>
        <p:nvPicPr>
          <p:cNvPr id="4" name="Content Placeholder 3">
            <a:extLst>
              <a:ext uri="{FF2B5EF4-FFF2-40B4-BE49-F238E27FC236}">
                <a16:creationId xmlns:a16="http://schemas.microsoft.com/office/drawing/2014/main" id="{D0BC2A58-F70E-4040-B8F7-AA9ADC478B52}"/>
              </a:ext>
            </a:extLst>
          </p:cNvPr>
          <p:cNvPicPr>
            <a:picLocks noGrp="1" noChangeAspect="1"/>
          </p:cNvPicPr>
          <p:nvPr>
            <p:ph idx="1"/>
          </p:nvPr>
        </p:nvPicPr>
        <p:blipFill>
          <a:blip r:embed="rId2"/>
          <a:stretch>
            <a:fillRect/>
          </a:stretch>
        </p:blipFill>
        <p:spPr>
          <a:xfrm>
            <a:off x="4100672" y="961812"/>
            <a:ext cx="7064054" cy="4930987"/>
          </a:xfrm>
          <a:prstGeom prst="rect">
            <a:avLst/>
          </a:prstGeom>
        </p:spPr>
      </p:pic>
    </p:spTree>
    <p:extLst>
      <p:ext uri="{BB962C8B-B14F-4D97-AF65-F5344CB8AC3E}">
        <p14:creationId xmlns:p14="http://schemas.microsoft.com/office/powerpoint/2010/main" val="326961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423FCE-A212-492F-AD23-C9C53A72208F}"/>
              </a:ext>
            </a:extLst>
          </p:cNvPr>
          <p:cNvSpPr>
            <a:spLocks noGrp="1"/>
          </p:cNvSpPr>
          <p:nvPr>
            <p:ph type="title"/>
          </p:nvPr>
        </p:nvSpPr>
        <p:spPr/>
        <p:txBody>
          <a:bodyPr/>
          <a:lstStyle/>
          <a:p>
            <a:r>
              <a:rPr lang="en-US" b="1" dirty="0"/>
              <a:t>Description of included studies</a:t>
            </a:r>
          </a:p>
        </p:txBody>
      </p:sp>
      <p:sp>
        <p:nvSpPr>
          <p:cNvPr id="8" name="Content Placeholder 7">
            <a:extLst>
              <a:ext uri="{FF2B5EF4-FFF2-40B4-BE49-F238E27FC236}">
                <a16:creationId xmlns:a16="http://schemas.microsoft.com/office/drawing/2014/main" id="{3DD76F03-6B3C-4E1D-BC90-69E4A2C74751}"/>
              </a:ext>
            </a:extLst>
          </p:cNvPr>
          <p:cNvSpPr>
            <a:spLocks noGrp="1"/>
          </p:cNvSpPr>
          <p:nvPr>
            <p:ph idx="1"/>
          </p:nvPr>
        </p:nvSpPr>
        <p:spPr/>
        <p:txBody>
          <a:bodyPr>
            <a:normAutofit fontScale="92500" lnSpcReduction="10000"/>
          </a:bodyPr>
          <a:lstStyle/>
          <a:p>
            <a:r>
              <a:rPr lang="en-US" b="1" dirty="0"/>
              <a:t>Study settings</a:t>
            </a:r>
          </a:p>
          <a:p>
            <a:pPr lvl="1"/>
            <a:r>
              <a:rPr lang="en-US" dirty="0"/>
              <a:t>All studies were conducted in Nigeria 2008 - 2013. </a:t>
            </a:r>
          </a:p>
          <a:p>
            <a:pPr lvl="1"/>
            <a:r>
              <a:rPr lang="en-US" dirty="0"/>
              <a:t>two studies were conducted in communities in Northern Nigeria</a:t>
            </a:r>
          </a:p>
          <a:p>
            <a:pPr lvl="1"/>
            <a:r>
              <a:rPr lang="en-US" dirty="0"/>
              <a:t>Six in communities in south eastern Nigeria</a:t>
            </a:r>
          </a:p>
          <a:p>
            <a:pPr lvl="1"/>
            <a:r>
              <a:rPr lang="en-US" dirty="0"/>
              <a:t>One study in south western Nigeria.</a:t>
            </a:r>
          </a:p>
          <a:p>
            <a:r>
              <a:rPr lang="en-US" dirty="0"/>
              <a:t>Non-randomized studies on HI  </a:t>
            </a:r>
          </a:p>
          <a:p>
            <a:r>
              <a:rPr lang="en-US" dirty="0"/>
              <a:t>Although, attempts to include them was made, no identified interventional study despite rigorous search methods applied. </a:t>
            </a:r>
          </a:p>
          <a:p>
            <a:r>
              <a:rPr lang="en-US" dirty="0"/>
              <a:t>Of the nine studies included, 6 were cross-sectional, with one each used exploratory method, comparative case approach, review/appraisal and explanatory survey. </a:t>
            </a:r>
          </a:p>
          <a:p>
            <a:endParaRPr lang="en-US" dirty="0"/>
          </a:p>
        </p:txBody>
      </p:sp>
    </p:spTree>
    <p:extLst>
      <p:ext uri="{BB962C8B-B14F-4D97-AF65-F5344CB8AC3E}">
        <p14:creationId xmlns:p14="http://schemas.microsoft.com/office/powerpoint/2010/main" val="317193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C3627E-9D64-4C0F-9B9B-5BB2608D12B4}"/>
              </a:ext>
            </a:extLst>
          </p:cNvPr>
          <p:cNvGraphicFramePr>
            <a:graphicFrameLocks noGrp="1"/>
          </p:cNvGraphicFramePr>
          <p:nvPr>
            <p:extLst>
              <p:ext uri="{D42A27DB-BD31-4B8C-83A1-F6EECF244321}">
                <p14:modId xmlns:p14="http://schemas.microsoft.com/office/powerpoint/2010/main" val="2944359414"/>
              </p:ext>
            </p:extLst>
          </p:nvPr>
        </p:nvGraphicFramePr>
        <p:xfrm>
          <a:off x="434474" y="1008419"/>
          <a:ext cx="11095630" cy="4353264"/>
        </p:xfrm>
        <a:graphic>
          <a:graphicData uri="http://schemas.openxmlformats.org/drawingml/2006/table">
            <a:tbl>
              <a:tblPr firstRow="1" firstCol="1" bandRow="1">
                <a:tableStyleId>{F2DE63D5-997A-4646-A377-4702673A728D}</a:tableStyleId>
              </a:tblPr>
              <a:tblGrid>
                <a:gridCol w="792545">
                  <a:extLst>
                    <a:ext uri="{9D8B030D-6E8A-4147-A177-3AD203B41FA5}">
                      <a16:colId xmlns:a16="http://schemas.microsoft.com/office/drawing/2014/main" val="848911949"/>
                    </a:ext>
                  </a:extLst>
                </a:gridCol>
                <a:gridCol w="792545">
                  <a:extLst>
                    <a:ext uri="{9D8B030D-6E8A-4147-A177-3AD203B41FA5}">
                      <a16:colId xmlns:a16="http://schemas.microsoft.com/office/drawing/2014/main" val="2984335391"/>
                    </a:ext>
                  </a:extLst>
                </a:gridCol>
                <a:gridCol w="792545">
                  <a:extLst>
                    <a:ext uri="{9D8B030D-6E8A-4147-A177-3AD203B41FA5}">
                      <a16:colId xmlns:a16="http://schemas.microsoft.com/office/drawing/2014/main" val="1244350040"/>
                    </a:ext>
                  </a:extLst>
                </a:gridCol>
                <a:gridCol w="792545">
                  <a:extLst>
                    <a:ext uri="{9D8B030D-6E8A-4147-A177-3AD203B41FA5}">
                      <a16:colId xmlns:a16="http://schemas.microsoft.com/office/drawing/2014/main" val="356214268"/>
                    </a:ext>
                  </a:extLst>
                </a:gridCol>
                <a:gridCol w="792545">
                  <a:extLst>
                    <a:ext uri="{9D8B030D-6E8A-4147-A177-3AD203B41FA5}">
                      <a16:colId xmlns:a16="http://schemas.microsoft.com/office/drawing/2014/main" val="3673267691"/>
                    </a:ext>
                  </a:extLst>
                </a:gridCol>
                <a:gridCol w="792545">
                  <a:extLst>
                    <a:ext uri="{9D8B030D-6E8A-4147-A177-3AD203B41FA5}">
                      <a16:colId xmlns:a16="http://schemas.microsoft.com/office/drawing/2014/main" val="4249334605"/>
                    </a:ext>
                  </a:extLst>
                </a:gridCol>
                <a:gridCol w="792545">
                  <a:extLst>
                    <a:ext uri="{9D8B030D-6E8A-4147-A177-3AD203B41FA5}">
                      <a16:colId xmlns:a16="http://schemas.microsoft.com/office/drawing/2014/main" val="2840007247"/>
                    </a:ext>
                  </a:extLst>
                </a:gridCol>
                <a:gridCol w="792545">
                  <a:extLst>
                    <a:ext uri="{9D8B030D-6E8A-4147-A177-3AD203B41FA5}">
                      <a16:colId xmlns:a16="http://schemas.microsoft.com/office/drawing/2014/main" val="1952711447"/>
                    </a:ext>
                  </a:extLst>
                </a:gridCol>
                <a:gridCol w="792545">
                  <a:extLst>
                    <a:ext uri="{9D8B030D-6E8A-4147-A177-3AD203B41FA5}">
                      <a16:colId xmlns:a16="http://schemas.microsoft.com/office/drawing/2014/main" val="2461883691"/>
                    </a:ext>
                  </a:extLst>
                </a:gridCol>
                <a:gridCol w="792545">
                  <a:extLst>
                    <a:ext uri="{9D8B030D-6E8A-4147-A177-3AD203B41FA5}">
                      <a16:colId xmlns:a16="http://schemas.microsoft.com/office/drawing/2014/main" val="1542855143"/>
                    </a:ext>
                  </a:extLst>
                </a:gridCol>
                <a:gridCol w="792545">
                  <a:extLst>
                    <a:ext uri="{9D8B030D-6E8A-4147-A177-3AD203B41FA5}">
                      <a16:colId xmlns:a16="http://schemas.microsoft.com/office/drawing/2014/main" val="3941439113"/>
                    </a:ext>
                  </a:extLst>
                </a:gridCol>
                <a:gridCol w="792545">
                  <a:extLst>
                    <a:ext uri="{9D8B030D-6E8A-4147-A177-3AD203B41FA5}">
                      <a16:colId xmlns:a16="http://schemas.microsoft.com/office/drawing/2014/main" val="3605447810"/>
                    </a:ext>
                  </a:extLst>
                </a:gridCol>
                <a:gridCol w="792545">
                  <a:extLst>
                    <a:ext uri="{9D8B030D-6E8A-4147-A177-3AD203B41FA5}">
                      <a16:colId xmlns:a16="http://schemas.microsoft.com/office/drawing/2014/main" val="411288046"/>
                    </a:ext>
                  </a:extLst>
                </a:gridCol>
                <a:gridCol w="792545">
                  <a:extLst>
                    <a:ext uri="{9D8B030D-6E8A-4147-A177-3AD203B41FA5}">
                      <a16:colId xmlns:a16="http://schemas.microsoft.com/office/drawing/2014/main" val="2936383106"/>
                    </a:ext>
                  </a:extLst>
                </a:gridCol>
              </a:tblGrid>
              <a:tr h="537758">
                <a:tc>
                  <a:txBody>
                    <a:bodyPr/>
                    <a:lstStyle/>
                    <a:p>
                      <a:pPr marL="0" marR="0">
                        <a:lnSpc>
                          <a:spcPct val="115000"/>
                        </a:lnSpc>
                        <a:spcBef>
                          <a:spcPts val="0"/>
                        </a:spcBef>
                        <a:spcAft>
                          <a:spcPts val="0"/>
                        </a:spcAft>
                      </a:pPr>
                      <a:r>
                        <a:rPr lang="en-US" sz="600" cap="all" dirty="0">
                          <a:solidFill>
                            <a:schemeClr val="tx1"/>
                          </a:solidFill>
                          <a:effectLst/>
                        </a:rPr>
                        <a:t> </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solidFill>
                      <a:schemeClr val="bg1">
                        <a:lumMod val="85000"/>
                      </a:schemeClr>
                    </a:solidFill>
                  </a:tcPr>
                </a:tc>
                <a:tc>
                  <a:txBody>
                    <a:bodyPr/>
                    <a:lstStyle/>
                    <a:p>
                      <a:pPr marL="0" marR="0" algn="ctr">
                        <a:lnSpc>
                          <a:spcPct val="115000"/>
                        </a:lnSpc>
                        <a:spcBef>
                          <a:spcPts val="0"/>
                        </a:spcBef>
                        <a:spcAft>
                          <a:spcPts val="0"/>
                        </a:spcAft>
                      </a:pPr>
                      <a:r>
                        <a:rPr lang="en-US" sz="600" cap="all">
                          <a:solidFill>
                            <a:schemeClr val="tx1"/>
                          </a:solidFill>
                          <a:effectLst/>
                        </a:rPr>
                        <a:t>(1)</a:t>
                      </a:r>
                      <a:endParaRPr lang="en-US" sz="1000">
                        <a:solidFill>
                          <a:schemeClr val="tx1"/>
                        </a:solidFill>
                        <a:effectLst/>
                      </a:endParaRPr>
                    </a:p>
                    <a:p>
                      <a:pPr marL="0" marR="0" algn="ctr">
                        <a:lnSpc>
                          <a:spcPct val="115000"/>
                        </a:lnSpc>
                        <a:spcBef>
                          <a:spcPts val="0"/>
                        </a:spcBef>
                        <a:spcAft>
                          <a:spcPts val="0"/>
                        </a:spcAft>
                      </a:pPr>
                      <a:r>
                        <a:rPr lang="en-US" sz="600" cap="all">
                          <a:solidFill>
                            <a:schemeClr val="tx1"/>
                          </a:solidFill>
                          <a:effectLst/>
                        </a:rPr>
                        <a:t>Research/ analytical question(s)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solidFill>
                      <a:schemeClr val="bg1">
                        <a:lumMod val="85000"/>
                      </a:schemeClr>
                    </a:solidFill>
                  </a:tcPr>
                </a:tc>
                <a:tc>
                  <a:txBody>
                    <a:bodyPr/>
                    <a:lstStyle/>
                    <a:p>
                      <a:pPr marL="0" marR="0" algn="ctr">
                        <a:lnSpc>
                          <a:spcPct val="115000"/>
                        </a:lnSpc>
                        <a:spcBef>
                          <a:spcPts val="0"/>
                        </a:spcBef>
                        <a:spcAft>
                          <a:spcPts val="0"/>
                        </a:spcAft>
                      </a:pPr>
                      <a:r>
                        <a:rPr lang="en-US" sz="600" cap="all" dirty="0">
                          <a:solidFill>
                            <a:schemeClr val="tx1"/>
                          </a:solidFill>
                          <a:effectLst/>
                        </a:rPr>
                        <a:t>(2)</a:t>
                      </a:r>
                      <a:endParaRPr lang="en-US" sz="1000" dirty="0">
                        <a:solidFill>
                          <a:schemeClr val="tx1"/>
                        </a:solidFill>
                        <a:effectLst/>
                      </a:endParaRPr>
                    </a:p>
                    <a:p>
                      <a:pPr marL="0" marR="0" algn="ctr">
                        <a:lnSpc>
                          <a:spcPct val="115000"/>
                        </a:lnSpc>
                        <a:spcBef>
                          <a:spcPts val="0"/>
                        </a:spcBef>
                        <a:spcAft>
                          <a:spcPts val="0"/>
                        </a:spcAft>
                      </a:pPr>
                      <a:r>
                        <a:rPr lang="en-US" sz="600" cap="all" dirty="0">
                          <a:solidFill>
                            <a:schemeClr val="tx1"/>
                          </a:solidFill>
                          <a:effectLst/>
                        </a:rPr>
                        <a:t>Rationale</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solidFill>
                      <a:schemeClr val="bg1">
                        <a:lumMod val="85000"/>
                      </a:schemeClr>
                    </a:solidFill>
                  </a:tcPr>
                </a:tc>
                <a:tc gridSpan="3">
                  <a:txBody>
                    <a:bodyPr/>
                    <a:lstStyle/>
                    <a:p>
                      <a:pPr marL="0" marR="0" algn="ctr">
                        <a:lnSpc>
                          <a:spcPct val="115000"/>
                        </a:lnSpc>
                        <a:spcBef>
                          <a:spcPts val="0"/>
                        </a:spcBef>
                        <a:spcAft>
                          <a:spcPts val="0"/>
                        </a:spcAft>
                      </a:pPr>
                      <a:r>
                        <a:rPr lang="en-US" sz="600" cap="all" dirty="0">
                          <a:solidFill>
                            <a:schemeClr val="tx1"/>
                          </a:solidFill>
                          <a:effectLst/>
                        </a:rPr>
                        <a:t>(3)</a:t>
                      </a:r>
                      <a:endParaRPr lang="en-US" sz="1000" dirty="0">
                        <a:solidFill>
                          <a:schemeClr val="tx1"/>
                        </a:solidFill>
                        <a:effectLst/>
                      </a:endParaRPr>
                    </a:p>
                    <a:p>
                      <a:pPr marL="0" marR="0" algn="ctr">
                        <a:lnSpc>
                          <a:spcPct val="115000"/>
                        </a:lnSpc>
                        <a:spcBef>
                          <a:spcPts val="0"/>
                        </a:spcBef>
                        <a:spcAft>
                          <a:spcPts val="0"/>
                        </a:spcAft>
                      </a:pPr>
                      <a:r>
                        <a:rPr lang="en-US" sz="600" cap="all" dirty="0">
                          <a:solidFill>
                            <a:schemeClr val="tx1"/>
                          </a:solidFill>
                          <a:effectLst/>
                        </a:rPr>
                        <a:t>Methodology</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solidFill>
                      <a:schemeClr val="bg1">
                        <a:lumMod val="85000"/>
                      </a:schemeClr>
                    </a:solidFill>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cap="all" dirty="0">
                          <a:solidFill>
                            <a:schemeClr val="tx1"/>
                          </a:solidFill>
                          <a:effectLst/>
                        </a:rPr>
                        <a:t>(4)</a:t>
                      </a:r>
                      <a:endParaRPr lang="en-US" sz="1000" dirty="0">
                        <a:solidFill>
                          <a:schemeClr val="tx1"/>
                        </a:solidFill>
                        <a:effectLst/>
                      </a:endParaRPr>
                    </a:p>
                    <a:p>
                      <a:pPr marL="0" marR="0" algn="ctr">
                        <a:lnSpc>
                          <a:spcPct val="115000"/>
                        </a:lnSpc>
                        <a:spcBef>
                          <a:spcPts val="0"/>
                        </a:spcBef>
                        <a:spcAft>
                          <a:spcPts val="0"/>
                        </a:spcAft>
                      </a:pPr>
                      <a:r>
                        <a:rPr lang="en-US" sz="600" cap="all" dirty="0">
                          <a:solidFill>
                            <a:schemeClr val="tx1"/>
                          </a:solidFill>
                          <a:effectLst/>
                        </a:rPr>
                        <a:t>Data</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solidFill>
                      <a:schemeClr val="bg1">
                        <a:lumMod val="85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cap="all" dirty="0">
                          <a:solidFill>
                            <a:schemeClr val="tx1"/>
                          </a:solidFill>
                          <a:effectLst/>
                        </a:rPr>
                        <a:t> </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solidFill>
                      <a:schemeClr val="bg1">
                        <a:lumMod val="85000"/>
                      </a:schemeClr>
                    </a:solidFill>
                  </a:tcPr>
                </a:tc>
                <a:tc>
                  <a:txBody>
                    <a:bodyPr/>
                    <a:lstStyle/>
                    <a:p>
                      <a:pPr marL="0" marR="0" algn="ctr">
                        <a:lnSpc>
                          <a:spcPct val="115000"/>
                        </a:lnSpc>
                        <a:spcBef>
                          <a:spcPts val="0"/>
                        </a:spcBef>
                        <a:spcAft>
                          <a:spcPts val="0"/>
                        </a:spcAft>
                      </a:pPr>
                      <a:r>
                        <a:rPr lang="en-US" sz="600" cap="all" dirty="0">
                          <a:solidFill>
                            <a:schemeClr val="tx1"/>
                          </a:solidFill>
                          <a:effectLst/>
                        </a:rPr>
                        <a:t>(5)</a:t>
                      </a:r>
                      <a:endParaRPr lang="en-US" sz="1000" dirty="0">
                        <a:solidFill>
                          <a:schemeClr val="tx1"/>
                        </a:solidFill>
                        <a:effectLst/>
                      </a:endParaRPr>
                    </a:p>
                    <a:p>
                      <a:pPr marL="0" marR="0" algn="ctr">
                        <a:lnSpc>
                          <a:spcPct val="115000"/>
                        </a:lnSpc>
                        <a:spcBef>
                          <a:spcPts val="0"/>
                        </a:spcBef>
                        <a:spcAft>
                          <a:spcPts val="0"/>
                        </a:spcAft>
                      </a:pPr>
                      <a:r>
                        <a:rPr lang="en-US" sz="600" cap="all" dirty="0">
                          <a:solidFill>
                            <a:schemeClr val="tx1"/>
                          </a:solidFill>
                          <a:effectLst/>
                        </a:rPr>
                        <a:t>Goal achievement</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solidFill>
                      <a:schemeClr val="bg1">
                        <a:lumMod val="85000"/>
                      </a:schemeClr>
                    </a:solidFill>
                  </a:tcPr>
                </a:tc>
                <a:tc gridSpan="2">
                  <a:txBody>
                    <a:bodyPr/>
                    <a:lstStyle/>
                    <a:p>
                      <a:pPr marL="0" marR="0" algn="ctr">
                        <a:lnSpc>
                          <a:spcPct val="115000"/>
                        </a:lnSpc>
                        <a:spcBef>
                          <a:spcPts val="0"/>
                        </a:spcBef>
                        <a:spcAft>
                          <a:spcPts val="0"/>
                        </a:spcAft>
                      </a:pPr>
                      <a:r>
                        <a:rPr lang="en-US" sz="600" cap="all">
                          <a:solidFill>
                            <a:schemeClr val="tx1"/>
                          </a:solidFill>
                          <a:effectLst/>
                        </a:rPr>
                        <a:t>(6)</a:t>
                      </a:r>
                      <a:endParaRPr lang="en-US" sz="1000">
                        <a:solidFill>
                          <a:schemeClr val="tx1"/>
                        </a:solidFill>
                        <a:effectLst/>
                      </a:endParaRPr>
                    </a:p>
                    <a:p>
                      <a:pPr marL="0" marR="0" algn="ctr">
                        <a:lnSpc>
                          <a:spcPct val="115000"/>
                        </a:lnSpc>
                        <a:spcBef>
                          <a:spcPts val="0"/>
                        </a:spcBef>
                        <a:spcAft>
                          <a:spcPts val="0"/>
                        </a:spcAft>
                      </a:pPr>
                      <a:r>
                        <a:rPr lang="en-US" sz="600" cap="all">
                          <a:solidFill>
                            <a:schemeClr val="tx1"/>
                          </a:solidFill>
                          <a:effectLst/>
                        </a:rPr>
                        <a:t>Findings and results</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solidFill>
                      <a:schemeClr val="bg1">
                        <a:lumMod val="85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600" cap="all" dirty="0">
                          <a:solidFill>
                            <a:schemeClr val="tx1"/>
                          </a:solidFill>
                          <a:effectLst/>
                        </a:rPr>
                        <a:t>(7)</a:t>
                      </a:r>
                      <a:endParaRPr lang="en-US" sz="1000" dirty="0">
                        <a:solidFill>
                          <a:schemeClr val="tx1"/>
                        </a:solidFill>
                        <a:effectLst/>
                      </a:endParaRPr>
                    </a:p>
                    <a:p>
                      <a:pPr marL="0" marR="0" algn="ctr">
                        <a:lnSpc>
                          <a:spcPct val="115000"/>
                        </a:lnSpc>
                        <a:spcBef>
                          <a:spcPts val="0"/>
                        </a:spcBef>
                        <a:spcAft>
                          <a:spcPts val="0"/>
                        </a:spcAft>
                      </a:pPr>
                      <a:r>
                        <a:rPr lang="en-US" sz="600" cap="all" dirty="0">
                          <a:solidFill>
                            <a:schemeClr val="tx1"/>
                          </a:solidFill>
                          <a:effectLst/>
                        </a:rPr>
                        <a:t>Discussion and       conclusions</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solidFill>
                      <a:schemeClr val="bg1">
                        <a:lumMod val="85000"/>
                      </a:schemeClr>
                    </a:solidFill>
                  </a:tcPr>
                </a:tc>
                <a:tc>
                  <a:txBody>
                    <a:bodyPr/>
                    <a:lstStyle/>
                    <a:p>
                      <a:pPr marL="0" marR="0" algn="ctr">
                        <a:lnSpc>
                          <a:spcPct val="115000"/>
                        </a:lnSpc>
                        <a:spcBef>
                          <a:spcPts val="0"/>
                        </a:spcBef>
                        <a:spcAft>
                          <a:spcPts val="0"/>
                        </a:spcAft>
                      </a:pPr>
                      <a:r>
                        <a:rPr lang="en-US" sz="600" cap="all" dirty="0">
                          <a:solidFill>
                            <a:schemeClr val="tx1"/>
                          </a:solidFill>
                          <a:effectLst/>
                        </a:rPr>
                        <a:t>Total </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solidFill>
                      <a:schemeClr val="bg1">
                        <a:lumMod val="85000"/>
                      </a:schemeClr>
                    </a:solidFill>
                  </a:tcPr>
                </a:tc>
                <a:extLst>
                  <a:ext uri="{0D108BD9-81ED-4DB2-BD59-A6C34878D82A}">
                    <a16:rowId xmlns:a16="http://schemas.microsoft.com/office/drawing/2014/main" val="3266511219"/>
                  </a:ext>
                </a:extLst>
              </a:tr>
              <a:tr h="1710475">
                <a:tc>
                  <a:txBody>
                    <a:bodyPr/>
                    <a:lstStyle/>
                    <a:p>
                      <a:pPr marL="0" marR="0">
                        <a:lnSpc>
                          <a:spcPct val="115000"/>
                        </a:lnSpc>
                        <a:spcBef>
                          <a:spcPts val="0"/>
                        </a:spcBef>
                        <a:spcAft>
                          <a:spcPts val="0"/>
                        </a:spcAft>
                      </a:pPr>
                      <a:r>
                        <a:rPr lang="en-US" sz="700" b="1" dirty="0">
                          <a:effectLst/>
                        </a:rPr>
                        <a:t>Author (Ref), Year of Study</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dirty="0">
                          <a:effectLst/>
                        </a:rPr>
                        <a:t>Does the study have a clear and well-defined analytical/ research question? </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dirty="0">
                          <a:effectLst/>
                        </a:rPr>
                        <a:t>Does the study motivate its research question? </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dirty="0">
                          <a:effectLst/>
                        </a:rPr>
                        <a:t>(</a:t>
                      </a:r>
                      <a:r>
                        <a:rPr lang="en-US" sz="700" b="1" dirty="0" err="1">
                          <a:effectLst/>
                        </a:rPr>
                        <a:t>i</a:t>
                      </a:r>
                      <a:r>
                        <a:rPr lang="en-US" sz="700" b="1" dirty="0">
                          <a:effectLst/>
                        </a:rPr>
                        <a:t>) Does the study clearly describe the methods used to answer the analytical question(s)? </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u="sng" dirty="0">
                          <a:effectLst/>
                        </a:rPr>
                        <a:t>(</a:t>
                      </a:r>
                      <a:r>
                        <a:rPr lang="en-US" sz="700" b="1" dirty="0">
                          <a:effectLst/>
                        </a:rPr>
                        <a:t>ii) Does the study make use of cross-sectional or time series statistical (descriptive/non-parametric) analysis, incl. significance levels in relevant sections?</a:t>
                      </a:r>
                    </a:p>
                    <a:p>
                      <a:pPr marL="0" marR="0">
                        <a:lnSpc>
                          <a:spcPct val="115000"/>
                        </a:lnSpc>
                        <a:spcBef>
                          <a:spcPts val="0"/>
                        </a:spcBef>
                        <a:spcAft>
                          <a:spcPts val="0"/>
                        </a:spcAft>
                      </a:pPr>
                      <a:r>
                        <a:rPr lang="en-US" sz="700" b="1" dirty="0">
                          <a:effectLst/>
                        </a:rPr>
                        <a:t>Sore 3 if study makes use of statistical regression analysis?</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dirty="0">
                          <a:effectLst/>
                        </a:rPr>
                        <a:t>(iii) Does the study use any kind of controls or alternative comparisons?</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a:effectLst/>
                        </a:rPr>
                        <a:t>(i) Is the type of information used in the study in terms of source, sample size, time period, levels etc. clearly described?</a:t>
                      </a:r>
                      <a:endParaRPr lang="en-US" sz="7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a:effectLst/>
                        </a:rPr>
                        <a:t> (ii) Does the study make use of primary data for its key analyses?</a:t>
                      </a:r>
                      <a:endParaRPr lang="en-US" sz="7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dirty="0">
                          <a:effectLst/>
                        </a:rPr>
                        <a:t>(iii) Does the study make use of household or provider level data?</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dirty="0">
                          <a:effectLst/>
                        </a:rPr>
                        <a:t>(</a:t>
                      </a:r>
                      <a:r>
                        <a:rPr lang="en-US" sz="700" b="1" dirty="0" err="1">
                          <a:effectLst/>
                        </a:rPr>
                        <a:t>i</a:t>
                      </a:r>
                      <a:r>
                        <a:rPr lang="en-US" sz="700" b="1" dirty="0">
                          <a:effectLst/>
                        </a:rPr>
                        <a:t>) Does the study answer (all of) the research/sub- question(s)?</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dirty="0">
                          <a:effectLst/>
                        </a:rPr>
                        <a:t>(</a:t>
                      </a:r>
                      <a:r>
                        <a:rPr lang="en-US" sz="700" b="1" dirty="0" err="1">
                          <a:effectLst/>
                        </a:rPr>
                        <a:t>i</a:t>
                      </a:r>
                      <a:r>
                        <a:rPr lang="en-US" sz="700" b="1" dirty="0">
                          <a:effectLst/>
                        </a:rPr>
                        <a:t>) Are all of the stated findings &amp; results the outcome of the particular methods used in the current study?</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dirty="0">
                          <a:effectLst/>
                        </a:rPr>
                        <a:t>(ii) Are the results/findings credible with respect to method and data?</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dirty="0">
                          <a:effectLst/>
                        </a:rPr>
                        <a:t>(</a:t>
                      </a:r>
                      <a:r>
                        <a:rPr lang="en-US" sz="700" b="1" dirty="0" err="1">
                          <a:effectLst/>
                        </a:rPr>
                        <a:t>i</a:t>
                      </a:r>
                      <a:r>
                        <a:rPr lang="en-US" sz="700" b="1" dirty="0">
                          <a:effectLst/>
                        </a:rPr>
                        <a:t>) Does the study critically discuss the robustness of findings, potential sources of bias, and possible limitations of the approaches of choice?</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tc>
                  <a:txBody>
                    <a:bodyPr/>
                    <a:lstStyle/>
                    <a:p>
                      <a:pPr marL="0" marR="0">
                        <a:lnSpc>
                          <a:spcPct val="115000"/>
                        </a:lnSpc>
                        <a:spcBef>
                          <a:spcPts val="0"/>
                        </a:spcBef>
                        <a:spcAft>
                          <a:spcPts val="0"/>
                        </a:spcAft>
                      </a:pPr>
                      <a:r>
                        <a:rPr lang="en-US" sz="700" b="1" dirty="0">
                          <a:effectLst/>
                        </a:rPr>
                        <a:t> </a:t>
                      </a:r>
                      <a:endParaRPr lang="en-US" sz="7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tc>
                <a:extLst>
                  <a:ext uri="{0D108BD9-81ED-4DB2-BD59-A6C34878D82A}">
                    <a16:rowId xmlns:a16="http://schemas.microsoft.com/office/drawing/2014/main" val="3110406121"/>
                  </a:ext>
                </a:extLst>
              </a:tr>
              <a:tr h="210976">
                <a:tc>
                  <a:txBody>
                    <a:bodyPr/>
                    <a:lstStyle/>
                    <a:p>
                      <a:pPr marL="0" marR="0">
                        <a:lnSpc>
                          <a:spcPct val="115000"/>
                        </a:lnSpc>
                        <a:spcBef>
                          <a:spcPts val="0"/>
                        </a:spcBef>
                        <a:spcAft>
                          <a:spcPts val="0"/>
                        </a:spcAft>
                      </a:pPr>
                      <a:r>
                        <a:rPr lang="en-US" sz="600">
                          <a:effectLst/>
                        </a:rPr>
                        <a:t>Mohammed Et Al.;2013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dirty="0">
                          <a:effectLst/>
                        </a:rPr>
                        <a:t>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extLst>
                  <a:ext uri="{0D108BD9-81ED-4DB2-BD59-A6C34878D82A}">
                    <a16:rowId xmlns:a16="http://schemas.microsoft.com/office/drawing/2014/main" val="4132029792"/>
                  </a:ext>
                </a:extLst>
              </a:tr>
              <a:tr h="171961">
                <a:tc>
                  <a:txBody>
                    <a:bodyPr/>
                    <a:lstStyle/>
                    <a:p>
                      <a:pPr marL="0" marR="0">
                        <a:lnSpc>
                          <a:spcPct val="115000"/>
                        </a:lnSpc>
                        <a:spcBef>
                          <a:spcPts val="0"/>
                        </a:spcBef>
                        <a:spcAft>
                          <a:spcPts val="0"/>
                        </a:spcAft>
                      </a:pPr>
                      <a:r>
                        <a:rPr lang="en-US" sz="600">
                          <a:effectLst/>
                        </a:rPr>
                        <a:t>Iloh Et Al.,2012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dirty="0">
                          <a:effectLst/>
                        </a:rPr>
                        <a:t>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extLst>
                  <a:ext uri="{0D108BD9-81ED-4DB2-BD59-A6C34878D82A}">
                    <a16:rowId xmlns:a16="http://schemas.microsoft.com/office/drawing/2014/main" val="79266705"/>
                  </a:ext>
                </a:extLst>
              </a:tr>
              <a:tr h="210976">
                <a:tc>
                  <a:txBody>
                    <a:bodyPr/>
                    <a:lstStyle/>
                    <a:p>
                      <a:pPr marL="0" marR="0">
                        <a:lnSpc>
                          <a:spcPct val="115000"/>
                        </a:lnSpc>
                        <a:spcBef>
                          <a:spcPts val="0"/>
                        </a:spcBef>
                        <a:spcAft>
                          <a:spcPts val="0"/>
                        </a:spcAft>
                      </a:pPr>
                      <a:r>
                        <a:rPr lang="en-US" sz="600">
                          <a:effectLst/>
                        </a:rPr>
                        <a:t>Mohammed Et Al.;2011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dirty="0">
                          <a:effectLst/>
                        </a:rPr>
                        <a:t>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extLst>
                  <a:ext uri="{0D108BD9-81ED-4DB2-BD59-A6C34878D82A}">
                    <a16:rowId xmlns:a16="http://schemas.microsoft.com/office/drawing/2014/main" val="402029723"/>
                  </a:ext>
                </a:extLst>
              </a:tr>
              <a:tr h="210976">
                <a:tc>
                  <a:txBody>
                    <a:bodyPr/>
                    <a:lstStyle/>
                    <a:p>
                      <a:pPr marL="0" marR="0">
                        <a:lnSpc>
                          <a:spcPct val="115000"/>
                        </a:lnSpc>
                        <a:spcBef>
                          <a:spcPts val="0"/>
                        </a:spcBef>
                        <a:spcAft>
                          <a:spcPts val="0"/>
                        </a:spcAft>
                      </a:pPr>
                      <a:r>
                        <a:rPr lang="en-US" sz="600">
                          <a:effectLst/>
                        </a:rPr>
                        <a:t>Ibiyowe And Adeleke, 2008</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extLst>
                  <a:ext uri="{0D108BD9-81ED-4DB2-BD59-A6C34878D82A}">
                    <a16:rowId xmlns:a16="http://schemas.microsoft.com/office/drawing/2014/main" val="3092631550"/>
                  </a:ext>
                </a:extLst>
              </a:tr>
              <a:tr h="210976">
                <a:tc>
                  <a:txBody>
                    <a:bodyPr/>
                    <a:lstStyle/>
                    <a:p>
                      <a:pPr marL="0" marR="0">
                        <a:lnSpc>
                          <a:spcPct val="115000"/>
                        </a:lnSpc>
                        <a:spcBef>
                          <a:spcPts val="0"/>
                        </a:spcBef>
                        <a:spcAft>
                          <a:spcPts val="0"/>
                        </a:spcAft>
                      </a:pPr>
                      <a:r>
                        <a:rPr lang="en-US" sz="600">
                          <a:effectLst/>
                        </a:rPr>
                        <a:t>Onwujekw Et Al., 2009</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extLst>
                  <a:ext uri="{0D108BD9-81ED-4DB2-BD59-A6C34878D82A}">
                    <a16:rowId xmlns:a16="http://schemas.microsoft.com/office/drawing/2014/main" val="161648602"/>
                  </a:ext>
                </a:extLst>
              </a:tr>
              <a:tr h="210976">
                <a:tc>
                  <a:txBody>
                    <a:bodyPr/>
                    <a:lstStyle/>
                    <a:p>
                      <a:pPr marL="0" marR="0">
                        <a:lnSpc>
                          <a:spcPct val="115000"/>
                        </a:lnSpc>
                        <a:spcBef>
                          <a:spcPts val="0"/>
                        </a:spcBef>
                        <a:spcAft>
                          <a:spcPts val="0"/>
                        </a:spcAft>
                      </a:pPr>
                      <a:r>
                        <a:rPr lang="en-US" sz="600">
                          <a:effectLst/>
                        </a:rPr>
                        <a:t>Onwujekwe Et Al.,2010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dirty="0">
                          <a:effectLst/>
                        </a:rPr>
                        <a:t>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dirty="0">
                          <a:effectLst/>
                        </a:rPr>
                        <a:t>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dirty="0">
                          <a:effectLst/>
                        </a:rPr>
                        <a:t>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dirty="0">
                          <a:effectLst/>
                        </a:rPr>
                        <a:t>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dirty="0">
                          <a:effectLst/>
                        </a:rPr>
                        <a:t>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extLst>
                  <a:ext uri="{0D108BD9-81ED-4DB2-BD59-A6C34878D82A}">
                    <a16:rowId xmlns:a16="http://schemas.microsoft.com/office/drawing/2014/main" val="3979634643"/>
                  </a:ext>
                </a:extLst>
              </a:tr>
              <a:tr h="210976">
                <a:tc>
                  <a:txBody>
                    <a:bodyPr/>
                    <a:lstStyle/>
                    <a:p>
                      <a:pPr marL="0" marR="0">
                        <a:lnSpc>
                          <a:spcPct val="115000"/>
                        </a:lnSpc>
                        <a:spcBef>
                          <a:spcPts val="0"/>
                        </a:spcBef>
                        <a:spcAft>
                          <a:spcPts val="0"/>
                        </a:spcAft>
                      </a:pPr>
                      <a:r>
                        <a:rPr lang="en-US" sz="600">
                          <a:effectLst/>
                        </a:rPr>
                        <a:t>Onwujekwe Et Al.,2011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extLst>
                  <a:ext uri="{0D108BD9-81ED-4DB2-BD59-A6C34878D82A}">
                    <a16:rowId xmlns:a16="http://schemas.microsoft.com/office/drawing/2014/main" val="1990043711"/>
                  </a:ext>
                </a:extLst>
              </a:tr>
              <a:tr h="210976">
                <a:tc>
                  <a:txBody>
                    <a:bodyPr/>
                    <a:lstStyle/>
                    <a:p>
                      <a:pPr marL="0" marR="0">
                        <a:lnSpc>
                          <a:spcPct val="115000"/>
                        </a:lnSpc>
                        <a:spcBef>
                          <a:spcPts val="0"/>
                        </a:spcBef>
                        <a:spcAft>
                          <a:spcPts val="0"/>
                        </a:spcAft>
                      </a:pPr>
                      <a:r>
                        <a:rPr lang="en-US" sz="600">
                          <a:effectLst/>
                        </a:rPr>
                        <a:t>Adinma And Adinma,2011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dirty="0">
                          <a:effectLst/>
                        </a:rPr>
                        <a:t>11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extLst>
                  <a:ext uri="{0D108BD9-81ED-4DB2-BD59-A6C34878D82A}">
                    <a16:rowId xmlns:a16="http://schemas.microsoft.com/office/drawing/2014/main" val="1253773534"/>
                  </a:ext>
                </a:extLst>
              </a:tr>
              <a:tr h="210976">
                <a:tc>
                  <a:txBody>
                    <a:bodyPr/>
                    <a:lstStyle/>
                    <a:p>
                      <a:pPr marL="0" marR="0">
                        <a:lnSpc>
                          <a:spcPct val="115000"/>
                        </a:lnSpc>
                        <a:spcBef>
                          <a:spcPts val="0"/>
                        </a:spcBef>
                        <a:spcAft>
                          <a:spcPts val="0"/>
                        </a:spcAft>
                      </a:pPr>
                      <a:r>
                        <a:rPr lang="en-US" sz="600">
                          <a:effectLst/>
                        </a:rPr>
                        <a:t>Onoka Et Al., 2013.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tc>
                  <a:txBody>
                    <a:bodyPr/>
                    <a:lstStyle/>
                    <a:p>
                      <a:pPr marL="0" marR="0" algn="ctr">
                        <a:lnSpc>
                          <a:spcPct val="115000"/>
                        </a:lnSpc>
                        <a:spcBef>
                          <a:spcPts val="0"/>
                        </a:spcBef>
                        <a:spcAft>
                          <a:spcPts val="0"/>
                        </a:spcAft>
                      </a:pPr>
                      <a:r>
                        <a:rPr lang="en-US" sz="600" dirty="0">
                          <a:effectLst/>
                        </a:rPr>
                        <a:t>16</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891" marR="60891" marT="0" marB="0" anchor="ctr"/>
                </a:tc>
                <a:extLst>
                  <a:ext uri="{0D108BD9-81ED-4DB2-BD59-A6C34878D82A}">
                    <a16:rowId xmlns:a16="http://schemas.microsoft.com/office/drawing/2014/main" val="627679696"/>
                  </a:ext>
                </a:extLst>
              </a:tr>
            </a:tbl>
          </a:graphicData>
        </a:graphic>
      </p:graphicFrame>
      <p:sp>
        <p:nvSpPr>
          <p:cNvPr id="3" name="Rectangle 1">
            <a:extLst>
              <a:ext uri="{FF2B5EF4-FFF2-40B4-BE49-F238E27FC236}">
                <a16:creationId xmlns:a16="http://schemas.microsoft.com/office/drawing/2014/main" id="{02DE7DF7-18CB-4A3C-906E-1BC072344929}"/>
              </a:ext>
            </a:extLst>
          </p:cNvPr>
          <p:cNvSpPr>
            <a:spLocks noChangeArrowheads="1"/>
          </p:cNvSpPr>
          <p:nvPr/>
        </p:nvSpPr>
        <p:spPr bwMode="auto">
          <a:xfrm>
            <a:off x="523919" y="5552207"/>
            <a:ext cx="74671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a:t>
            </a:r>
            <a:r>
              <a:rPr kumimoji="0" lang="en-US"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Source: Modified from Ekman B., 2004. Total points: Quality rating:</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 points possible: 25</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points are credited if the paper conforms fully to the question.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point is credited if the paper conforms partially to the question.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 points are credited if the paper does not conform at all to the question.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points are credited if the paper uses statistical regressions analysis under question 3(iii), consequently precluding a score on 3(ii). Grading scale • 22–25 points: 3 stars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17–21 points: 2 stars (**) • 0–16 points: 1 star (*)</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227AE7C-8246-40FB-8B4E-AD04F343112E}"/>
              </a:ext>
            </a:extLst>
          </p:cNvPr>
          <p:cNvSpPr/>
          <p:nvPr/>
        </p:nvSpPr>
        <p:spPr>
          <a:xfrm>
            <a:off x="3419150" y="351686"/>
            <a:ext cx="5592237" cy="369332"/>
          </a:xfrm>
          <a:prstGeom prst="rect">
            <a:avLst/>
          </a:prstGeom>
        </p:spPr>
        <p:txBody>
          <a:bodyPr wrap="none">
            <a:spAutoFit/>
          </a:bodyPr>
          <a:lstStyle/>
          <a:p>
            <a:pPr lvl="0" algn="ctr" defTabSz="914400" eaLnBrk="0" fontAlgn="base" hangingPunct="0">
              <a:spcBef>
                <a:spcPct val="0"/>
              </a:spcBef>
              <a:spcAft>
                <a:spcPct val="0"/>
              </a:spcAft>
            </a:pPr>
            <a:r>
              <a:rPr lang="en-US" alt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Study quality assessment protocol checklist of evidence</a:t>
            </a:r>
            <a:endParaRPr lang="en-US" altLang="en-US" sz="800" dirty="0"/>
          </a:p>
        </p:txBody>
      </p:sp>
    </p:spTree>
    <p:extLst>
      <p:ext uri="{BB962C8B-B14F-4D97-AF65-F5344CB8AC3E}">
        <p14:creationId xmlns:p14="http://schemas.microsoft.com/office/powerpoint/2010/main" val="4124372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B94DF08C-91B1-4301-A897-2A25F1E362B1}"/>
              </a:ext>
            </a:extLst>
          </p:cNvPr>
          <p:cNvPicPr>
            <a:picLocks noGrp="1" noChangeAspect="1"/>
          </p:cNvPicPr>
          <p:nvPr>
            <p:ph sz="half" idx="1"/>
          </p:nvPr>
        </p:nvPicPr>
        <p:blipFill rotWithShape="1">
          <a:blip r:embed="rId2"/>
          <a:srcRect b="9312"/>
          <a:stretch/>
        </p:blipFill>
        <p:spPr>
          <a:xfrm>
            <a:off x="0" y="1388791"/>
            <a:ext cx="6019800" cy="3435693"/>
          </a:xfrm>
          <a:prstGeom prst="rect">
            <a:avLst/>
          </a:prstGeom>
        </p:spPr>
      </p:pic>
      <p:pic>
        <p:nvPicPr>
          <p:cNvPr id="21" name="Content Placeholder 20">
            <a:extLst>
              <a:ext uri="{FF2B5EF4-FFF2-40B4-BE49-F238E27FC236}">
                <a16:creationId xmlns:a16="http://schemas.microsoft.com/office/drawing/2014/main" id="{32DFE99D-AACE-44FC-9EED-DDA9B71C7CAF}"/>
              </a:ext>
            </a:extLst>
          </p:cNvPr>
          <p:cNvPicPr>
            <a:picLocks noGrp="1" noChangeAspect="1"/>
          </p:cNvPicPr>
          <p:nvPr>
            <p:ph sz="half" idx="2"/>
          </p:nvPr>
        </p:nvPicPr>
        <p:blipFill>
          <a:blip r:embed="rId3"/>
          <a:stretch>
            <a:fillRect/>
          </a:stretch>
        </p:blipFill>
        <p:spPr>
          <a:xfrm>
            <a:off x="5942518" y="1883030"/>
            <a:ext cx="5942271" cy="2875124"/>
          </a:xfrm>
          <a:prstGeom prst="rect">
            <a:avLst/>
          </a:prstGeom>
        </p:spPr>
      </p:pic>
    </p:spTree>
    <p:extLst>
      <p:ext uri="{BB962C8B-B14F-4D97-AF65-F5344CB8AC3E}">
        <p14:creationId xmlns:p14="http://schemas.microsoft.com/office/powerpoint/2010/main" val="256802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31</TotalTime>
  <Words>1844</Words>
  <Application>Microsoft Office PowerPoint</Application>
  <PresentationFormat>Widescreen</PresentationFormat>
  <Paragraphs>243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Healthcare financing in Nigeria: A systematic review assessing the evidence of the impact of health insurance on primary health care delivery</vt:lpstr>
      <vt:lpstr>Background </vt:lpstr>
      <vt:lpstr>Aim </vt:lpstr>
      <vt:lpstr>Methods 1/2</vt:lpstr>
      <vt:lpstr>Methods 2/2</vt:lpstr>
      <vt:lpstr>Flow chart of search results of studies from searching and screening</vt:lpstr>
      <vt:lpstr>Description of included studies</vt:lpstr>
      <vt:lpstr>PowerPoint Presentation</vt:lpstr>
      <vt:lpstr>PowerPoint Presentation</vt:lpstr>
      <vt:lpstr>Findings 1/3</vt:lpstr>
      <vt:lpstr>Findings 2/3  </vt:lpstr>
      <vt:lpstr>Findings 3/3</vt:lpstr>
      <vt:lpstr>Conclusion 1/2 </vt:lpstr>
      <vt:lpstr>Conclusion 2/2</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financing in Nigeria: A systematic review assessing the evidence of the impact of health insurance on primary health care delivery</dc:title>
  <dc:creator>Yakubu Agada-Amade</dc:creator>
  <cp:lastModifiedBy>Yakubu Agada-Amade</cp:lastModifiedBy>
  <cp:revision>6</cp:revision>
  <dcterms:created xsi:type="dcterms:W3CDTF">2019-03-12T19:34:01Z</dcterms:created>
  <dcterms:modified xsi:type="dcterms:W3CDTF">2019-03-12T20:32:32Z</dcterms:modified>
</cp:coreProperties>
</file>