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62" r:id="rId2"/>
  </p:sldMasterIdLst>
  <p:notesMasterIdLst>
    <p:notesMasterId r:id="rId18"/>
  </p:notesMasterIdLst>
  <p:sldIdLst>
    <p:sldId id="257" r:id="rId3"/>
    <p:sldId id="281" r:id="rId4"/>
    <p:sldId id="282" r:id="rId5"/>
    <p:sldId id="285" r:id="rId6"/>
    <p:sldId id="287" r:id="rId7"/>
    <p:sldId id="288" r:id="rId8"/>
    <p:sldId id="289" r:id="rId9"/>
    <p:sldId id="290" r:id="rId10"/>
    <p:sldId id="1186" r:id="rId11"/>
    <p:sldId id="1187" r:id="rId12"/>
    <p:sldId id="1188" r:id="rId13"/>
    <p:sldId id="1189" r:id="rId14"/>
    <p:sldId id="1190" r:id="rId15"/>
    <p:sldId id="1185" r:id="rId16"/>
    <p:sldId id="28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4B2F"/>
    <a:srgbClr val="2F3D46"/>
    <a:srgbClr val="B20A0E"/>
    <a:srgbClr val="062734"/>
    <a:srgbClr val="E60D15"/>
    <a:srgbClr val="DC0D14"/>
    <a:srgbClr val="2C3D45"/>
    <a:srgbClr val="3CB2AA"/>
    <a:srgbClr val="F77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7" autoAdjust="0"/>
    <p:restoredTop sz="94000" autoAdjust="0"/>
  </p:normalViewPr>
  <p:slideViewPr>
    <p:cSldViewPr snapToGrid="0">
      <p:cViewPr varScale="1">
        <p:scale>
          <a:sx n="107" d="100"/>
          <a:sy n="107" d="100"/>
        </p:scale>
        <p:origin x="1024" y="168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3152" cy="7315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3F637-C70B-410A-B904-649F9F9920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9C7F52-4B0B-4E13-932E-9F91064F8B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H" sz="1900" dirty="0"/>
            <a:t>Health systems must be </a:t>
          </a:r>
          <a:r>
            <a:rPr lang="en-GH" sz="1900" b="1" dirty="0"/>
            <a:t>integrated, inclusive, and resilient</a:t>
          </a:r>
          <a:r>
            <a:rPr lang="en-GH" sz="1900" dirty="0"/>
            <a:t>, requiring strong governance, collaboration with </a:t>
          </a:r>
          <a:r>
            <a:rPr lang="en-GH" sz="2000" dirty="0"/>
            <a:t>stakeholders</a:t>
          </a:r>
          <a:r>
            <a:rPr lang="en-GH" sz="1900" dirty="0"/>
            <a:t> (government, private sector, informal providers, and communities), and investment in digital health solutions.</a:t>
          </a:r>
          <a:endParaRPr lang="en-GB" sz="1900" dirty="0"/>
        </a:p>
      </dgm:t>
    </dgm:pt>
    <dgm:pt modelId="{53B1DA8E-587A-49F3-A18C-90A90563A1AF}" type="parTrans" cxnId="{1D32BA8B-8EC0-4A1A-A9FC-66BAB48EFC13}">
      <dgm:prSet/>
      <dgm:spPr/>
      <dgm:t>
        <a:bodyPr/>
        <a:lstStyle/>
        <a:p>
          <a:endParaRPr lang="en-US"/>
        </a:p>
      </dgm:t>
    </dgm:pt>
    <dgm:pt modelId="{D90CC7F4-70F9-4BAA-ACFF-64AC9BFCE2CB}" type="sibTrans" cxnId="{1D32BA8B-8EC0-4A1A-A9FC-66BAB48EFC13}">
      <dgm:prSet/>
      <dgm:spPr/>
      <dgm:t>
        <a:bodyPr/>
        <a:lstStyle/>
        <a:p>
          <a:endParaRPr lang="en-US"/>
        </a:p>
      </dgm:t>
    </dgm:pt>
    <dgm:pt modelId="{C4126DF6-DEB3-4199-9EC2-FA49C479F895}">
      <dgm:prSet/>
      <dgm:spPr/>
      <dgm:t>
        <a:bodyPr/>
        <a:lstStyle/>
        <a:p>
          <a:pPr>
            <a:lnSpc>
              <a:spcPct val="100000"/>
            </a:lnSpc>
          </a:pPr>
          <a:r>
            <a:rPr lang="en-GH" dirty="0"/>
            <a:t>Innovations in </a:t>
          </a:r>
          <a:r>
            <a:rPr lang="en-GH" b="1" dirty="0"/>
            <a:t>health workforce training, digitization, and regulatory frameworks</a:t>
          </a:r>
          <a:r>
            <a:rPr lang="en-GH" dirty="0"/>
            <a:t> (such as strengthening the African Medicines Agency) are crucial for improving access to quality care.</a:t>
          </a:r>
          <a:endParaRPr lang="en-US" b="1" dirty="0"/>
        </a:p>
      </dgm:t>
    </dgm:pt>
    <dgm:pt modelId="{095FCA69-21A0-4C93-AE9B-C64698C3E05E}" type="parTrans" cxnId="{01532886-F5D9-4C52-A904-34033F56DF34}">
      <dgm:prSet/>
      <dgm:spPr/>
      <dgm:t>
        <a:bodyPr/>
        <a:lstStyle/>
        <a:p>
          <a:endParaRPr lang="en-US"/>
        </a:p>
      </dgm:t>
    </dgm:pt>
    <dgm:pt modelId="{DFB4411A-B98C-4734-9D16-8828A42E21B9}" type="sibTrans" cxnId="{01532886-F5D9-4C52-A904-34033F56DF34}">
      <dgm:prSet/>
      <dgm:spPr/>
      <dgm:t>
        <a:bodyPr/>
        <a:lstStyle/>
        <a:p>
          <a:endParaRPr lang="en-US"/>
        </a:p>
      </dgm:t>
    </dgm:pt>
    <dgm:pt modelId="{F999F6F5-66A2-4F2A-8D1D-4B983A90A48B}" type="pres">
      <dgm:prSet presAssocID="{0213F637-C70B-410A-B904-649F9F992037}" presName="root" presStyleCnt="0">
        <dgm:presLayoutVars>
          <dgm:dir/>
          <dgm:resizeHandles val="exact"/>
        </dgm:presLayoutVars>
      </dgm:prSet>
      <dgm:spPr/>
    </dgm:pt>
    <dgm:pt modelId="{B23A4442-1BB5-42F6-AD8F-95809CE4E2D2}" type="pres">
      <dgm:prSet presAssocID="{759C7F52-4B0B-4E13-932E-9F91064F8B40}" presName="compNode" presStyleCnt="0"/>
      <dgm:spPr/>
    </dgm:pt>
    <dgm:pt modelId="{606B1185-F8C2-4AC3-996C-0307BE620591}" type="pres">
      <dgm:prSet presAssocID="{759C7F52-4B0B-4E13-932E-9F91064F8B40}" presName="bgRect" presStyleLbl="bgShp" presStyleIdx="0" presStyleCnt="2" custLinFactNeighborX="-2108" custLinFactNeighborY="1079"/>
      <dgm:spPr/>
    </dgm:pt>
    <dgm:pt modelId="{7D8AB549-DC91-45CB-A66A-5EBC617A9D1C}" type="pres">
      <dgm:prSet presAssocID="{759C7F52-4B0B-4E13-932E-9F91064F8B4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micals with solid fill"/>
        </a:ext>
      </dgm:extLst>
    </dgm:pt>
    <dgm:pt modelId="{40FD9004-0AFE-494C-81F6-70EC4E364672}" type="pres">
      <dgm:prSet presAssocID="{759C7F52-4B0B-4E13-932E-9F91064F8B40}" presName="spaceRect" presStyleCnt="0"/>
      <dgm:spPr/>
    </dgm:pt>
    <dgm:pt modelId="{C6628A28-EADD-4A70-AE54-4F9E9D1BB69F}" type="pres">
      <dgm:prSet presAssocID="{759C7F52-4B0B-4E13-932E-9F91064F8B40}" presName="parTx" presStyleLbl="revTx" presStyleIdx="0" presStyleCnt="2" custScaleX="104665">
        <dgm:presLayoutVars>
          <dgm:chMax val="0"/>
          <dgm:chPref val="0"/>
        </dgm:presLayoutVars>
      </dgm:prSet>
      <dgm:spPr/>
    </dgm:pt>
    <dgm:pt modelId="{6178A9D9-B071-4EF3-8FE7-EE6DAE0A9F08}" type="pres">
      <dgm:prSet presAssocID="{D90CC7F4-70F9-4BAA-ACFF-64AC9BFCE2CB}" presName="sibTrans" presStyleCnt="0"/>
      <dgm:spPr/>
    </dgm:pt>
    <dgm:pt modelId="{9886F022-8453-4754-8C45-47C741564E22}" type="pres">
      <dgm:prSet presAssocID="{C4126DF6-DEB3-4199-9EC2-FA49C479F895}" presName="compNode" presStyleCnt="0"/>
      <dgm:spPr/>
    </dgm:pt>
    <dgm:pt modelId="{B8ABD603-377A-4A3F-A78E-4BC9CF1CBB0D}" type="pres">
      <dgm:prSet presAssocID="{C4126DF6-DEB3-4199-9EC2-FA49C479F895}" presName="bgRect" presStyleLbl="bgShp" presStyleIdx="1" presStyleCnt="2"/>
      <dgm:spPr/>
    </dgm:pt>
    <dgm:pt modelId="{7C641781-0FC0-4F21-929B-4E0C6C526591}" type="pres">
      <dgm:prSet presAssocID="{C4126DF6-DEB3-4199-9EC2-FA49C479F89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F1CFA5C-9465-4DAA-8546-3CD7FD7E7EED}" type="pres">
      <dgm:prSet presAssocID="{C4126DF6-DEB3-4199-9EC2-FA49C479F895}" presName="spaceRect" presStyleCnt="0"/>
      <dgm:spPr/>
    </dgm:pt>
    <dgm:pt modelId="{BCB3807B-A48B-4DBC-B857-16FBEDD31C5A}" type="pres">
      <dgm:prSet presAssocID="{C4126DF6-DEB3-4199-9EC2-FA49C479F895}" presName="parTx" presStyleLbl="revTx" presStyleIdx="1" presStyleCnt="2" custScaleX="101791">
        <dgm:presLayoutVars>
          <dgm:chMax val="0"/>
          <dgm:chPref val="0"/>
        </dgm:presLayoutVars>
      </dgm:prSet>
      <dgm:spPr/>
    </dgm:pt>
  </dgm:ptLst>
  <dgm:cxnLst>
    <dgm:cxn modelId="{C78C416B-DF7E-43AB-B739-8225AFA2BB31}" type="presOf" srcId="{759C7F52-4B0B-4E13-932E-9F91064F8B40}" destId="{C6628A28-EADD-4A70-AE54-4F9E9D1BB69F}" srcOrd="0" destOrd="0" presId="urn:microsoft.com/office/officeart/2018/2/layout/IconVerticalSolidList"/>
    <dgm:cxn modelId="{127E7278-A739-4294-878D-246EE4A77F2F}" type="presOf" srcId="{C4126DF6-DEB3-4199-9EC2-FA49C479F895}" destId="{BCB3807B-A48B-4DBC-B857-16FBEDD31C5A}" srcOrd="0" destOrd="0" presId="urn:microsoft.com/office/officeart/2018/2/layout/IconVerticalSolidList"/>
    <dgm:cxn modelId="{01532886-F5D9-4C52-A904-34033F56DF34}" srcId="{0213F637-C70B-410A-B904-649F9F992037}" destId="{C4126DF6-DEB3-4199-9EC2-FA49C479F895}" srcOrd="1" destOrd="0" parTransId="{095FCA69-21A0-4C93-AE9B-C64698C3E05E}" sibTransId="{DFB4411A-B98C-4734-9D16-8828A42E21B9}"/>
    <dgm:cxn modelId="{1D32BA8B-8EC0-4A1A-A9FC-66BAB48EFC13}" srcId="{0213F637-C70B-410A-B904-649F9F992037}" destId="{759C7F52-4B0B-4E13-932E-9F91064F8B40}" srcOrd="0" destOrd="0" parTransId="{53B1DA8E-587A-49F3-A18C-90A90563A1AF}" sibTransId="{D90CC7F4-70F9-4BAA-ACFF-64AC9BFCE2CB}"/>
    <dgm:cxn modelId="{23C38EEC-D73F-40B5-AC4A-EEE43A55FDC7}" type="presOf" srcId="{0213F637-C70B-410A-B904-649F9F992037}" destId="{F999F6F5-66A2-4F2A-8D1D-4B983A90A48B}" srcOrd="0" destOrd="0" presId="urn:microsoft.com/office/officeart/2018/2/layout/IconVerticalSolidList"/>
    <dgm:cxn modelId="{0D211B4C-B14B-44F8-8422-386D15800D7F}" type="presParOf" srcId="{F999F6F5-66A2-4F2A-8D1D-4B983A90A48B}" destId="{B23A4442-1BB5-42F6-AD8F-95809CE4E2D2}" srcOrd="0" destOrd="0" presId="urn:microsoft.com/office/officeart/2018/2/layout/IconVerticalSolidList"/>
    <dgm:cxn modelId="{07285B10-7AC5-4E7C-AE0F-DF22720DDE36}" type="presParOf" srcId="{B23A4442-1BB5-42F6-AD8F-95809CE4E2D2}" destId="{606B1185-F8C2-4AC3-996C-0307BE620591}" srcOrd="0" destOrd="0" presId="urn:microsoft.com/office/officeart/2018/2/layout/IconVerticalSolidList"/>
    <dgm:cxn modelId="{A189BE98-65D3-4C0A-8283-7423754D2D97}" type="presParOf" srcId="{B23A4442-1BB5-42F6-AD8F-95809CE4E2D2}" destId="{7D8AB549-DC91-45CB-A66A-5EBC617A9D1C}" srcOrd="1" destOrd="0" presId="urn:microsoft.com/office/officeart/2018/2/layout/IconVerticalSolidList"/>
    <dgm:cxn modelId="{C63D9FE1-265F-439B-B229-AEFDAD595402}" type="presParOf" srcId="{B23A4442-1BB5-42F6-AD8F-95809CE4E2D2}" destId="{40FD9004-0AFE-494C-81F6-70EC4E364672}" srcOrd="2" destOrd="0" presId="urn:microsoft.com/office/officeart/2018/2/layout/IconVerticalSolidList"/>
    <dgm:cxn modelId="{E6CE2271-F42D-48C2-BAFD-3444B7D45215}" type="presParOf" srcId="{B23A4442-1BB5-42F6-AD8F-95809CE4E2D2}" destId="{C6628A28-EADD-4A70-AE54-4F9E9D1BB69F}" srcOrd="3" destOrd="0" presId="urn:microsoft.com/office/officeart/2018/2/layout/IconVerticalSolidList"/>
    <dgm:cxn modelId="{3DC78A40-DBB2-431A-8B91-203F7CC1BEBE}" type="presParOf" srcId="{F999F6F5-66A2-4F2A-8D1D-4B983A90A48B}" destId="{6178A9D9-B071-4EF3-8FE7-EE6DAE0A9F08}" srcOrd="1" destOrd="0" presId="urn:microsoft.com/office/officeart/2018/2/layout/IconVerticalSolidList"/>
    <dgm:cxn modelId="{74B7D715-6DF9-4D95-90CD-0071BA49D439}" type="presParOf" srcId="{F999F6F5-66A2-4F2A-8D1D-4B983A90A48B}" destId="{9886F022-8453-4754-8C45-47C741564E22}" srcOrd="2" destOrd="0" presId="urn:microsoft.com/office/officeart/2018/2/layout/IconVerticalSolidList"/>
    <dgm:cxn modelId="{6CF0589C-F042-46D3-B149-1A8235BF7230}" type="presParOf" srcId="{9886F022-8453-4754-8C45-47C741564E22}" destId="{B8ABD603-377A-4A3F-A78E-4BC9CF1CBB0D}" srcOrd="0" destOrd="0" presId="urn:microsoft.com/office/officeart/2018/2/layout/IconVerticalSolidList"/>
    <dgm:cxn modelId="{E0884EF4-7947-4CC3-AC2F-109AFB886D1F}" type="presParOf" srcId="{9886F022-8453-4754-8C45-47C741564E22}" destId="{7C641781-0FC0-4F21-929B-4E0C6C526591}" srcOrd="1" destOrd="0" presId="urn:microsoft.com/office/officeart/2018/2/layout/IconVerticalSolidList"/>
    <dgm:cxn modelId="{19A933D4-4DD7-4523-AD42-DEF2B644241A}" type="presParOf" srcId="{9886F022-8453-4754-8C45-47C741564E22}" destId="{BF1CFA5C-9465-4DAA-8546-3CD7FD7E7EED}" srcOrd="2" destOrd="0" presId="urn:microsoft.com/office/officeart/2018/2/layout/IconVerticalSolidList"/>
    <dgm:cxn modelId="{5BD6757A-9DF5-4D1E-BD3A-1F978E7978D3}" type="presParOf" srcId="{9886F022-8453-4754-8C45-47C741564E22}" destId="{BCB3807B-A48B-4DBC-B857-16FBEDD31C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13F637-C70B-410A-B904-649F9F9920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9C7F52-4B0B-4E13-932E-9F91064F8B40}">
      <dgm:prSet/>
      <dgm:spPr/>
      <dgm:t>
        <a:bodyPr/>
        <a:lstStyle/>
        <a:p>
          <a:pPr>
            <a:lnSpc>
              <a:spcPct val="100000"/>
            </a:lnSpc>
          </a:pPr>
          <a:r>
            <a:rPr lang="en-GH" dirty="0"/>
            <a:t>Mobilizing </a:t>
          </a:r>
          <a:r>
            <a:rPr lang="en-GH" b="1" dirty="0"/>
            <a:t>predictable, sustainable funding</a:t>
          </a:r>
          <a:r>
            <a:rPr lang="en-GH" dirty="0"/>
            <a:t> through new financing models (e.g., health bonds, public-private partnerships) is essential to reduce dependency on foreign aid and ensure long-term health system sustainability</a:t>
          </a:r>
          <a:endParaRPr lang="en-GB" dirty="0"/>
        </a:p>
      </dgm:t>
    </dgm:pt>
    <dgm:pt modelId="{53B1DA8E-587A-49F3-A18C-90A90563A1AF}" type="parTrans" cxnId="{1D32BA8B-8EC0-4A1A-A9FC-66BAB48EFC13}">
      <dgm:prSet/>
      <dgm:spPr/>
      <dgm:t>
        <a:bodyPr/>
        <a:lstStyle/>
        <a:p>
          <a:endParaRPr lang="en-US"/>
        </a:p>
      </dgm:t>
    </dgm:pt>
    <dgm:pt modelId="{D90CC7F4-70F9-4BAA-ACFF-64AC9BFCE2CB}" type="sibTrans" cxnId="{1D32BA8B-8EC0-4A1A-A9FC-66BAB48EFC13}">
      <dgm:prSet/>
      <dgm:spPr/>
      <dgm:t>
        <a:bodyPr/>
        <a:lstStyle/>
        <a:p>
          <a:endParaRPr lang="en-US"/>
        </a:p>
      </dgm:t>
    </dgm:pt>
    <dgm:pt modelId="{C4126DF6-DEB3-4199-9EC2-FA49C479F8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H" sz="2000" dirty="0"/>
            <a:t>Reducing </a:t>
          </a:r>
          <a:r>
            <a:rPr lang="en-GH" sz="2000" b="1" dirty="0"/>
            <a:t>high out-of-pocket health expenditures</a:t>
          </a:r>
          <a:r>
            <a:rPr lang="en-GH" sz="2000" dirty="0"/>
            <a:t>, improving </a:t>
          </a:r>
          <a:r>
            <a:rPr lang="en-GH" sz="2000" b="1" dirty="0"/>
            <a:t>healthcare access for vulnerable populations</a:t>
          </a:r>
          <a:r>
            <a:rPr lang="en-GH" sz="2000" dirty="0"/>
            <a:t>, and integrating </a:t>
          </a:r>
          <a:r>
            <a:rPr lang="en-GH" sz="2000" b="1" dirty="0"/>
            <a:t>cost-effective financing strategies</a:t>
          </a:r>
          <a:r>
            <a:rPr lang="en-GH" sz="2000" dirty="0"/>
            <a:t> are key to achieving universal health coverage..</a:t>
          </a:r>
          <a:endParaRPr lang="en-US" sz="2000" b="1" dirty="0"/>
        </a:p>
      </dgm:t>
    </dgm:pt>
    <dgm:pt modelId="{095FCA69-21A0-4C93-AE9B-C64698C3E05E}" type="parTrans" cxnId="{01532886-F5D9-4C52-A904-34033F56DF34}">
      <dgm:prSet/>
      <dgm:spPr/>
      <dgm:t>
        <a:bodyPr/>
        <a:lstStyle/>
        <a:p>
          <a:endParaRPr lang="en-US"/>
        </a:p>
      </dgm:t>
    </dgm:pt>
    <dgm:pt modelId="{DFB4411A-B98C-4734-9D16-8828A42E21B9}" type="sibTrans" cxnId="{01532886-F5D9-4C52-A904-34033F56DF34}">
      <dgm:prSet/>
      <dgm:spPr/>
      <dgm:t>
        <a:bodyPr/>
        <a:lstStyle/>
        <a:p>
          <a:endParaRPr lang="en-US"/>
        </a:p>
      </dgm:t>
    </dgm:pt>
    <dgm:pt modelId="{F999F6F5-66A2-4F2A-8D1D-4B983A90A48B}" type="pres">
      <dgm:prSet presAssocID="{0213F637-C70B-410A-B904-649F9F992037}" presName="root" presStyleCnt="0">
        <dgm:presLayoutVars>
          <dgm:dir/>
          <dgm:resizeHandles val="exact"/>
        </dgm:presLayoutVars>
      </dgm:prSet>
      <dgm:spPr/>
    </dgm:pt>
    <dgm:pt modelId="{B23A4442-1BB5-42F6-AD8F-95809CE4E2D2}" type="pres">
      <dgm:prSet presAssocID="{759C7F52-4B0B-4E13-932E-9F91064F8B40}" presName="compNode" presStyleCnt="0"/>
      <dgm:spPr/>
    </dgm:pt>
    <dgm:pt modelId="{606B1185-F8C2-4AC3-996C-0307BE620591}" type="pres">
      <dgm:prSet presAssocID="{759C7F52-4B0B-4E13-932E-9F91064F8B40}" presName="bgRect" presStyleLbl="bgShp" presStyleIdx="0" presStyleCnt="2" custLinFactNeighborX="-2108" custLinFactNeighborY="1079"/>
      <dgm:spPr/>
    </dgm:pt>
    <dgm:pt modelId="{7D8AB549-DC91-45CB-A66A-5EBC617A9D1C}" type="pres">
      <dgm:prSet presAssocID="{759C7F52-4B0B-4E13-932E-9F91064F8B4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micals with solid fill"/>
        </a:ext>
      </dgm:extLst>
    </dgm:pt>
    <dgm:pt modelId="{40FD9004-0AFE-494C-81F6-70EC4E364672}" type="pres">
      <dgm:prSet presAssocID="{759C7F52-4B0B-4E13-932E-9F91064F8B40}" presName="spaceRect" presStyleCnt="0"/>
      <dgm:spPr/>
    </dgm:pt>
    <dgm:pt modelId="{C6628A28-EADD-4A70-AE54-4F9E9D1BB69F}" type="pres">
      <dgm:prSet presAssocID="{759C7F52-4B0B-4E13-932E-9F91064F8B40}" presName="parTx" presStyleLbl="revTx" presStyleIdx="0" presStyleCnt="2" custScaleX="104665">
        <dgm:presLayoutVars>
          <dgm:chMax val="0"/>
          <dgm:chPref val="0"/>
        </dgm:presLayoutVars>
      </dgm:prSet>
      <dgm:spPr/>
    </dgm:pt>
    <dgm:pt modelId="{6178A9D9-B071-4EF3-8FE7-EE6DAE0A9F08}" type="pres">
      <dgm:prSet presAssocID="{D90CC7F4-70F9-4BAA-ACFF-64AC9BFCE2CB}" presName="sibTrans" presStyleCnt="0"/>
      <dgm:spPr/>
    </dgm:pt>
    <dgm:pt modelId="{9886F022-8453-4754-8C45-47C741564E22}" type="pres">
      <dgm:prSet presAssocID="{C4126DF6-DEB3-4199-9EC2-FA49C479F895}" presName="compNode" presStyleCnt="0"/>
      <dgm:spPr/>
    </dgm:pt>
    <dgm:pt modelId="{B8ABD603-377A-4A3F-A78E-4BC9CF1CBB0D}" type="pres">
      <dgm:prSet presAssocID="{C4126DF6-DEB3-4199-9EC2-FA49C479F895}" presName="bgRect" presStyleLbl="bgShp" presStyleIdx="1" presStyleCnt="2"/>
      <dgm:spPr/>
    </dgm:pt>
    <dgm:pt modelId="{7C641781-0FC0-4F21-929B-4E0C6C526591}" type="pres">
      <dgm:prSet presAssocID="{C4126DF6-DEB3-4199-9EC2-FA49C479F89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F1CFA5C-9465-4DAA-8546-3CD7FD7E7EED}" type="pres">
      <dgm:prSet presAssocID="{C4126DF6-DEB3-4199-9EC2-FA49C479F895}" presName="spaceRect" presStyleCnt="0"/>
      <dgm:spPr/>
    </dgm:pt>
    <dgm:pt modelId="{BCB3807B-A48B-4DBC-B857-16FBEDD31C5A}" type="pres">
      <dgm:prSet presAssocID="{C4126DF6-DEB3-4199-9EC2-FA49C479F895}" presName="parTx" presStyleLbl="revTx" presStyleIdx="1" presStyleCnt="2" custScaleX="105022">
        <dgm:presLayoutVars>
          <dgm:chMax val="0"/>
          <dgm:chPref val="0"/>
        </dgm:presLayoutVars>
      </dgm:prSet>
      <dgm:spPr/>
    </dgm:pt>
  </dgm:ptLst>
  <dgm:cxnLst>
    <dgm:cxn modelId="{C78C416B-DF7E-43AB-B739-8225AFA2BB31}" type="presOf" srcId="{759C7F52-4B0B-4E13-932E-9F91064F8B40}" destId="{C6628A28-EADD-4A70-AE54-4F9E9D1BB69F}" srcOrd="0" destOrd="0" presId="urn:microsoft.com/office/officeart/2018/2/layout/IconVerticalSolidList"/>
    <dgm:cxn modelId="{127E7278-A739-4294-878D-246EE4A77F2F}" type="presOf" srcId="{C4126DF6-DEB3-4199-9EC2-FA49C479F895}" destId="{BCB3807B-A48B-4DBC-B857-16FBEDD31C5A}" srcOrd="0" destOrd="0" presId="urn:microsoft.com/office/officeart/2018/2/layout/IconVerticalSolidList"/>
    <dgm:cxn modelId="{01532886-F5D9-4C52-A904-34033F56DF34}" srcId="{0213F637-C70B-410A-B904-649F9F992037}" destId="{C4126DF6-DEB3-4199-9EC2-FA49C479F895}" srcOrd="1" destOrd="0" parTransId="{095FCA69-21A0-4C93-AE9B-C64698C3E05E}" sibTransId="{DFB4411A-B98C-4734-9D16-8828A42E21B9}"/>
    <dgm:cxn modelId="{1D32BA8B-8EC0-4A1A-A9FC-66BAB48EFC13}" srcId="{0213F637-C70B-410A-B904-649F9F992037}" destId="{759C7F52-4B0B-4E13-932E-9F91064F8B40}" srcOrd="0" destOrd="0" parTransId="{53B1DA8E-587A-49F3-A18C-90A90563A1AF}" sibTransId="{D90CC7F4-70F9-4BAA-ACFF-64AC9BFCE2CB}"/>
    <dgm:cxn modelId="{23C38EEC-D73F-40B5-AC4A-EEE43A55FDC7}" type="presOf" srcId="{0213F637-C70B-410A-B904-649F9F992037}" destId="{F999F6F5-66A2-4F2A-8D1D-4B983A90A48B}" srcOrd="0" destOrd="0" presId="urn:microsoft.com/office/officeart/2018/2/layout/IconVerticalSolidList"/>
    <dgm:cxn modelId="{0D211B4C-B14B-44F8-8422-386D15800D7F}" type="presParOf" srcId="{F999F6F5-66A2-4F2A-8D1D-4B983A90A48B}" destId="{B23A4442-1BB5-42F6-AD8F-95809CE4E2D2}" srcOrd="0" destOrd="0" presId="urn:microsoft.com/office/officeart/2018/2/layout/IconVerticalSolidList"/>
    <dgm:cxn modelId="{07285B10-7AC5-4E7C-AE0F-DF22720DDE36}" type="presParOf" srcId="{B23A4442-1BB5-42F6-AD8F-95809CE4E2D2}" destId="{606B1185-F8C2-4AC3-996C-0307BE620591}" srcOrd="0" destOrd="0" presId="urn:microsoft.com/office/officeart/2018/2/layout/IconVerticalSolidList"/>
    <dgm:cxn modelId="{A189BE98-65D3-4C0A-8283-7423754D2D97}" type="presParOf" srcId="{B23A4442-1BB5-42F6-AD8F-95809CE4E2D2}" destId="{7D8AB549-DC91-45CB-A66A-5EBC617A9D1C}" srcOrd="1" destOrd="0" presId="urn:microsoft.com/office/officeart/2018/2/layout/IconVerticalSolidList"/>
    <dgm:cxn modelId="{C63D9FE1-265F-439B-B229-AEFDAD595402}" type="presParOf" srcId="{B23A4442-1BB5-42F6-AD8F-95809CE4E2D2}" destId="{40FD9004-0AFE-494C-81F6-70EC4E364672}" srcOrd="2" destOrd="0" presId="urn:microsoft.com/office/officeart/2018/2/layout/IconVerticalSolidList"/>
    <dgm:cxn modelId="{E6CE2271-F42D-48C2-BAFD-3444B7D45215}" type="presParOf" srcId="{B23A4442-1BB5-42F6-AD8F-95809CE4E2D2}" destId="{C6628A28-EADD-4A70-AE54-4F9E9D1BB69F}" srcOrd="3" destOrd="0" presId="urn:microsoft.com/office/officeart/2018/2/layout/IconVerticalSolidList"/>
    <dgm:cxn modelId="{3DC78A40-DBB2-431A-8B91-203F7CC1BEBE}" type="presParOf" srcId="{F999F6F5-66A2-4F2A-8D1D-4B983A90A48B}" destId="{6178A9D9-B071-4EF3-8FE7-EE6DAE0A9F08}" srcOrd="1" destOrd="0" presId="urn:microsoft.com/office/officeart/2018/2/layout/IconVerticalSolidList"/>
    <dgm:cxn modelId="{74B7D715-6DF9-4D95-90CD-0071BA49D439}" type="presParOf" srcId="{F999F6F5-66A2-4F2A-8D1D-4B983A90A48B}" destId="{9886F022-8453-4754-8C45-47C741564E22}" srcOrd="2" destOrd="0" presId="urn:microsoft.com/office/officeart/2018/2/layout/IconVerticalSolidList"/>
    <dgm:cxn modelId="{6CF0589C-F042-46D3-B149-1A8235BF7230}" type="presParOf" srcId="{9886F022-8453-4754-8C45-47C741564E22}" destId="{B8ABD603-377A-4A3F-A78E-4BC9CF1CBB0D}" srcOrd="0" destOrd="0" presId="urn:microsoft.com/office/officeart/2018/2/layout/IconVerticalSolidList"/>
    <dgm:cxn modelId="{E0884EF4-7947-4CC3-AC2F-109AFB886D1F}" type="presParOf" srcId="{9886F022-8453-4754-8C45-47C741564E22}" destId="{7C641781-0FC0-4F21-929B-4E0C6C526591}" srcOrd="1" destOrd="0" presId="urn:microsoft.com/office/officeart/2018/2/layout/IconVerticalSolidList"/>
    <dgm:cxn modelId="{19A933D4-4DD7-4523-AD42-DEF2B644241A}" type="presParOf" srcId="{9886F022-8453-4754-8C45-47C741564E22}" destId="{BF1CFA5C-9465-4DAA-8546-3CD7FD7E7EED}" srcOrd="2" destOrd="0" presId="urn:microsoft.com/office/officeart/2018/2/layout/IconVerticalSolidList"/>
    <dgm:cxn modelId="{5BD6757A-9DF5-4D1E-BD3A-1F978E7978D3}" type="presParOf" srcId="{9886F022-8453-4754-8C45-47C741564E22}" destId="{BCB3807B-A48B-4DBC-B857-16FBEDD31C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13F637-C70B-410A-B904-649F9F9920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9C7F52-4B0B-4E13-932E-9F91064F8B40}">
      <dgm:prSet/>
      <dgm:spPr/>
      <dgm:t>
        <a:bodyPr/>
        <a:lstStyle/>
        <a:p>
          <a:pPr>
            <a:lnSpc>
              <a:spcPct val="100000"/>
            </a:lnSpc>
          </a:pPr>
          <a:r>
            <a:rPr lang="en-GH" b="1" dirty="0"/>
            <a:t>Lessons from COVID-19</a:t>
          </a:r>
          <a:r>
            <a:rPr lang="en-GH" dirty="0"/>
            <a:t> must guide investment in </a:t>
          </a:r>
          <a:r>
            <a:rPr lang="en-GH" b="1" dirty="0"/>
            <a:t>regional disease surveillance and supply chain resilience </a:t>
          </a:r>
          <a:r>
            <a:rPr lang="en-GH" dirty="0"/>
            <a:t>to ensure self-sufficiency in future health crises.</a:t>
          </a:r>
          <a:endParaRPr lang="en-GB" dirty="0"/>
        </a:p>
      </dgm:t>
    </dgm:pt>
    <dgm:pt modelId="{53B1DA8E-587A-49F3-A18C-90A90563A1AF}" type="parTrans" cxnId="{1D32BA8B-8EC0-4A1A-A9FC-66BAB48EFC13}">
      <dgm:prSet/>
      <dgm:spPr/>
      <dgm:t>
        <a:bodyPr/>
        <a:lstStyle/>
        <a:p>
          <a:endParaRPr lang="en-US"/>
        </a:p>
      </dgm:t>
    </dgm:pt>
    <dgm:pt modelId="{D90CC7F4-70F9-4BAA-ACFF-64AC9BFCE2CB}" type="sibTrans" cxnId="{1D32BA8B-8EC0-4A1A-A9FC-66BAB48EFC13}">
      <dgm:prSet/>
      <dgm:spPr/>
      <dgm:t>
        <a:bodyPr/>
        <a:lstStyle/>
        <a:p>
          <a:endParaRPr lang="en-US"/>
        </a:p>
      </dgm:t>
    </dgm:pt>
    <dgm:pt modelId="{C4126DF6-DEB3-4199-9EC2-FA49C479F895}">
      <dgm:prSet/>
      <dgm:spPr/>
      <dgm:t>
        <a:bodyPr/>
        <a:lstStyle/>
        <a:p>
          <a:pPr>
            <a:lnSpc>
              <a:spcPct val="100000"/>
            </a:lnSpc>
          </a:pPr>
          <a:r>
            <a:rPr lang="en-GH" dirty="0"/>
            <a:t>African countries need to strengthen </a:t>
          </a:r>
          <a:r>
            <a:rPr lang="en-GH" b="1" dirty="0"/>
            <a:t>health security, compliance with regulatory treaties, and collaborative efforts in vaccine manufacturing</a:t>
          </a:r>
          <a:r>
            <a:rPr lang="en-GH" dirty="0"/>
            <a:t> to enhance preparedness and reduce external dependence.</a:t>
          </a:r>
          <a:endParaRPr lang="en-US" b="1" dirty="0"/>
        </a:p>
      </dgm:t>
    </dgm:pt>
    <dgm:pt modelId="{095FCA69-21A0-4C93-AE9B-C64698C3E05E}" type="parTrans" cxnId="{01532886-F5D9-4C52-A904-34033F56DF34}">
      <dgm:prSet/>
      <dgm:spPr/>
      <dgm:t>
        <a:bodyPr/>
        <a:lstStyle/>
        <a:p>
          <a:endParaRPr lang="en-US"/>
        </a:p>
      </dgm:t>
    </dgm:pt>
    <dgm:pt modelId="{DFB4411A-B98C-4734-9D16-8828A42E21B9}" type="sibTrans" cxnId="{01532886-F5D9-4C52-A904-34033F56DF34}">
      <dgm:prSet/>
      <dgm:spPr/>
      <dgm:t>
        <a:bodyPr/>
        <a:lstStyle/>
        <a:p>
          <a:endParaRPr lang="en-US"/>
        </a:p>
      </dgm:t>
    </dgm:pt>
    <dgm:pt modelId="{F999F6F5-66A2-4F2A-8D1D-4B983A90A48B}" type="pres">
      <dgm:prSet presAssocID="{0213F637-C70B-410A-B904-649F9F992037}" presName="root" presStyleCnt="0">
        <dgm:presLayoutVars>
          <dgm:dir/>
          <dgm:resizeHandles val="exact"/>
        </dgm:presLayoutVars>
      </dgm:prSet>
      <dgm:spPr/>
    </dgm:pt>
    <dgm:pt modelId="{B23A4442-1BB5-42F6-AD8F-95809CE4E2D2}" type="pres">
      <dgm:prSet presAssocID="{759C7F52-4B0B-4E13-932E-9F91064F8B40}" presName="compNode" presStyleCnt="0"/>
      <dgm:spPr/>
    </dgm:pt>
    <dgm:pt modelId="{606B1185-F8C2-4AC3-996C-0307BE620591}" type="pres">
      <dgm:prSet presAssocID="{759C7F52-4B0B-4E13-932E-9F91064F8B40}" presName="bgRect" presStyleLbl="bgShp" presStyleIdx="0" presStyleCnt="2" custLinFactNeighborX="-2108" custLinFactNeighborY="1079"/>
      <dgm:spPr/>
    </dgm:pt>
    <dgm:pt modelId="{7D8AB549-DC91-45CB-A66A-5EBC617A9D1C}" type="pres">
      <dgm:prSet presAssocID="{759C7F52-4B0B-4E13-932E-9F91064F8B4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micals with solid fill"/>
        </a:ext>
      </dgm:extLst>
    </dgm:pt>
    <dgm:pt modelId="{40FD9004-0AFE-494C-81F6-70EC4E364672}" type="pres">
      <dgm:prSet presAssocID="{759C7F52-4B0B-4E13-932E-9F91064F8B40}" presName="spaceRect" presStyleCnt="0"/>
      <dgm:spPr/>
    </dgm:pt>
    <dgm:pt modelId="{C6628A28-EADD-4A70-AE54-4F9E9D1BB69F}" type="pres">
      <dgm:prSet presAssocID="{759C7F52-4B0B-4E13-932E-9F91064F8B40}" presName="parTx" presStyleLbl="revTx" presStyleIdx="0" presStyleCnt="2" custScaleX="104665">
        <dgm:presLayoutVars>
          <dgm:chMax val="0"/>
          <dgm:chPref val="0"/>
        </dgm:presLayoutVars>
      </dgm:prSet>
      <dgm:spPr/>
    </dgm:pt>
    <dgm:pt modelId="{6178A9D9-B071-4EF3-8FE7-EE6DAE0A9F08}" type="pres">
      <dgm:prSet presAssocID="{D90CC7F4-70F9-4BAA-ACFF-64AC9BFCE2CB}" presName="sibTrans" presStyleCnt="0"/>
      <dgm:spPr/>
    </dgm:pt>
    <dgm:pt modelId="{9886F022-8453-4754-8C45-47C741564E22}" type="pres">
      <dgm:prSet presAssocID="{C4126DF6-DEB3-4199-9EC2-FA49C479F895}" presName="compNode" presStyleCnt="0"/>
      <dgm:spPr/>
    </dgm:pt>
    <dgm:pt modelId="{B8ABD603-377A-4A3F-A78E-4BC9CF1CBB0D}" type="pres">
      <dgm:prSet presAssocID="{C4126DF6-DEB3-4199-9EC2-FA49C479F895}" presName="bgRect" presStyleLbl="bgShp" presStyleIdx="1" presStyleCnt="2"/>
      <dgm:spPr/>
    </dgm:pt>
    <dgm:pt modelId="{7C641781-0FC0-4F21-929B-4E0C6C526591}" type="pres">
      <dgm:prSet presAssocID="{C4126DF6-DEB3-4199-9EC2-FA49C479F89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F1CFA5C-9465-4DAA-8546-3CD7FD7E7EED}" type="pres">
      <dgm:prSet presAssocID="{C4126DF6-DEB3-4199-9EC2-FA49C479F895}" presName="spaceRect" presStyleCnt="0"/>
      <dgm:spPr/>
    </dgm:pt>
    <dgm:pt modelId="{BCB3807B-A48B-4DBC-B857-16FBEDD31C5A}" type="pres">
      <dgm:prSet presAssocID="{C4126DF6-DEB3-4199-9EC2-FA49C479F895}" presName="parTx" presStyleLbl="revTx" presStyleIdx="1" presStyleCnt="2" custScaleX="101791">
        <dgm:presLayoutVars>
          <dgm:chMax val="0"/>
          <dgm:chPref val="0"/>
        </dgm:presLayoutVars>
      </dgm:prSet>
      <dgm:spPr/>
    </dgm:pt>
  </dgm:ptLst>
  <dgm:cxnLst>
    <dgm:cxn modelId="{C78C416B-DF7E-43AB-B739-8225AFA2BB31}" type="presOf" srcId="{759C7F52-4B0B-4E13-932E-9F91064F8B40}" destId="{C6628A28-EADD-4A70-AE54-4F9E9D1BB69F}" srcOrd="0" destOrd="0" presId="urn:microsoft.com/office/officeart/2018/2/layout/IconVerticalSolidList"/>
    <dgm:cxn modelId="{127E7278-A739-4294-878D-246EE4A77F2F}" type="presOf" srcId="{C4126DF6-DEB3-4199-9EC2-FA49C479F895}" destId="{BCB3807B-A48B-4DBC-B857-16FBEDD31C5A}" srcOrd="0" destOrd="0" presId="urn:microsoft.com/office/officeart/2018/2/layout/IconVerticalSolidList"/>
    <dgm:cxn modelId="{01532886-F5D9-4C52-A904-34033F56DF34}" srcId="{0213F637-C70B-410A-B904-649F9F992037}" destId="{C4126DF6-DEB3-4199-9EC2-FA49C479F895}" srcOrd="1" destOrd="0" parTransId="{095FCA69-21A0-4C93-AE9B-C64698C3E05E}" sibTransId="{DFB4411A-B98C-4734-9D16-8828A42E21B9}"/>
    <dgm:cxn modelId="{1D32BA8B-8EC0-4A1A-A9FC-66BAB48EFC13}" srcId="{0213F637-C70B-410A-B904-649F9F992037}" destId="{759C7F52-4B0B-4E13-932E-9F91064F8B40}" srcOrd="0" destOrd="0" parTransId="{53B1DA8E-587A-49F3-A18C-90A90563A1AF}" sibTransId="{D90CC7F4-70F9-4BAA-ACFF-64AC9BFCE2CB}"/>
    <dgm:cxn modelId="{23C38EEC-D73F-40B5-AC4A-EEE43A55FDC7}" type="presOf" srcId="{0213F637-C70B-410A-B904-649F9F992037}" destId="{F999F6F5-66A2-4F2A-8D1D-4B983A90A48B}" srcOrd="0" destOrd="0" presId="urn:microsoft.com/office/officeart/2018/2/layout/IconVerticalSolidList"/>
    <dgm:cxn modelId="{0D211B4C-B14B-44F8-8422-386D15800D7F}" type="presParOf" srcId="{F999F6F5-66A2-4F2A-8D1D-4B983A90A48B}" destId="{B23A4442-1BB5-42F6-AD8F-95809CE4E2D2}" srcOrd="0" destOrd="0" presId="urn:microsoft.com/office/officeart/2018/2/layout/IconVerticalSolidList"/>
    <dgm:cxn modelId="{07285B10-7AC5-4E7C-AE0F-DF22720DDE36}" type="presParOf" srcId="{B23A4442-1BB5-42F6-AD8F-95809CE4E2D2}" destId="{606B1185-F8C2-4AC3-996C-0307BE620591}" srcOrd="0" destOrd="0" presId="urn:microsoft.com/office/officeart/2018/2/layout/IconVerticalSolidList"/>
    <dgm:cxn modelId="{A189BE98-65D3-4C0A-8283-7423754D2D97}" type="presParOf" srcId="{B23A4442-1BB5-42F6-AD8F-95809CE4E2D2}" destId="{7D8AB549-DC91-45CB-A66A-5EBC617A9D1C}" srcOrd="1" destOrd="0" presId="urn:microsoft.com/office/officeart/2018/2/layout/IconVerticalSolidList"/>
    <dgm:cxn modelId="{C63D9FE1-265F-439B-B229-AEFDAD595402}" type="presParOf" srcId="{B23A4442-1BB5-42F6-AD8F-95809CE4E2D2}" destId="{40FD9004-0AFE-494C-81F6-70EC4E364672}" srcOrd="2" destOrd="0" presId="urn:microsoft.com/office/officeart/2018/2/layout/IconVerticalSolidList"/>
    <dgm:cxn modelId="{E6CE2271-F42D-48C2-BAFD-3444B7D45215}" type="presParOf" srcId="{B23A4442-1BB5-42F6-AD8F-95809CE4E2D2}" destId="{C6628A28-EADD-4A70-AE54-4F9E9D1BB69F}" srcOrd="3" destOrd="0" presId="urn:microsoft.com/office/officeart/2018/2/layout/IconVerticalSolidList"/>
    <dgm:cxn modelId="{3DC78A40-DBB2-431A-8B91-203F7CC1BEBE}" type="presParOf" srcId="{F999F6F5-66A2-4F2A-8D1D-4B983A90A48B}" destId="{6178A9D9-B071-4EF3-8FE7-EE6DAE0A9F08}" srcOrd="1" destOrd="0" presId="urn:microsoft.com/office/officeart/2018/2/layout/IconVerticalSolidList"/>
    <dgm:cxn modelId="{74B7D715-6DF9-4D95-90CD-0071BA49D439}" type="presParOf" srcId="{F999F6F5-66A2-4F2A-8D1D-4B983A90A48B}" destId="{9886F022-8453-4754-8C45-47C741564E22}" srcOrd="2" destOrd="0" presId="urn:microsoft.com/office/officeart/2018/2/layout/IconVerticalSolidList"/>
    <dgm:cxn modelId="{6CF0589C-F042-46D3-B149-1A8235BF7230}" type="presParOf" srcId="{9886F022-8453-4754-8C45-47C741564E22}" destId="{B8ABD603-377A-4A3F-A78E-4BC9CF1CBB0D}" srcOrd="0" destOrd="0" presId="urn:microsoft.com/office/officeart/2018/2/layout/IconVerticalSolidList"/>
    <dgm:cxn modelId="{E0884EF4-7947-4CC3-AC2F-109AFB886D1F}" type="presParOf" srcId="{9886F022-8453-4754-8C45-47C741564E22}" destId="{7C641781-0FC0-4F21-929B-4E0C6C526591}" srcOrd="1" destOrd="0" presId="urn:microsoft.com/office/officeart/2018/2/layout/IconVerticalSolidList"/>
    <dgm:cxn modelId="{19A933D4-4DD7-4523-AD42-DEF2B644241A}" type="presParOf" srcId="{9886F022-8453-4754-8C45-47C741564E22}" destId="{BF1CFA5C-9465-4DAA-8546-3CD7FD7E7EED}" srcOrd="2" destOrd="0" presId="urn:microsoft.com/office/officeart/2018/2/layout/IconVerticalSolidList"/>
    <dgm:cxn modelId="{5BD6757A-9DF5-4D1E-BD3A-1F978E7978D3}" type="presParOf" srcId="{9886F022-8453-4754-8C45-47C741564E22}" destId="{BCB3807B-A48B-4DBC-B857-16FBEDD31C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13F637-C70B-410A-B904-649F9F9920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9C7F52-4B0B-4E13-932E-9F91064F8B40}">
      <dgm:prSet/>
      <dgm:spPr/>
      <dgm:t>
        <a:bodyPr/>
        <a:lstStyle/>
        <a:p>
          <a:pPr>
            <a:lnSpc>
              <a:spcPct val="100000"/>
            </a:lnSpc>
          </a:pPr>
          <a:r>
            <a:rPr lang="en-GH" b="1" dirty="0"/>
            <a:t>Effective health financing and system reforms</a:t>
          </a:r>
          <a:r>
            <a:rPr lang="en-GH" dirty="0"/>
            <a:t> depend on strong </a:t>
          </a:r>
          <a:r>
            <a:rPr lang="en-GH" b="1" dirty="0"/>
            <a:t>political leadership, inclusive governance, and strategic alignment</a:t>
          </a:r>
          <a:r>
            <a:rPr lang="en-GH" dirty="0"/>
            <a:t> across ministries and stakeholders.</a:t>
          </a:r>
          <a:endParaRPr lang="en-GB" dirty="0"/>
        </a:p>
      </dgm:t>
    </dgm:pt>
    <dgm:pt modelId="{53B1DA8E-587A-49F3-A18C-90A90563A1AF}" type="parTrans" cxnId="{1D32BA8B-8EC0-4A1A-A9FC-66BAB48EFC13}">
      <dgm:prSet/>
      <dgm:spPr/>
      <dgm:t>
        <a:bodyPr/>
        <a:lstStyle/>
        <a:p>
          <a:endParaRPr lang="en-US"/>
        </a:p>
      </dgm:t>
    </dgm:pt>
    <dgm:pt modelId="{D90CC7F4-70F9-4BAA-ACFF-64AC9BFCE2CB}" type="sibTrans" cxnId="{1D32BA8B-8EC0-4A1A-A9FC-66BAB48EFC13}">
      <dgm:prSet/>
      <dgm:spPr/>
      <dgm:t>
        <a:bodyPr/>
        <a:lstStyle/>
        <a:p>
          <a:endParaRPr lang="en-US"/>
        </a:p>
      </dgm:t>
    </dgm:pt>
    <dgm:pt modelId="{C4126DF6-DEB3-4199-9EC2-FA49C479F895}">
      <dgm:prSet/>
      <dgm:spPr/>
      <dgm:t>
        <a:bodyPr/>
        <a:lstStyle/>
        <a:p>
          <a:pPr>
            <a:lnSpc>
              <a:spcPct val="100000"/>
            </a:lnSpc>
          </a:pPr>
          <a:r>
            <a:rPr lang="en-GH" b="1" dirty="0"/>
            <a:t>Political commitment is essential</a:t>
          </a:r>
          <a:r>
            <a:rPr lang="en-GH" dirty="0"/>
            <a:t> to prioritize healthcare investments, ensure accountability, and navigate complex power dynamics for sustainable health system strengthening.</a:t>
          </a:r>
          <a:endParaRPr lang="en-US" b="1" dirty="0"/>
        </a:p>
      </dgm:t>
    </dgm:pt>
    <dgm:pt modelId="{095FCA69-21A0-4C93-AE9B-C64698C3E05E}" type="parTrans" cxnId="{01532886-F5D9-4C52-A904-34033F56DF34}">
      <dgm:prSet/>
      <dgm:spPr/>
      <dgm:t>
        <a:bodyPr/>
        <a:lstStyle/>
        <a:p>
          <a:endParaRPr lang="en-US"/>
        </a:p>
      </dgm:t>
    </dgm:pt>
    <dgm:pt modelId="{DFB4411A-B98C-4734-9D16-8828A42E21B9}" type="sibTrans" cxnId="{01532886-F5D9-4C52-A904-34033F56DF34}">
      <dgm:prSet/>
      <dgm:spPr/>
      <dgm:t>
        <a:bodyPr/>
        <a:lstStyle/>
        <a:p>
          <a:endParaRPr lang="en-US"/>
        </a:p>
      </dgm:t>
    </dgm:pt>
    <dgm:pt modelId="{F999F6F5-66A2-4F2A-8D1D-4B983A90A48B}" type="pres">
      <dgm:prSet presAssocID="{0213F637-C70B-410A-B904-649F9F992037}" presName="root" presStyleCnt="0">
        <dgm:presLayoutVars>
          <dgm:dir/>
          <dgm:resizeHandles val="exact"/>
        </dgm:presLayoutVars>
      </dgm:prSet>
      <dgm:spPr/>
    </dgm:pt>
    <dgm:pt modelId="{B23A4442-1BB5-42F6-AD8F-95809CE4E2D2}" type="pres">
      <dgm:prSet presAssocID="{759C7F52-4B0B-4E13-932E-9F91064F8B40}" presName="compNode" presStyleCnt="0"/>
      <dgm:spPr/>
    </dgm:pt>
    <dgm:pt modelId="{606B1185-F8C2-4AC3-996C-0307BE620591}" type="pres">
      <dgm:prSet presAssocID="{759C7F52-4B0B-4E13-932E-9F91064F8B40}" presName="bgRect" presStyleLbl="bgShp" presStyleIdx="0" presStyleCnt="2" custLinFactNeighborX="-2108" custLinFactNeighborY="1079"/>
      <dgm:spPr/>
    </dgm:pt>
    <dgm:pt modelId="{7D8AB549-DC91-45CB-A66A-5EBC617A9D1C}" type="pres">
      <dgm:prSet presAssocID="{759C7F52-4B0B-4E13-932E-9F91064F8B4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micals with solid fill"/>
        </a:ext>
      </dgm:extLst>
    </dgm:pt>
    <dgm:pt modelId="{40FD9004-0AFE-494C-81F6-70EC4E364672}" type="pres">
      <dgm:prSet presAssocID="{759C7F52-4B0B-4E13-932E-9F91064F8B40}" presName="spaceRect" presStyleCnt="0"/>
      <dgm:spPr/>
    </dgm:pt>
    <dgm:pt modelId="{C6628A28-EADD-4A70-AE54-4F9E9D1BB69F}" type="pres">
      <dgm:prSet presAssocID="{759C7F52-4B0B-4E13-932E-9F91064F8B40}" presName="parTx" presStyleLbl="revTx" presStyleIdx="0" presStyleCnt="2" custScaleX="104665">
        <dgm:presLayoutVars>
          <dgm:chMax val="0"/>
          <dgm:chPref val="0"/>
        </dgm:presLayoutVars>
      </dgm:prSet>
      <dgm:spPr/>
    </dgm:pt>
    <dgm:pt modelId="{6178A9D9-B071-4EF3-8FE7-EE6DAE0A9F08}" type="pres">
      <dgm:prSet presAssocID="{D90CC7F4-70F9-4BAA-ACFF-64AC9BFCE2CB}" presName="sibTrans" presStyleCnt="0"/>
      <dgm:spPr/>
    </dgm:pt>
    <dgm:pt modelId="{9886F022-8453-4754-8C45-47C741564E22}" type="pres">
      <dgm:prSet presAssocID="{C4126DF6-DEB3-4199-9EC2-FA49C479F895}" presName="compNode" presStyleCnt="0"/>
      <dgm:spPr/>
    </dgm:pt>
    <dgm:pt modelId="{B8ABD603-377A-4A3F-A78E-4BC9CF1CBB0D}" type="pres">
      <dgm:prSet presAssocID="{C4126DF6-DEB3-4199-9EC2-FA49C479F895}" presName="bgRect" presStyleLbl="bgShp" presStyleIdx="1" presStyleCnt="2"/>
      <dgm:spPr/>
    </dgm:pt>
    <dgm:pt modelId="{7C641781-0FC0-4F21-929B-4E0C6C526591}" type="pres">
      <dgm:prSet presAssocID="{C4126DF6-DEB3-4199-9EC2-FA49C479F89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BF1CFA5C-9465-4DAA-8546-3CD7FD7E7EED}" type="pres">
      <dgm:prSet presAssocID="{C4126DF6-DEB3-4199-9EC2-FA49C479F895}" presName="spaceRect" presStyleCnt="0"/>
      <dgm:spPr/>
    </dgm:pt>
    <dgm:pt modelId="{BCB3807B-A48B-4DBC-B857-16FBEDD31C5A}" type="pres">
      <dgm:prSet presAssocID="{C4126DF6-DEB3-4199-9EC2-FA49C479F895}" presName="parTx" presStyleLbl="revTx" presStyleIdx="1" presStyleCnt="2" custScaleX="104422">
        <dgm:presLayoutVars>
          <dgm:chMax val="0"/>
          <dgm:chPref val="0"/>
        </dgm:presLayoutVars>
      </dgm:prSet>
      <dgm:spPr/>
    </dgm:pt>
  </dgm:ptLst>
  <dgm:cxnLst>
    <dgm:cxn modelId="{C78C416B-DF7E-43AB-B739-8225AFA2BB31}" type="presOf" srcId="{759C7F52-4B0B-4E13-932E-9F91064F8B40}" destId="{C6628A28-EADD-4A70-AE54-4F9E9D1BB69F}" srcOrd="0" destOrd="0" presId="urn:microsoft.com/office/officeart/2018/2/layout/IconVerticalSolidList"/>
    <dgm:cxn modelId="{127E7278-A739-4294-878D-246EE4A77F2F}" type="presOf" srcId="{C4126DF6-DEB3-4199-9EC2-FA49C479F895}" destId="{BCB3807B-A48B-4DBC-B857-16FBEDD31C5A}" srcOrd="0" destOrd="0" presId="urn:microsoft.com/office/officeart/2018/2/layout/IconVerticalSolidList"/>
    <dgm:cxn modelId="{01532886-F5D9-4C52-A904-34033F56DF34}" srcId="{0213F637-C70B-410A-B904-649F9F992037}" destId="{C4126DF6-DEB3-4199-9EC2-FA49C479F895}" srcOrd="1" destOrd="0" parTransId="{095FCA69-21A0-4C93-AE9B-C64698C3E05E}" sibTransId="{DFB4411A-B98C-4734-9D16-8828A42E21B9}"/>
    <dgm:cxn modelId="{1D32BA8B-8EC0-4A1A-A9FC-66BAB48EFC13}" srcId="{0213F637-C70B-410A-B904-649F9F992037}" destId="{759C7F52-4B0B-4E13-932E-9F91064F8B40}" srcOrd="0" destOrd="0" parTransId="{53B1DA8E-587A-49F3-A18C-90A90563A1AF}" sibTransId="{D90CC7F4-70F9-4BAA-ACFF-64AC9BFCE2CB}"/>
    <dgm:cxn modelId="{23C38EEC-D73F-40B5-AC4A-EEE43A55FDC7}" type="presOf" srcId="{0213F637-C70B-410A-B904-649F9F992037}" destId="{F999F6F5-66A2-4F2A-8D1D-4B983A90A48B}" srcOrd="0" destOrd="0" presId="urn:microsoft.com/office/officeart/2018/2/layout/IconVerticalSolidList"/>
    <dgm:cxn modelId="{0D211B4C-B14B-44F8-8422-386D15800D7F}" type="presParOf" srcId="{F999F6F5-66A2-4F2A-8D1D-4B983A90A48B}" destId="{B23A4442-1BB5-42F6-AD8F-95809CE4E2D2}" srcOrd="0" destOrd="0" presId="urn:microsoft.com/office/officeart/2018/2/layout/IconVerticalSolidList"/>
    <dgm:cxn modelId="{07285B10-7AC5-4E7C-AE0F-DF22720DDE36}" type="presParOf" srcId="{B23A4442-1BB5-42F6-AD8F-95809CE4E2D2}" destId="{606B1185-F8C2-4AC3-996C-0307BE620591}" srcOrd="0" destOrd="0" presId="urn:microsoft.com/office/officeart/2018/2/layout/IconVerticalSolidList"/>
    <dgm:cxn modelId="{A189BE98-65D3-4C0A-8283-7423754D2D97}" type="presParOf" srcId="{B23A4442-1BB5-42F6-AD8F-95809CE4E2D2}" destId="{7D8AB549-DC91-45CB-A66A-5EBC617A9D1C}" srcOrd="1" destOrd="0" presId="urn:microsoft.com/office/officeart/2018/2/layout/IconVerticalSolidList"/>
    <dgm:cxn modelId="{C63D9FE1-265F-439B-B229-AEFDAD595402}" type="presParOf" srcId="{B23A4442-1BB5-42F6-AD8F-95809CE4E2D2}" destId="{40FD9004-0AFE-494C-81F6-70EC4E364672}" srcOrd="2" destOrd="0" presId="urn:microsoft.com/office/officeart/2018/2/layout/IconVerticalSolidList"/>
    <dgm:cxn modelId="{E6CE2271-F42D-48C2-BAFD-3444B7D45215}" type="presParOf" srcId="{B23A4442-1BB5-42F6-AD8F-95809CE4E2D2}" destId="{C6628A28-EADD-4A70-AE54-4F9E9D1BB69F}" srcOrd="3" destOrd="0" presId="urn:microsoft.com/office/officeart/2018/2/layout/IconVerticalSolidList"/>
    <dgm:cxn modelId="{3DC78A40-DBB2-431A-8B91-203F7CC1BEBE}" type="presParOf" srcId="{F999F6F5-66A2-4F2A-8D1D-4B983A90A48B}" destId="{6178A9D9-B071-4EF3-8FE7-EE6DAE0A9F08}" srcOrd="1" destOrd="0" presId="urn:microsoft.com/office/officeart/2018/2/layout/IconVerticalSolidList"/>
    <dgm:cxn modelId="{74B7D715-6DF9-4D95-90CD-0071BA49D439}" type="presParOf" srcId="{F999F6F5-66A2-4F2A-8D1D-4B983A90A48B}" destId="{9886F022-8453-4754-8C45-47C741564E22}" srcOrd="2" destOrd="0" presId="urn:microsoft.com/office/officeart/2018/2/layout/IconVerticalSolidList"/>
    <dgm:cxn modelId="{6CF0589C-F042-46D3-B149-1A8235BF7230}" type="presParOf" srcId="{9886F022-8453-4754-8C45-47C741564E22}" destId="{B8ABD603-377A-4A3F-A78E-4BC9CF1CBB0D}" srcOrd="0" destOrd="0" presId="urn:microsoft.com/office/officeart/2018/2/layout/IconVerticalSolidList"/>
    <dgm:cxn modelId="{E0884EF4-7947-4CC3-AC2F-109AFB886D1F}" type="presParOf" srcId="{9886F022-8453-4754-8C45-47C741564E22}" destId="{7C641781-0FC0-4F21-929B-4E0C6C526591}" srcOrd="1" destOrd="0" presId="urn:microsoft.com/office/officeart/2018/2/layout/IconVerticalSolidList"/>
    <dgm:cxn modelId="{19A933D4-4DD7-4523-AD42-DEF2B644241A}" type="presParOf" srcId="{9886F022-8453-4754-8C45-47C741564E22}" destId="{BF1CFA5C-9465-4DAA-8546-3CD7FD7E7EED}" srcOrd="2" destOrd="0" presId="urn:microsoft.com/office/officeart/2018/2/layout/IconVerticalSolidList"/>
    <dgm:cxn modelId="{5BD6757A-9DF5-4D1E-BD3A-1F978E7978D3}" type="presParOf" srcId="{9886F022-8453-4754-8C45-47C741564E22}" destId="{BCB3807B-A48B-4DBC-B857-16FBEDD31C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13F637-C70B-410A-B904-649F9F9920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9C7F52-4B0B-4E13-932E-9F91064F8B40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Investment in ICT infrastructure and Monitoring, Evaluation, and Learning systems is essential.</a:t>
          </a:r>
          <a:endParaRPr lang="en-GB" dirty="0"/>
        </a:p>
      </dgm:t>
    </dgm:pt>
    <dgm:pt modelId="{53B1DA8E-587A-49F3-A18C-90A90563A1AF}" type="parTrans" cxnId="{1D32BA8B-8EC0-4A1A-A9FC-66BAB48EFC13}">
      <dgm:prSet/>
      <dgm:spPr/>
      <dgm:t>
        <a:bodyPr/>
        <a:lstStyle/>
        <a:p>
          <a:endParaRPr lang="en-US"/>
        </a:p>
      </dgm:t>
    </dgm:pt>
    <dgm:pt modelId="{D90CC7F4-70F9-4BAA-ACFF-64AC9BFCE2CB}" type="sibTrans" cxnId="{1D32BA8B-8EC0-4A1A-A9FC-66BAB48EFC13}">
      <dgm:prSet/>
      <dgm:spPr/>
      <dgm:t>
        <a:bodyPr/>
        <a:lstStyle/>
        <a:p>
          <a:endParaRPr lang="en-US"/>
        </a:p>
      </dgm:t>
    </dgm:pt>
    <dgm:pt modelId="{070F4229-2C31-CB40-8AAB-350305587C7E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A unified digital strategy at the community level is needed.</a:t>
          </a:r>
        </a:p>
      </dgm:t>
    </dgm:pt>
    <dgm:pt modelId="{716D1076-754B-5D45-BB96-BAFA65A96BFF}" type="parTrans" cxnId="{9AA2DACF-6E30-5B4F-B79B-21DFC751B274}">
      <dgm:prSet/>
      <dgm:spPr/>
      <dgm:t>
        <a:bodyPr/>
        <a:lstStyle/>
        <a:p>
          <a:endParaRPr lang="en-GB"/>
        </a:p>
      </dgm:t>
    </dgm:pt>
    <dgm:pt modelId="{02A11BA0-5E63-064B-874C-D68C69B9C984}" type="sibTrans" cxnId="{9AA2DACF-6E30-5B4F-B79B-21DFC751B274}">
      <dgm:prSet/>
      <dgm:spPr/>
      <dgm:t>
        <a:bodyPr/>
        <a:lstStyle/>
        <a:p>
          <a:endParaRPr lang="en-GB"/>
        </a:p>
      </dgm:t>
    </dgm:pt>
    <dgm:pt modelId="{08D9AF19-584B-C947-A6BC-E27943749C85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Machine learning offers potential for predicting retention in health insurance schemes.</a:t>
          </a:r>
        </a:p>
      </dgm:t>
    </dgm:pt>
    <dgm:pt modelId="{988E17A5-5AB3-D84D-B91C-36920CFF607A}" type="parTrans" cxnId="{68558AE7-6CA8-9844-BA4F-CF6A0F82DC64}">
      <dgm:prSet/>
      <dgm:spPr/>
      <dgm:t>
        <a:bodyPr/>
        <a:lstStyle/>
        <a:p>
          <a:endParaRPr lang="en-GB"/>
        </a:p>
      </dgm:t>
    </dgm:pt>
    <dgm:pt modelId="{74767D2D-BB7C-6D47-BF25-061DEE049FE3}" type="sibTrans" cxnId="{68558AE7-6CA8-9844-BA4F-CF6A0F82DC64}">
      <dgm:prSet/>
      <dgm:spPr/>
      <dgm:t>
        <a:bodyPr/>
        <a:lstStyle/>
        <a:p>
          <a:endParaRPr lang="en-GB"/>
        </a:p>
      </dgm:t>
    </dgm:pt>
    <dgm:pt modelId="{391C99B8-9099-A246-8963-A64F3B5A6959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Digital health literacy initiatives can boost demand for preventive services.</a:t>
          </a:r>
        </a:p>
      </dgm:t>
    </dgm:pt>
    <dgm:pt modelId="{C4D53956-66FE-1947-A24A-CD6199E90993}" type="parTrans" cxnId="{382E54AE-544F-954A-AE38-B43FB4D6C8C2}">
      <dgm:prSet/>
      <dgm:spPr/>
      <dgm:t>
        <a:bodyPr/>
        <a:lstStyle/>
        <a:p>
          <a:endParaRPr lang="en-GB"/>
        </a:p>
      </dgm:t>
    </dgm:pt>
    <dgm:pt modelId="{051AC459-EFEB-F543-AFE6-92C802E9D8E2}" type="sibTrans" cxnId="{382E54AE-544F-954A-AE38-B43FB4D6C8C2}">
      <dgm:prSet/>
      <dgm:spPr/>
      <dgm:t>
        <a:bodyPr/>
        <a:lstStyle/>
        <a:p>
          <a:endParaRPr lang="en-GB"/>
        </a:p>
      </dgm:t>
    </dgm:pt>
    <dgm:pt modelId="{C28383D2-81EB-6B44-969B-2F66963CD663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Economic evaluations must consider not just cost-effectiveness, but also real-world constraints (e.g., health worker capacity, regulation, financing, infrastructure).</a:t>
          </a:r>
        </a:p>
      </dgm:t>
    </dgm:pt>
    <dgm:pt modelId="{4D4A89D9-5AA3-EF4B-B42E-7A2915A8B223}" type="parTrans" cxnId="{3799C0C8-8800-2747-8875-266761D3ABCF}">
      <dgm:prSet/>
      <dgm:spPr/>
      <dgm:t>
        <a:bodyPr/>
        <a:lstStyle/>
        <a:p>
          <a:endParaRPr lang="en-GB"/>
        </a:p>
      </dgm:t>
    </dgm:pt>
    <dgm:pt modelId="{C711D3FC-3A88-B14A-A806-72734166A372}" type="sibTrans" cxnId="{3799C0C8-8800-2747-8875-266761D3ABCF}">
      <dgm:prSet/>
      <dgm:spPr/>
      <dgm:t>
        <a:bodyPr/>
        <a:lstStyle/>
        <a:p>
          <a:endParaRPr lang="en-GB"/>
        </a:p>
      </dgm:t>
    </dgm:pt>
    <dgm:pt modelId="{F999F6F5-66A2-4F2A-8D1D-4B983A90A48B}" type="pres">
      <dgm:prSet presAssocID="{0213F637-C70B-410A-B904-649F9F992037}" presName="root" presStyleCnt="0">
        <dgm:presLayoutVars>
          <dgm:dir/>
          <dgm:resizeHandles val="exact"/>
        </dgm:presLayoutVars>
      </dgm:prSet>
      <dgm:spPr/>
    </dgm:pt>
    <dgm:pt modelId="{B23A4442-1BB5-42F6-AD8F-95809CE4E2D2}" type="pres">
      <dgm:prSet presAssocID="{759C7F52-4B0B-4E13-932E-9F91064F8B40}" presName="compNode" presStyleCnt="0"/>
      <dgm:spPr/>
    </dgm:pt>
    <dgm:pt modelId="{606B1185-F8C2-4AC3-996C-0307BE620591}" type="pres">
      <dgm:prSet presAssocID="{759C7F52-4B0B-4E13-932E-9F91064F8B40}" presName="bgRect" presStyleLbl="bgShp" presStyleIdx="0" presStyleCnt="5" custLinFactNeighborX="-2108" custLinFactNeighborY="1079"/>
      <dgm:spPr/>
    </dgm:pt>
    <dgm:pt modelId="{7D8AB549-DC91-45CB-A66A-5EBC617A9D1C}" type="pres">
      <dgm:prSet presAssocID="{759C7F52-4B0B-4E13-932E-9F91064F8B4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micals with solid fill"/>
        </a:ext>
      </dgm:extLst>
    </dgm:pt>
    <dgm:pt modelId="{40FD9004-0AFE-494C-81F6-70EC4E364672}" type="pres">
      <dgm:prSet presAssocID="{759C7F52-4B0B-4E13-932E-9F91064F8B40}" presName="spaceRect" presStyleCnt="0"/>
      <dgm:spPr/>
    </dgm:pt>
    <dgm:pt modelId="{C6628A28-EADD-4A70-AE54-4F9E9D1BB69F}" type="pres">
      <dgm:prSet presAssocID="{759C7F52-4B0B-4E13-932E-9F91064F8B40}" presName="parTx" presStyleLbl="revTx" presStyleIdx="0" presStyleCnt="5" custScaleX="104665">
        <dgm:presLayoutVars>
          <dgm:chMax val="0"/>
          <dgm:chPref val="0"/>
        </dgm:presLayoutVars>
      </dgm:prSet>
      <dgm:spPr/>
    </dgm:pt>
    <dgm:pt modelId="{6178A9D9-B071-4EF3-8FE7-EE6DAE0A9F08}" type="pres">
      <dgm:prSet presAssocID="{D90CC7F4-70F9-4BAA-ACFF-64AC9BFCE2CB}" presName="sibTrans" presStyleCnt="0"/>
      <dgm:spPr/>
    </dgm:pt>
    <dgm:pt modelId="{1A2E0A7B-E4FA-894B-AC95-A20CD88EB973}" type="pres">
      <dgm:prSet presAssocID="{070F4229-2C31-CB40-8AAB-350305587C7E}" presName="compNode" presStyleCnt="0"/>
      <dgm:spPr/>
    </dgm:pt>
    <dgm:pt modelId="{A320F6A4-0CA7-7044-8CB7-9F538887EF67}" type="pres">
      <dgm:prSet presAssocID="{070F4229-2C31-CB40-8AAB-350305587C7E}" presName="bgRect" presStyleLbl="bgShp" presStyleIdx="1" presStyleCnt="5"/>
      <dgm:spPr/>
    </dgm:pt>
    <dgm:pt modelId="{9C01A390-095B-2242-9D80-1C0DA3D03A76}" type="pres">
      <dgm:prSet presAssocID="{070F4229-2C31-CB40-8AAB-350305587C7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 with solid fill"/>
        </a:ext>
      </dgm:extLst>
    </dgm:pt>
    <dgm:pt modelId="{5884E933-5E4E-1345-A1D3-26677FC92D38}" type="pres">
      <dgm:prSet presAssocID="{070F4229-2C31-CB40-8AAB-350305587C7E}" presName="spaceRect" presStyleCnt="0"/>
      <dgm:spPr/>
    </dgm:pt>
    <dgm:pt modelId="{EB900A6C-1926-204A-A03C-D0F951AB0B6D}" type="pres">
      <dgm:prSet presAssocID="{070F4229-2C31-CB40-8AAB-350305587C7E}" presName="parTx" presStyleLbl="revTx" presStyleIdx="1" presStyleCnt="5">
        <dgm:presLayoutVars>
          <dgm:chMax val="0"/>
          <dgm:chPref val="0"/>
        </dgm:presLayoutVars>
      </dgm:prSet>
      <dgm:spPr/>
    </dgm:pt>
    <dgm:pt modelId="{67205277-20EA-8742-AB5C-813C94957B98}" type="pres">
      <dgm:prSet presAssocID="{02A11BA0-5E63-064B-874C-D68C69B9C984}" presName="sibTrans" presStyleCnt="0"/>
      <dgm:spPr/>
    </dgm:pt>
    <dgm:pt modelId="{026BB0F4-4F57-314F-823B-D2245D076246}" type="pres">
      <dgm:prSet presAssocID="{08D9AF19-584B-C947-A6BC-E27943749C85}" presName="compNode" presStyleCnt="0"/>
      <dgm:spPr/>
    </dgm:pt>
    <dgm:pt modelId="{D9E8E89C-6DFD-344C-BA49-4F4B8564A386}" type="pres">
      <dgm:prSet presAssocID="{08D9AF19-584B-C947-A6BC-E27943749C85}" presName="bgRect" presStyleLbl="bgShp" presStyleIdx="2" presStyleCnt="5"/>
      <dgm:spPr/>
    </dgm:pt>
    <dgm:pt modelId="{F4F99FA7-B0A0-B84C-9C55-29A042D56795}" type="pres">
      <dgm:prSet presAssocID="{08D9AF19-584B-C947-A6BC-E27943749C8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erture with solid fill"/>
        </a:ext>
      </dgm:extLst>
    </dgm:pt>
    <dgm:pt modelId="{E2C539B0-E644-5547-8ECE-23F4F1E02DE1}" type="pres">
      <dgm:prSet presAssocID="{08D9AF19-584B-C947-A6BC-E27943749C85}" presName="spaceRect" presStyleCnt="0"/>
      <dgm:spPr/>
    </dgm:pt>
    <dgm:pt modelId="{7180350B-357E-5C42-974F-6C98C248AF56}" type="pres">
      <dgm:prSet presAssocID="{08D9AF19-584B-C947-A6BC-E27943749C85}" presName="parTx" presStyleLbl="revTx" presStyleIdx="2" presStyleCnt="5">
        <dgm:presLayoutVars>
          <dgm:chMax val="0"/>
          <dgm:chPref val="0"/>
        </dgm:presLayoutVars>
      </dgm:prSet>
      <dgm:spPr/>
    </dgm:pt>
    <dgm:pt modelId="{9101DCFF-E400-0F4C-8589-D97D57D63373}" type="pres">
      <dgm:prSet presAssocID="{74767D2D-BB7C-6D47-BF25-061DEE049FE3}" presName="sibTrans" presStyleCnt="0"/>
      <dgm:spPr/>
    </dgm:pt>
    <dgm:pt modelId="{A2C0DE93-235C-E847-9A7D-373D92C973F0}" type="pres">
      <dgm:prSet presAssocID="{391C99B8-9099-A246-8963-A64F3B5A6959}" presName="compNode" presStyleCnt="0"/>
      <dgm:spPr/>
    </dgm:pt>
    <dgm:pt modelId="{723E638C-0A7D-7B48-92CA-E40A70FD7016}" type="pres">
      <dgm:prSet presAssocID="{391C99B8-9099-A246-8963-A64F3B5A6959}" presName="bgRect" presStyleLbl="bgShp" presStyleIdx="3" presStyleCnt="5"/>
      <dgm:spPr/>
    </dgm:pt>
    <dgm:pt modelId="{504CE8A9-6455-B14A-875B-8ADAE2A8912A}" type="pres">
      <dgm:prSet presAssocID="{391C99B8-9099-A246-8963-A64F3B5A695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 with solid fill"/>
        </a:ext>
      </dgm:extLst>
    </dgm:pt>
    <dgm:pt modelId="{42140727-6555-BC40-A6CB-86E1EB2CBF1F}" type="pres">
      <dgm:prSet presAssocID="{391C99B8-9099-A246-8963-A64F3B5A6959}" presName="spaceRect" presStyleCnt="0"/>
      <dgm:spPr/>
    </dgm:pt>
    <dgm:pt modelId="{16EC3FA1-0503-8A49-BFD3-0CF093318592}" type="pres">
      <dgm:prSet presAssocID="{391C99B8-9099-A246-8963-A64F3B5A6959}" presName="parTx" presStyleLbl="revTx" presStyleIdx="3" presStyleCnt="5">
        <dgm:presLayoutVars>
          <dgm:chMax val="0"/>
          <dgm:chPref val="0"/>
        </dgm:presLayoutVars>
      </dgm:prSet>
      <dgm:spPr/>
    </dgm:pt>
    <dgm:pt modelId="{E6A1C30C-A8A1-E54E-A087-8957ED1AB87E}" type="pres">
      <dgm:prSet presAssocID="{051AC459-EFEB-F543-AFE6-92C802E9D8E2}" presName="sibTrans" presStyleCnt="0"/>
      <dgm:spPr/>
    </dgm:pt>
    <dgm:pt modelId="{ABF99896-9A4D-5D40-AFED-452E59DF518E}" type="pres">
      <dgm:prSet presAssocID="{C28383D2-81EB-6B44-969B-2F66963CD663}" presName="compNode" presStyleCnt="0"/>
      <dgm:spPr/>
    </dgm:pt>
    <dgm:pt modelId="{C9C9522B-91E9-5145-90E3-4E875B49E5F6}" type="pres">
      <dgm:prSet presAssocID="{C28383D2-81EB-6B44-969B-2F66963CD663}" presName="bgRect" presStyleLbl="bgShp" presStyleIdx="4" presStyleCnt="5"/>
      <dgm:spPr/>
    </dgm:pt>
    <dgm:pt modelId="{61A2E082-A7E3-0845-B11A-729375C5E046}" type="pres">
      <dgm:prSet presAssocID="{C28383D2-81EB-6B44-969B-2F66963CD66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B0BEF49B-25BE-7743-958C-BC826F9FC61D}" type="pres">
      <dgm:prSet presAssocID="{C28383D2-81EB-6B44-969B-2F66963CD663}" presName="spaceRect" presStyleCnt="0"/>
      <dgm:spPr/>
    </dgm:pt>
    <dgm:pt modelId="{7CA161BE-E548-FB40-A39B-DAF25BB08760}" type="pres">
      <dgm:prSet presAssocID="{C28383D2-81EB-6B44-969B-2F66963CD66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69A7F0C-E013-D349-A210-5695399EEA4F}" type="presOf" srcId="{391C99B8-9099-A246-8963-A64F3B5A6959}" destId="{16EC3FA1-0503-8A49-BFD3-0CF093318592}" srcOrd="0" destOrd="0" presId="urn:microsoft.com/office/officeart/2018/2/layout/IconVerticalSolidList"/>
    <dgm:cxn modelId="{623C231B-5546-B14E-AE45-50DE6EA30F86}" type="presOf" srcId="{C28383D2-81EB-6B44-969B-2F66963CD663}" destId="{7CA161BE-E548-FB40-A39B-DAF25BB08760}" srcOrd="0" destOrd="0" presId="urn:microsoft.com/office/officeart/2018/2/layout/IconVerticalSolidList"/>
    <dgm:cxn modelId="{79754B5F-330E-474E-8460-FD85EB2BB7D9}" type="presOf" srcId="{070F4229-2C31-CB40-8AAB-350305587C7E}" destId="{EB900A6C-1926-204A-A03C-D0F951AB0B6D}" srcOrd="0" destOrd="0" presId="urn:microsoft.com/office/officeart/2018/2/layout/IconVerticalSolidList"/>
    <dgm:cxn modelId="{C78C416B-DF7E-43AB-B739-8225AFA2BB31}" type="presOf" srcId="{759C7F52-4B0B-4E13-932E-9F91064F8B40}" destId="{C6628A28-EADD-4A70-AE54-4F9E9D1BB69F}" srcOrd="0" destOrd="0" presId="urn:microsoft.com/office/officeart/2018/2/layout/IconVerticalSolidList"/>
    <dgm:cxn modelId="{CE077D71-1FBB-F642-9679-C82DB9F2196E}" type="presOf" srcId="{08D9AF19-584B-C947-A6BC-E27943749C85}" destId="{7180350B-357E-5C42-974F-6C98C248AF56}" srcOrd="0" destOrd="0" presId="urn:microsoft.com/office/officeart/2018/2/layout/IconVerticalSolidList"/>
    <dgm:cxn modelId="{1D32BA8B-8EC0-4A1A-A9FC-66BAB48EFC13}" srcId="{0213F637-C70B-410A-B904-649F9F992037}" destId="{759C7F52-4B0B-4E13-932E-9F91064F8B40}" srcOrd="0" destOrd="0" parTransId="{53B1DA8E-587A-49F3-A18C-90A90563A1AF}" sibTransId="{D90CC7F4-70F9-4BAA-ACFF-64AC9BFCE2CB}"/>
    <dgm:cxn modelId="{382E54AE-544F-954A-AE38-B43FB4D6C8C2}" srcId="{0213F637-C70B-410A-B904-649F9F992037}" destId="{391C99B8-9099-A246-8963-A64F3B5A6959}" srcOrd="3" destOrd="0" parTransId="{C4D53956-66FE-1947-A24A-CD6199E90993}" sibTransId="{051AC459-EFEB-F543-AFE6-92C802E9D8E2}"/>
    <dgm:cxn modelId="{3799C0C8-8800-2747-8875-266761D3ABCF}" srcId="{0213F637-C70B-410A-B904-649F9F992037}" destId="{C28383D2-81EB-6B44-969B-2F66963CD663}" srcOrd="4" destOrd="0" parTransId="{4D4A89D9-5AA3-EF4B-B42E-7A2915A8B223}" sibTransId="{C711D3FC-3A88-B14A-A806-72734166A372}"/>
    <dgm:cxn modelId="{9AA2DACF-6E30-5B4F-B79B-21DFC751B274}" srcId="{0213F637-C70B-410A-B904-649F9F992037}" destId="{070F4229-2C31-CB40-8AAB-350305587C7E}" srcOrd="1" destOrd="0" parTransId="{716D1076-754B-5D45-BB96-BAFA65A96BFF}" sibTransId="{02A11BA0-5E63-064B-874C-D68C69B9C984}"/>
    <dgm:cxn modelId="{68558AE7-6CA8-9844-BA4F-CF6A0F82DC64}" srcId="{0213F637-C70B-410A-B904-649F9F992037}" destId="{08D9AF19-584B-C947-A6BC-E27943749C85}" srcOrd="2" destOrd="0" parTransId="{988E17A5-5AB3-D84D-B91C-36920CFF607A}" sibTransId="{74767D2D-BB7C-6D47-BF25-061DEE049FE3}"/>
    <dgm:cxn modelId="{23C38EEC-D73F-40B5-AC4A-EEE43A55FDC7}" type="presOf" srcId="{0213F637-C70B-410A-B904-649F9F992037}" destId="{F999F6F5-66A2-4F2A-8D1D-4B983A90A48B}" srcOrd="0" destOrd="0" presId="urn:microsoft.com/office/officeart/2018/2/layout/IconVerticalSolidList"/>
    <dgm:cxn modelId="{0D211B4C-B14B-44F8-8422-386D15800D7F}" type="presParOf" srcId="{F999F6F5-66A2-4F2A-8D1D-4B983A90A48B}" destId="{B23A4442-1BB5-42F6-AD8F-95809CE4E2D2}" srcOrd="0" destOrd="0" presId="urn:microsoft.com/office/officeart/2018/2/layout/IconVerticalSolidList"/>
    <dgm:cxn modelId="{07285B10-7AC5-4E7C-AE0F-DF22720DDE36}" type="presParOf" srcId="{B23A4442-1BB5-42F6-AD8F-95809CE4E2D2}" destId="{606B1185-F8C2-4AC3-996C-0307BE620591}" srcOrd="0" destOrd="0" presId="urn:microsoft.com/office/officeart/2018/2/layout/IconVerticalSolidList"/>
    <dgm:cxn modelId="{A189BE98-65D3-4C0A-8283-7423754D2D97}" type="presParOf" srcId="{B23A4442-1BB5-42F6-AD8F-95809CE4E2D2}" destId="{7D8AB549-DC91-45CB-A66A-5EBC617A9D1C}" srcOrd="1" destOrd="0" presId="urn:microsoft.com/office/officeart/2018/2/layout/IconVerticalSolidList"/>
    <dgm:cxn modelId="{C63D9FE1-265F-439B-B229-AEFDAD595402}" type="presParOf" srcId="{B23A4442-1BB5-42F6-AD8F-95809CE4E2D2}" destId="{40FD9004-0AFE-494C-81F6-70EC4E364672}" srcOrd="2" destOrd="0" presId="urn:microsoft.com/office/officeart/2018/2/layout/IconVerticalSolidList"/>
    <dgm:cxn modelId="{E6CE2271-F42D-48C2-BAFD-3444B7D45215}" type="presParOf" srcId="{B23A4442-1BB5-42F6-AD8F-95809CE4E2D2}" destId="{C6628A28-EADD-4A70-AE54-4F9E9D1BB69F}" srcOrd="3" destOrd="0" presId="urn:microsoft.com/office/officeart/2018/2/layout/IconVerticalSolidList"/>
    <dgm:cxn modelId="{3DC78A40-DBB2-431A-8B91-203F7CC1BEBE}" type="presParOf" srcId="{F999F6F5-66A2-4F2A-8D1D-4B983A90A48B}" destId="{6178A9D9-B071-4EF3-8FE7-EE6DAE0A9F08}" srcOrd="1" destOrd="0" presId="urn:microsoft.com/office/officeart/2018/2/layout/IconVerticalSolidList"/>
    <dgm:cxn modelId="{C7799723-E7AD-0645-AA17-2DD3F32A58CA}" type="presParOf" srcId="{F999F6F5-66A2-4F2A-8D1D-4B983A90A48B}" destId="{1A2E0A7B-E4FA-894B-AC95-A20CD88EB973}" srcOrd="2" destOrd="0" presId="urn:microsoft.com/office/officeart/2018/2/layout/IconVerticalSolidList"/>
    <dgm:cxn modelId="{552D8EC9-AD8F-1E4A-B603-2A2594C7CF7A}" type="presParOf" srcId="{1A2E0A7B-E4FA-894B-AC95-A20CD88EB973}" destId="{A320F6A4-0CA7-7044-8CB7-9F538887EF67}" srcOrd="0" destOrd="0" presId="urn:microsoft.com/office/officeart/2018/2/layout/IconVerticalSolidList"/>
    <dgm:cxn modelId="{148EE783-0752-CF4C-935E-0331B2EEBD23}" type="presParOf" srcId="{1A2E0A7B-E4FA-894B-AC95-A20CD88EB973}" destId="{9C01A390-095B-2242-9D80-1C0DA3D03A76}" srcOrd="1" destOrd="0" presId="urn:microsoft.com/office/officeart/2018/2/layout/IconVerticalSolidList"/>
    <dgm:cxn modelId="{54267A18-9699-934D-91AD-F5DE9FDB34F9}" type="presParOf" srcId="{1A2E0A7B-E4FA-894B-AC95-A20CD88EB973}" destId="{5884E933-5E4E-1345-A1D3-26677FC92D38}" srcOrd="2" destOrd="0" presId="urn:microsoft.com/office/officeart/2018/2/layout/IconVerticalSolidList"/>
    <dgm:cxn modelId="{B83585B0-1D0C-0A44-B93C-585CF76CAF49}" type="presParOf" srcId="{1A2E0A7B-E4FA-894B-AC95-A20CD88EB973}" destId="{EB900A6C-1926-204A-A03C-D0F951AB0B6D}" srcOrd="3" destOrd="0" presId="urn:microsoft.com/office/officeart/2018/2/layout/IconVerticalSolidList"/>
    <dgm:cxn modelId="{5E3E58A5-BB66-5B42-9038-3C210F30FA5F}" type="presParOf" srcId="{F999F6F5-66A2-4F2A-8D1D-4B983A90A48B}" destId="{67205277-20EA-8742-AB5C-813C94957B98}" srcOrd="3" destOrd="0" presId="urn:microsoft.com/office/officeart/2018/2/layout/IconVerticalSolidList"/>
    <dgm:cxn modelId="{66E09DD8-6F12-F64A-9499-957425989D2F}" type="presParOf" srcId="{F999F6F5-66A2-4F2A-8D1D-4B983A90A48B}" destId="{026BB0F4-4F57-314F-823B-D2245D076246}" srcOrd="4" destOrd="0" presId="urn:microsoft.com/office/officeart/2018/2/layout/IconVerticalSolidList"/>
    <dgm:cxn modelId="{AF840C8A-61D7-5B4C-97A0-27AA931C8C0B}" type="presParOf" srcId="{026BB0F4-4F57-314F-823B-D2245D076246}" destId="{D9E8E89C-6DFD-344C-BA49-4F4B8564A386}" srcOrd="0" destOrd="0" presId="urn:microsoft.com/office/officeart/2018/2/layout/IconVerticalSolidList"/>
    <dgm:cxn modelId="{D410456A-EFE3-B442-AAD0-2931BB9A3C23}" type="presParOf" srcId="{026BB0F4-4F57-314F-823B-D2245D076246}" destId="{F4F99FA7-B0A0-B84C-9C55-29A042D56795}" srcOrd="1" destOrd="0" presId="urn:microsoft.com/office/officeart/2018/2/layout/IconVerticalSolidList"/>
    <dgm:cxn modelId="{1048CE0F-19A6-DE43-8162-51B673B91CF5}" type="presParOf" srcId="{026BB0F4-4F57-314F-823B-D2245D076246}" destId="{E2C539B0-E644-5547-8ECE-23F4F1E02DE1}" srcOrd="2" destOrd="0" presId="urn:microsoft.com/office/officeart/2018/2/layout/IconVerticalSolidList"/>
    <dgm:cxn modelId="{FD344C83-9F62-A847-9E3D-8BA7B6A36D17}" type="presParOf" srcId="{026BB0F4-4F57-314F-823B-D2245D076246}" destId="{7180350B-357E-5C42-974F-6C98C248AF56}" srcOrd="3" destOrd="0" presId="urn:microsoft.com/office/officeart/2018/2/layout/IconVerticalSolidList"/>
    <dgm:cxn modelId="{AC9CB358-FD75-B545-BEEB-02D49674611B}" type="presParOf" srcId="{F999F6F5-66A2-4F2A-8D1D-4B983A90A48B}" destId="{9101DCFF-E400-0F4C-8589-D97D57D63373}" srcOrd="5" destOrd="0" presId="urn:microsoft.com/office/officeart/2018/2/layout/IconVerticalSolidList"/>
    <dgm:cxn modelId="{0C67B096-B8F4-844C-910C-3C195293D8EA}" type="presParOf" srcId="{F999F6F5-66A2-4F2A-8D1D-4B983A90A48B}" destId="{A2C0DE93-235C-E847-9A7D-373D92C973F0}" srcOrd="6" destOrd="0" presId="urn:microsoft.com/office/officeart/2018/2/layout/IconVerticalSolidList"/>
    <dgm:cxn modelId="{9C739266-6129-9641-8CAA-52D0BCB481BD}" type="presParOf" srcId="{A2C0DE93-235C-E847-9A7D-373D92C973F0}" destId="{723E638C-0A7D-7B48-92CA-E40A70FD7016}" srcOrd="0" destOrd="0" presId="urn:microsoft.com/office/officeart/2018/2/layout/IconVerticalSolidList"/>
    <dgm:cxn modelId="{890317D7-5356-DC4F-B63D-5A4A8B64C763}" type="presParOf" srcId="{A2C0DE93-235C-E847-9A7D-373D92C973F0}" destId="{504CE8A9-6455-B14A-875B-8ADAE2A8912A}" srcOrd="1" destOrd="0" presId="urn:microsoft.com/office/officeart/2018/2/layout/IconVerticalSolidList"/>
    <dgm:cxn modelId="{395917C9-C8B9-4849-8365-0D50EA01FA53}" type="presParOf" srcId="{A2C0DE93-235C-E847-9A7D-373D92C973F0}" destId="{42140727-6555-BC40-A6CB-86E1EB2CBF1F}" srcOrd="2" destOrd="0" presId="urn:microsoft.com/office/officeart/2018/2/layout/IconVerticalSolidList"/>
    <dgm:cxn modelId="{CBE08594-D667-A040-AC23-A99DD786A820}" type="presParOf" srcId="{A2C0DE93-235C-E847-9A7D-373D92C973F0}" destId="{16EC3FA1-0503-8A49-BFD3-0CF093318592}" srcOrd="3" destOrd="0" presId="urn:microsoft.com/office/officeart/2018/2/layout/IconVerticalSolidList"/>
    <dgm:cxn modelId="{0BD8B297-0FAE-604C-801E-48ACDEE57038}" type="presParOf" srcId="{F999F6F5-66A2-4F2A-8D1D-4B983A90A48B}" destId="{E6A1C30C-A8A1-E54E-A087-8957ED1AB87E}" srcOrd="7" destOrd="0" presId="urn:microsoft.com/office/officeart/2018/2/layout/IconVerticalSolidList"/>
    <dgm:cxn modelId="{485A50A6-5BC6-044C-8CF3-5579B7B9A573}" type="presParOf" srcId="{F999F6F5-66A2-4F2A-8D1D-4B983A90A48B}" destId="{ABF99896-9A4D-5D40-AFED-452E59DF518E}" srcOrd="8" destOrd="0" presId="urn:microsoft.com/office/officeart/2018/2/layout/IconVerticalSolidList"/>
    <dgm:cxn modelId="{DB4C53B6-5C71-8D4C-9CDA-EDFF7D029E2C}" type="presParOf" srcId="{ABF99896-9A4D-5D40-AFED-452E59DF518E}" destId="{C9C9522B-91E9-5145-90E3-4E875B49E5F6}" srcOrd="0" destOrd="0" presId="urn:microsoft.com/office/officeart/2018/2/layout/IconVerticalSolidList"/>
    <dgm:cxn modelId="{9513DB29-C2EE-6A44-8CC4-81F5942BFECF}" type="presParOf" srcId="{ABF99896-9A4D-5D40-AFED-452E59DF518E}" destId="{61A2E082-A7E3-0845-B11A-729375C5E046}" srcOrd="1" destOrd="0" presId="urn:microsoft.com/office/officeart/2018/2/layout/IconVerticalSolidList"/>
    <dgm:cxn modelId="{8F6C6A1D-5048-8546-8314-0081501F4B71}" type="presParOf" srcId="{ABF99896-9A4D-5D40-AFED-452E59DF518E}" destId="{B0BEF49B-25BE-7743-958C-BC826F9FC61D}" srcOrd="2" destOrd="0" presId="urn:microsoft.com/office/officeart/2018/2/layout/IconVerticalSolidList"/>
    <dgm:cxn modelId="{0801DDEE-2F9A-4B42-BAA3-0AD6680AA266}" type="presParOf" srcId="{ABF99896-9A4D-5D40-AFED-452E59DF518E}" destId="{7CA161BE-E548-FB40-A39B-DAF25BB087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13F637-C70B-410A-B904-649F9F9920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9C7F52-4B0B-4E13-932E-9F91064F8B40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Structural reforms and better financial governance are needed despite increased PHC allocations.</a:t>
          </a:r>
          <a:endParaRPr lang="en-GB" dirty="0"/>
        </a:p>
      </dgm:t>
    </dgm:pt>
    <dgm:pt modelId="{53B1DA8E-587A-49F3-A18C-90A90563A1AF}" type="parTrans" cxnId="{1D32BA8B-8EC0-4A1A-A9FC-66BAB48EFC13}">
      <dgm:prSet/>
      <dgm:spPr/>
      <dgm:t>
        <a:bodyPr/>
        <a:lstStyle/>
        <a:p>
          <a:endParaRPr lang="en-US"/>
        </a:p>
      </dgm:t>
    </dgm:pt>
    <dgm:pt modelId="{D90CC7F4-70F9-4BAA-ACFF-64AC9BFCE2CB}" type="sibTrans" cxnId="{1D32BA8B-8EC0-4A1A-A9FC-66BAB48EFC13}">
      <dgm:prSet/>
      <dgm:spPr/>
      <dgm:t>
        <a:bodyPr/>
        <a:lstStyle/>
        <a:p>
          <a:endParaRPr lang="en-US"/>
        </a:p>
      </dgm:t>
    </dgm:pt>
    <dgm:pt modelId="{F49AECEC-9D02-CD43-AB21-C841051EB39E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Direct Facility Financing and earmarking funds are useful but must overcome systemic issues.</a:t>
          </a:r>
        </a:p>
      </dgm:t>
    </dgm:pt>
    <dgm:pt modelId="{FB5900BC-D020-D149-AA0A-2A67182CDB6A}" type="parTrans" cxnId="{FD65436C-9DF6-084D-A704-9EA9C7700106}">
      <dgm:prSet/>
      <dgm:spPr/>
      <dgm:t>
        <a:bodyPr/>
        <a:lstStyle/>
        <a:p>
          <a:endParaRPr lang="en-GB"/>
        </a:p>
      </dgm:t>
    </dgm:pt>
    <dgm:pt modelId="{630D091D-E1E7-014C-AEA1-039FE989868D}" type="sibTrans" cxnId="{FD65436C-9DF6-084D-A704-9EA9C7700106}">
      <dgm:prSet/>
      <dgm:spPr/>
      <dgm:t>
        <a:bodyPr/>
        <a:lstStyle/>
        <a:p>
          <a:endParaRPr lang="en-GB"/>
        </a:p>
      </dgm:t>
    </dgm:pt>
    <dgm:pt modelId="{FB874F34-8D63-0A4E-9CE7-C173B238F603}">
      <dgm:prSet/>
      <dgm:spPr/>
      <dgm:t>
        <a:bodyPr/>
        <a:lstStyle/>
        <a:p>
          <a:pPr>
            <a:lnSpc>
              <a:spcPct val="100000"/>
            </a:lnSpc>
          </a:pPr>
          <a:r>
            <a:rPr lang="en-GH" dirty="0"/>
            <a:t>Regulation is crucial when adopting new technologies to avoid disruption.</a:t>
          </a:r>
        </a:p>
      </dgm:t>
    </dgm:pt>
    <dgm:pt modelId="{B8DFEA35-5A8C-C24C-A775-5A1EE60A37B9}" type="parTrans" cxnId="{F2E7AB49-301E-0A44-8BD1-A8D63C53A252}">
      <dgm:prSet/>
      <dgm:spPr/>
      <dgm:t>
        <a:bodyPr/>
        <a:lstStyle/>
        <a:p>
          <a:endParaRPr lang="en-GB"/>
        </a:p>
      </dgm:t>
    </dgm:pt>
    <dgm:pt modelId="{F467DFBF-07A5-F64D-B1ED-AF5B11C2E095}" type="sibTrans" cxnId="{F2E7AB49-301E-0A44-8BD1-A8D63C53A252}">
      <dgm:prSet/>
      <dgm:spPr/>
      <dgm:t>
        <a:bodyPr/>
        <a:lstStyle/>
        <a:p>
          <a:endParaRPr lang="en-GB"/>
        </a:p>
      </dgm:t>
    </dgm:pt>
    <dgm:pt modelId="{4DCEA585-FD1B-5245-9435-62C0A1B97A0C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Health financing decisions should be evidence-based and aligned with desired outcomes.</a:t>
          </a:r>
        </a:p>
      </dgm:t>
    </dgm:pt>
    <dgm:pt modelId="{627F8480-6130-8C40-80F8-3698DFCA6CBC}" type="parTrans" cxnId="{214A1DCE-C991-2A4F-968A-EAFCCDDCC279}">
      <dgm:prSet/>
      <dgm:spPr/>
      <dgm:t>
        <a:bodyPr/>
        <a:lstStyle/>
        <a:p>
          <a:endParaRPr lang="en-GB"/>
        </a:p>
      </dgm:t>
    </dgm:pt>
    <dgm:pt modelId="{185112F4-B7AB-CB49-81EB-40935510159C}" type="sibTrans" cxnId="{214A1DCE-C991-2A4F-968A-EAFCCDDCC279}">
      <dgm:prSet/>
      <dgm:spPr/>
      <dgm:t>
        <a:bodyPr/>
        <a:lstStyle/>
        <a:p>
          <a:endParaRPr lang="en-GB"/>
        </a:p>
      </dgm:t>
    </dgm:pt>
    <dgm:pt modelId="{F999F6F5-66A2-4F2A-8D1D-4B983A90A48B}" type="pres">
      <dgm:prSet presAssocID="{0213F637-C70B-410A-B904-649F9F992037}" presName="root" presStyleCnt="0">
        <dgm:presLayoutVars>
          <dgm:dir/>
          <dgm:resizeHandles val="exact"/>
        </dgm:presLayoutVars>
      </dgm:prSet>
      <dgm:spPr/>
    </dgm:pt>
    <dgm:pt modelId="{B23A4442-1BB5-42F6-AD8F-95809CE4E2D2}" type="pres">
      <dgm:prSet presAssocID="{759C7F52-4B0B-4E13-932E-9F91064F8B40}" presName="compNode" presStyleCnt="0"/>
      <dgm:spPr/>
    </dgm:pt>
    <dgm:pt modelId="{606B1185-F8C2-4AC3-996C-0307BE620591}" type="pres">
      <dgm:prSet presAssocID="{759C7F52-4B0B-4E13-932E-9F91064F8B40}" presName="bgRect" presStyleLbl="bgShp" presStyleIdx="0" presStyleCnt="4" custLinFactNeighborX="-2108" custLinFactNeighborY="1079"/>
      <dgm:spPr/>
    </dgm:pt>
    <dgm:pt modelId="{7D8AB549-DC91-45CB-A66A-5EBC617A9D1C}" type="pres">
      <dgm:prSet presAssocID="{759C7F52-4B0B-4E13-932E-9F91064F8B4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micals with solid fill"/>
        </a:ext>
      </dgm:extLst>
    </dgm:pt>
    <dgm:pt modelId="{40FD9004-0AFE-494C-81F6-70EC4E364672}" type="pres">
      <dgm:prSet presAssocID="{759C7F52-4B0B-4E13-932E-9F91064F8B40}" presName="spaceRect" presStyleCnt="0"/>
      <dgm:spPr/>
    </dgm:pt>
    <dgm:pt modelId="{C6628A28-EADD-4A70-AE54-4F9E9D1BB69F}" type="pres">
      <dgm:prSet presAssocID="{759C7F52-4B0B-4E13-932E-9F91064F8B40}" presName="parTx" presStyleLbl="revTx" presStyleIdx="0" presStyleCnt="4" custScaleX="104665">
        <dgm:presLayoutVars>
          <dgm:chMax val="0"/>
          <dgm:chPref val="0"/>
        </dgm:presLayoutVars>
      </dgm:prSet>
      <dgm:spPr/>
    </dgm:pt>
    <dgm:pt modelId="{6178A9D9-B071-4EF3-8FE7-EE6DAE0A9F08}" type="pres">
      <dgm:prSet presAssocID="{D90CC7F4-70F9-4BAA-ACFF-64AC9BFCE2CB}" presName="sibTrans" presStyleCnt="0"/>
      <dgm:spPr/>
    </dgm:pt>
    <dgm:pt modelId="{CCD13EF6-7539-164B-BD33-8E7F1BEDAE47}" type="pres">
      <dgm:prSet presAssocID="{F49AECEC-9D02-CD43-AB21-C841051EB39E}" presName="compNode" presStyleCnt="0"/>
      <dgm:spPr/>
    </dgm:pt>
    <dgm:pt modelId="{FF400E12-355D-764B-890B-9CE83520A0DA}" type="pres">
      <dgm:prSet presAssocID="{F49AECEC-9D02-CD43-AB21-C841051EB39E}" presName="bgRect" presStyleLbl="bgShp" presStyleIdx="1" presStyleCnt="4"/>
      <dgm:spPr/>
    </dgm:pt>
    <dgm:pt modelId="{F094887B-43FA-CE4F-B8C1-D8BD15C5F3D2}" type="pres">
      <dgm:prSet presAssocID="{F49AECEC-9D02-CD43-AB21-C841051EB39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 with solid fill"/>
        </a:ext>
      </dgm:extLst>
    </dgm:pt>
    <dgm:pt modelId="{989858A5-B4F2-844F-8B36-A3028CD82C54}" type="pres">
      <dgm:prSet presAssocID="{F49AECEC-9D02-CD43-AB21-C841051EB39E}" presName="spaceRect" presStyleCnt="0"/>
      <dgm:spPr/>
    </dgm:pt>
    <dgm:pt modelId="{07FE0FDF-5C32-3348-8232-F790218E9339}" type="pres">
      <dgm:prSet presAssocID="{F49AECEC-9D02-CD43-AB21-C841051EB39E}" presName="parTx" presStyleLbl="revTx" presStyleIdx="1" presStyleCnt="4">
        <dgm:presLayoutVars>
          <dgm:chMax val="0"/>
          <dgm:chPref val="0"/>
        </dgm:presLayoutVars>
      </dgm:prSet>
      <dgm:spPr/>
    </dgm:pt>
    <dgm:pt modelId="{9231AC0F-50FC-7947-91D5-52A660CE91AF}" type="pres">
      <dgm:prSet presAssocID="{630D091D-E1E7-014C-AEA1-039FE989868D}" presName="sibTrans" presStyleCnt="0"/>
      <dgm:spPr/>
    </dgm:pt>
    <dgm:pt modelId="{C57D9AB1-73E3-3046-8C12-CDBA177E4A46}" type="pres">
      <dgm:prSet presAssocID="{FB874F34-8D63-0A4E-9CE7-C173B238F603}" presName="compNode" presStyleCnt="0"/>
      <dgm:spPr/>
    </dgm:pt>
    <dgm:pt modelId="{F0C33CE8-CEDD-5A40-AE69-9DA6291937B2}" type="pres">
      <dgm:prSet presAssocID="{FB874F34-8D63-0A4E-9CE7-C173B238F603}" presName="bgRect" presStyleLbl="bgShp" presStyleIdx="2" presStyleCnt="4"/>
      <dgm:spPr/>
    </dgm:pt>
    <dgm:pt modelId="{F802E273-457D-B24F-9E10-DBA1B7C7E032}" type="pres">
      <dgm:prSet presAssocID="{FB874F34-8D63-0A4E-9CE7-C173B238F60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 with solid fill"/>
        </a:ext>
      </dgm:extLst>
    </dgm:pt>
    <dgm:pt modelId="{18CB6A30-4489-DE40-B5D3-A90E1A68BA88}" type="pres">
      <dgm:prSet presAssocID="{FB874F34-8D63-0A4E-9CE7-C173B238F603}" presName="spaceRect" presStyleCnt="0"/>
      <dgm:spPr/>
    </dgm:pt>
    <dgm:pt modelId="{DD3B5EA5-5BD7-8543-9CD5-438B86EF4EF6}" type="pres">
      <dgm:prSet presAssocID="{FB874F34-8D63-0A4E-9CE7-C173B238F603}" presName="parTx" presStyleLbl="revTx" presStyleIdx="2" presStyleCnt="4">
        <dgm:presLayoutVars>
          <dgm:chMax val="0"/>
          <dgm:chPref val="0"/>
        </dgm:presLayoutVars>
      </dgm:prSet>
      <dgm:spPr/>
    </dgm:pt>
    <dgm:pt modelId="{37A0EC53-7154-B94C-B746-8A4DD4907746}" type="pres">
      <dgm:prSet presAssocID="{F467DFBF-07A5-F64D-B1ED-AF5B11C2E095}" presName="sibTrans" presStyleCnt="0"/>
      <dgm:spPr/>
    </dgm:pt>
    <dgm:pt modelId="{A8616309-EE1B-6647-BCB9-5CBC6A2C9801}" type="pres">
      <dgm:prSet presAssocID="{4DCEA585-FD1B-5245-9435-62C0A1B97A0C}" presName="compNode" presStyleCnt="0"/>
      <dgm:spPr/>
    </dgm:pt>
    <dgm:pt modelId="{E503985F-F53C-8B43-BEAE-BB2A8F8E9CAE}" type="pres">
      <dgm:prSet presAssocID="{4DCEA585-FD1B-5245-9435-62C0A1B97A0C}" presName="bgRect" presStyleLbl="bgShp" presStyleIdx="3" presStyleCnt="4"/>
      <dgm:spPr/>
    </dgm:pt>
    <dgm:pt modelId="{5165B2E0-A8EB-A043-9D15-E0A73646D28C}" type="pres">
      <dgm:prSet presAssocID="{4DCEA585-FD1B-5245-9435-62C0A1B97A0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 outline"/>
        </a:ext>
      </dgm:extLst>
    </dgm:pt>
    <dgm:pt modelId="{B9C21CDE-A65E-EC46-9DFB-535396754CCB}" type="pres">
      <dgm:prSet presAssocID="{4DCEA585-FD1B-5245-9435-62C0A1B97A0C}" presName="spaceRect" presStyleCnt="0"/>
      <dgm:spPr/>
    </dgm:pt>
    <dgm:pt modelId="{EE4F2329-F32C-7C47-9440-ABBDD11C3C6E}" type="pres">
      <dgm:prSet presAssocID="{4DCEA585-FD1B-5245-9435-62C0A1B97A0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2E7AB49-301E-0A44-8BD1-A8D63C53A252}" srcId="{0213F637-C70B-410A-B904-649F9F992037}" destId="{FB874F34-8D63-0A4E-9CE7-C173B238F603}" srcOrd="2" destOrd="0" parTransId="{B8DFEA35-5A8C-C24C-A775-5A1EE60A37B9}" sibTransId="{F467DFBF-07A5-F64D-B1ED-AF5B11C2E095}"/>
    <dgm:cxn modelId="{E3CEDF50-3E4E-C94B-811E-51F2AADAD2EF}" type="presOf" srcId="{4DCEA585-FD1B-5245-9435-62C0A1B97A0C}" destId="{EE4F2329-F32C-7C47-9440-ABBDD11C3C6E}" srcOrd="0" destOrd="0" presId="urn:microsoft.com/office/officeart/2018/2/layout/IconVerticalSolidList"/>
    <dgm:cxn modelId="{C78C416B-DF7E-43AB-B739-8225AFA2BB31}" type="presOf" srcId="{759C7F52-4B0B-4E13-932E-9F91064F8B40}" destId="{C6628A28-EADD-4A70-AE54-4F9E9D1BB69F}" srcOrd="0" destOrd="0" presId="urn:microsoft.com/office/officeart/2018/2/layout/IconVerticalSolidList"/>
    <dgm:cxn modelId="{FD65436C-9DF6-084D-A704-9EA9C7700106}" srcId="{0213F637-C70B-410A-B904-649F9F992037}" destId="{F49AECEC-9D02-CD43-AB21-C841051EB39E}" srcOrd="1" destOrd="0" parTransId="{FB5900BC-D020-D149-AA0A-2A67182CDB6A}" sibTransId="{630D091D-E1E7-014C-AEA1-039FE989868D}"/>
    <dgm:cxn modelId="{82017973-7BBD-CE4B-8517-4DEC2C5C451A}" type="presOf" srcId="{FB874F34-8D63-0A4E-9CE7-C173B238F603}" destId="{DD3B5EA5-5BD7-8543-9CD5-438B86EF4EF6}" srcOrd="0" destOrd="0" presId="urn:microsoft.com/office/officeart/2018/2/layout/IconVerticalSolidList"/>
    <dgm:cxn modelId="{1D32BA8B-8EC0-4A1A-A9FC-66BAB48EFC13}" srcId="{0213F637-C70B-410A-B904-649F9F992037}" destId="{759C7F52-4B0B-4E13-932E-9F91064F8B40}" srcOrd="0" destOrd="0" parTransId="{53B1DA8E-587A-49F3-A18C-90A90563A1AF}" sibTransId="{D90CC7F4-70F9-4BAA-ACFF-64AC9BFCE2CB}"/>
    <dgm:cxn modelId="{E6E57ABE-E602-3D40-8AD0-70BEF2C3E46B}" type="presOf" srcId="{F49AECEC-9D02-CD43-AB21-C841051EB39E}" destId="{07FE0FDF-5C32-3348-8232-F790218E9339}" srcOrd="0" destOrd="0" presId="urn:microsoft.com/office/officeart/2018/2/layout/IconVerticalSolidList"/>
    <dgm:cxn modelId="{214A1DCE-C991-2A4F-968A-EAFCCDDCC279}" srcId="{0213F637-C70B-410A-B904-649F9F992037}" destId="{4DCEA585-FD1B-5245-9435-62C0A1B97A0C}" srcOrd="3" destOrd="0" parTransId="{627F8480-6130-8C40-80F8-3698DFCA6CBC}" sibTransId="{185112F4-B7AB-CB49-81EB-40935510159C}"/>
    <dgm:cxn modelId="{23C38EEC-D73F-40B5-AC4A-EEE43A55FDC7}" type="presOf" srcId="{0213F637-C70B-410A-B904-649F9F992037}" destId="{F999F6F5-66A2-4F2A-8D1D-4B983A90A48B}" srcOrd="0" destOrd="0" presId="urn:microsoft.com/office/officeart/2018/2/layout/IconVerticalSolidList"/>
    <dgm:cxn modelId="{0D211B4C-B14B-44F8-8422-386D15800D7F}" type="presParOf" srcId="{F999F6F5-66A2-4F2A-8D1D-4B983A90A48B}" destId="{B23A4442-1BB5-42F6-AD8F-95809CE4E2D2}" srcOrd="0" destOrd="0" presId="urn:microsoft.com/office/officeart/2018/2/layout/IconVerticalSolidList"/>
    <dgm:cxn modelId="{07285B10-7AC5-4E7C-AE0F-DF22720DDE36}" type="presParOf" srcId="{B23A4442-1BB5-42F6-AD8F-95809CE4E2D2}" destId="{606B1185-F8C2-4AC3-996C-0307BE620591}" srcOrd="0" destOrd="0" presId="urn:microsoft.com/office/officeart/2018/2/layout/IconVerticalSolidList"/>
    <dgm:cxn modelId="{A189BE98-65D3-4C0A-8283-7423754D2D97}" type="presParOf" srcId="{B23A4442-1BB5-42F6-AD8F-95809CE4E2D2}" destId="{7D8AB549-DC91-45CB-A66A-5EBC617A9D1C}" srcOrd="1" destOrd="0" presId="urn:microsoft.com/office/officeart/2018/2/layout/IconVerticalSolidList"/>
    <dgm:cxn modelId="{C63D9FE1-265F-439B-B229-AEFDAD595402}" type="presParOf" srcId="{B23A4442-1BB5-42F6-AD8F-95809CE4E2D2}" destId="{40FD9004-0AFE-494C-81F6-70EC4E364672}" srcOrd="2" destOrd="0" presId="urn:microsoft.com/office/officeart/2018/2/layout/IconVerticalSolidList"/>
    <dgm:cxn modelId="{E6CE2271-F42D-48C2-BAFD-3444B7D45215}" type="presParOf" srcId="{B23A4442-1BB5-42F6-AD8F-95809CE4E2D2}" destId="{C6628A28-EADD-4A70-AE54-4F9E9D1BB69F}" srcOrd="3" destOrd="0" presId="urn:microsoft.com/office/officeart/2018/2/layout/IconVerticalSolidList"/>
    <dgm:cxn modelId="{3DC78A40-DBB2-431A-8B91-203F7CC1BEBE}" type="presParOf" srcId="{F999F6F5-66A2-4F2A-8D1D-4B983A90A48B}" destId="{6178A9D9-B071-4EF3-8FE7-EE6DAE0A9F08}" srcOrd="1" destOrd="0" presId="urn:microsoft.com/office/officeart/2018/2/layout/IconVerticalSolidList"/>
    <dgm:cxn modelId="{53772E49-61E6-0C4C-AA4B-2A9341BBA95C}" type="presParOf" srcId="{F999F6F5-66A2-4F2A-8D1D-4B983A90A48B}" destId="{CCD13EF6-7539-164B-BD33-8E7F1BEDAE47}" srcOrd="2" destOrd="0" presId="urn:microsoft.com/office/officeart/2018/2/layout/IconVerticalSolidList"/>
    <dgm:cxn modelId="{FDE5F756-5747-3A44-9355-C48AF1F10739}" type="presParOf" srcId="{CCD13EF6-7539-164B-BD33-8E7F1BEDAE47}" destId="{FF400E12-355D-764B-890B-9CE83520A0DA}" srcOrd="0" destOrd="0" presId="urn:microsoft.com/office/officeart/2018/2/layout/IconVerticalSolidList"/>
    <dgm:cxn modelId="{2C361258-941C-1946-B642-5B6FE6CF1468}" type="presParOf" srcId="{CCD13EF6-7539-164B-BD33-8E7F1BEDAE47}" destId="{F094887B-43FA-CE4F-B8C1-D8BD15C5F3D2}" srcOrd="1" destOrd="0" presId="urn:microsoft.com/office/officeart/2018/2/layout/IconVerticalSolidList"/>
    <dgm:cxn modelId="{AD07C46F-EE4E-2843-B7A6-5C69D9544093}" type="presParOf" srcId="{CCD13EF6-7539-164B-BD33-8E7F1BEDAE47}" destId="{989858A5-B4F2-844F-8B36-A3028CD82C54}" srcOrd="2" destOrd="0" presId="urn:microsoft.com/office/officeart/2018/2/layout/IconVerticalSolidList"/>
    <dgm:cxn modelId="{F3D76E7E-3CFC-4D42-847B-A912DB76AC65}" type="presParOf" srcId="{CCD13EF6-7539-164B-BD33-8E7F1BEDAE47}" destId="{07FE0FDF-5C32-3348-8232-F790218E9339}" srcOrd="3" destOrd="0" presId="urn:microsoft.com/office/officeart/2018/2/layout/IconVerticalSolidList"/>
    <dgm:cxn modelId="{FB5510DB-D1A3-224D-B9E8-DFC40742B19C}" type="presParOf" srcId="{F999F6F5-66A2-4F2A-8D1D-4B983A90A48B}" destId="{9231AC0F-50FC-7947-91D5-52A660CE91AF}" srcOrd="3" destOrd="0" presId="urn:microsoft.com/office/officeart/2018/2/layout/IconVerticalSolidList"/>
    <dgm:cxn modelId="{E8A26055-66B2-1B40-AC0F-7FC1EB8EA144}" type="presParOf" srcId="{F999F6F5-66A2-4F2A-8D1D-4B983A90A48B}" destId="{C57D9AB1-73E3-3046-8C12-CDBA177E4A46}" srcOrd="4" destOrd="0" presId="urn:microsoft.com/office/officeart/2018/2/layout/IconVerticalSolidList"/>
    <dgm:cxn modelId="{BE9A4A38-17B9-7B48-9A63-650C6D59D1E7}" type="presParOf" srcId="{C57D9AB1-73E3-3046-8C12-CDBA177E4A46}" destId="{F0C33CE8-CEDD-5A40-AE69-9DA6291937B2}" srcOrd="0" destOrd="0" presId="urn:microsoft.com/office/officeart/2018/2/layout/IconVerticalSolidList"/>
    <dgm:cxn modelId="{70B9403A-3631-B44E-8F1D-39049B00A479}" type="presParOf" srcId="{C57D9AB1-73E3-3046-8C12-CDBA177E4A46}" destId="{F802E273-457D-B24F-9E10-DBA1B7C7E032}" srcOrd="1" destOrd="0" presId="urn:microsoft.com/office/officeart/2018/2/layout/IconVerticalSolidList"/>
    <dgm:cxn modelId="{CC3DA735-D279-CF41-8059-75ECDF542EB9}" type="presParOf" srcId="{C57D9AB1-73E3-3046-8C12-CDBA177E4A46}" destId="{18CB6A30-4489-DE40-B5D3-A90E1A68BA88}" srcOrd="2" destOrd="0" presId="urn:microsoft.com/office/officeart/2018/2/layout/IconVerticalSolidList"/>
    <dgm:cxn modelId="{BF52F89D-4490-D048-B0BA-D4A63E3D61AC}" type="presParOf" srcId="{C57D9AB1-73E3-3046-8C12-CDBA177E4A46}" destId="{DD3B5EA5-5BD7-8543-9CD5-438B86EF4EF6}" srcOrd="3" destOrd="0" presId="urn:microsoft.com/office/officeart/2018/2/layout/IconVerticalSolidList"/>
    <dgm:cxn modelId="{1F6EAABF-EF57-C541-BB76-4BB47EBCA58A}" type="presParOf" srcId="{F999F6F5-66A2-4F2A-8D1D-4B983A90A48B}" destId="{37A0EC53-7154-B94C-B746-8A4DD4907746}" srcOrd="5" destOrd="0" presId="urn:microsoft.com/office/officeart/2018/2/layout/IconVerticalSolidList"/>
    <dgm:cxn modelId="{83387076-C054-004F-A5ED-1B93316FDA50}" type="presParOf" srcId="{F999F6F5-66A2-4F2A-8D1D-4B983A90A48B}" destId="{A8616309-EE1B-6647-BCB9-5CBC6A2C9801}" srcOrd="6" destOrd="0" presId="urn:microsoft.com/office/officeart/2018/2/layout/IconVerticalSolidList"/>
    <dgm:cxn modelId="{1763A1D5-9E89-0046-B382-4E10F98FF7AF}" type="presParOf" srcId="{A8616309-EE1B-6647-BCB9-5CBC6A2C9801}" destId="{E503985F-F53C-8B43-BEAE-BB2A8F8E9CAE}" srcOrd="0" destOrd="0" presId="urn:microsoft.com/office/officeart/2018/2/layout/IconVerticalSolidList"/>
    <dgm:cxn modelId="{1D13F1CD-3833-8E4B-8071-0D1253CA314F}" type="presParOf" srcId="{A8616309-EE1B-6647-BCB9-5CBC6A2C9801}" destId="{5165B2E0-A8EB-A043-9D15-E0A73646D28C}" srcOrd="1" destOrd="0" presId="urn:microsoft.com/office/officeart/2018/2/layout/IconVerticalSolidList"/>
    <dgm:cxn modelId="{44941B59-5EC4-2B48-9CFF-FAF8D24F53A4}" type="presParOf" srcId="{A8616309-EE1B-6647-BCB9-5CBC6A2C9801}" destId="{B9C21CDE-A65E-EC46-9DFB-535396754CCB}" srcOrd="2" destOrd="0" presId="urn:microsoft.com/office/officeart/2018/2/layout/IconVerticalSolidList"/>
    <dgm:cxn modelId="{5D08A411-DF08-8B4D-813D-3ECD16B94205}" type="presParOf" srcId="{A8616309-EE1B-6647-BCB9-5CBC6A2C9801}" destId="{EE4F2329-F32C-7C47-9440-ABBDD11C3C6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13F637-C70B-410A-B904-649F9F9920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9C7F52-4B0B-4E13-932E-9F91064F8B40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Preventive care (e.g., for NCDs like diabetes and cancer) is more cost-effective than curative care.</a:t>
          </a:r>
          <a:endParaRPr lang="en-GB" dirty="0"/>
        </a:p>
      </dgm:t>
    </dgm:pt>
    <dgm:pt modelId="{53B1DA8E-587A-49F3-A18C-90A90563A1AF}" type="parTrans" cxnId="{1D32BA8B-8EC0-4A1A-A9FC-66BAB48EFC13}">
      <dgm:prSet/>
      <dgm:spPr/>
      <dgm:t>
        <a:bodyPr/>
        <a:lstStyle/>
        <a:p>
          <a:endParaRPr lang="en-US"/>
        </a:p>
      </dgm:t>
    </dgm:pt>
    <dgm:pt modelId="{D90CC7F4-70F9-4BAA-ACFF-64AC9BFCE2CB}" type="sibTrans" cxnId="{1D32BA8B-8EC0-4A1A-A9FC-66BAB48EFC13}">
      <dgm:prSet/>
      <dgm:spPr/>
      <dgm:t>
        <a:bodyPr/>
        <a:lstStyle/>
        <a:p>
          <a:endParaRPr lang="en-US"/>
        </a:p>
      </dgm:t>
    </dgm:pt>
    <dgm:pt modelId="{5E466FAC-BABA-F74D-9C6E-93D759EA9AFC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Community-based approaches can enhance prevention by addressing social determinants of health.</a:t>
          </a:r>
        </a:p>
      </dgm:t>
    </dgm:pt>
    <dgm:pt modelId="{2EAAEA25-A994-6540-AED7-ACAC75CFA032}" type="parTrans" cxnId="{4A7E4DAC-90FA-2A48-ABCF-EC1640C5D3B1}">
      <dgm:prSet/>
      <dgm:spPr/>
      <dgm:t>
        <a:bodyPr/>
        <a:lstStyle/>
        <a:p>
          <a:endParaRPr lang="en-GB"/>
        </a:p>
      </dgm:t>
    </dgm:pt>
    <dgm:pt modelId="{AE414A71-5BF9-8941-9679-50A142C0CB69}" type="sibTrans" cxnId="{4A7E4DAC-90FA-2A48-ABCF-EC1640C5D3B1}">
      <dgm:prSet/>
      <dgm:spPr/>
      <dgm:t>
        <a:bodyPr/>
        <a:lstStyle/>
        <a:p>
          <a:endParaRPr lang="en-GB"/>
        </a:p>
      </dgm:t>
    </dgm:pt>
    <dgm:pt modelId="{4CB480C4-02CE-0041-93B7-C39F7C6E1D27}">
      <dgm:prSet/>
      <dgm:spPr/>
      <dgm:t>
        <a:bodyPr/>
        <a:lstStyle/>
        <a:p>
          <a:pPr>
            <a:lnSpc>
              <a:spcPct val="100000"/>
            </a:lnSpc>
          </a:pPr>
          <a:r>
            <a:rPr lang="en-GH" dirty="0"/>
            <a:t>Strengthening preventive healthcare is critical to address growing multi-morbidity challenges.</a:t>
          </a:r>
        </a:p>
      </dgm:t>
    </dgm:pt>
    <dgm:pt modelId="{0A7CB691-523A-6942-8040-1BAF11B855B7}" type="parTrans" cxnId="{B43EF8F3-A75A-EB42-B84E-CABDAD2409F3}">
      <dgm:prSet/>
      <dgm:spPr/>
      <dgm:t>
        <a:bodyPr/>
        <a:lstStyle/>
        <a:p>
          <a:endParaRPr lang="en-GB"/>
        </a:p>
      </dgm:t>
    </dgm:pt>
    <dgm:pt modelId="{C006ABA5-288D-B94B-934F-251CED41E7F2}" type="sibTrans" cxnId="{B43EF8F3-A75A-EB42-B84E-CABDAD2409F3}">
      <dgm:prSet/>
      <dgm:spPr/>
      <dgm:t>
        <a:bodyPr/>
        <a:lstStyle/>
        <a:p>
          <a:endParaRPr lang="en-GB"/>
        </a:p>
      </dgm:t>
    </dgm:pt>
    <dgm:pt modelId="{F999F6F5-66A2-4F2A-8D1D-4B983A90A48B}" type="pres">
      <dgm:prSet presAssocID="{0213F637-C70B-410A-B904-649F9F992037}" presName="root" presStyleCnt="0">
        <dgm:presLayoutVars>
          <dgm:dir/>
          <dgm:resizeHandles val="exact"/>
        </dgm:presLayoutVars>
      </dgm:prSet>
      <dgm:spPr/>
    </dgm:pt>
    <dgm:pt modelId="{B23A4442-1BB5-42F6-AD8F-95809CE4E2D2}" type="pres">
      <dgm:prSet presAssocID="{759C7F52-4B0B-4E13-932E-9F91064F8B40}" presName="compNode" presStyleCnt="0"/>
      <dgm:spPr/>
    </dgm:pt>
    <dgm:pt modelId="{606B1185-F8C2-4AC3-996C-0307BE620591}" type="pres">
      <dgm:prSet presAssocID="{759C7F52-4B0B-4E13-932E-9F91064F8B40}" presName="bgRect" presStyleLbl="bgShp" presStyleIdx="0" presStyleCnt="3" custLinFactNeighborX="-2108" custLinFactNeighborY="1079"/>
      <dgm:spPr/>
    </dgm:pt>
    <dgm:pt modelId="{7D8AB549-DC91-45CB-A66A-5EBC617A9D1C}" type="pres">
      <dgm:prSet presAssocID="{759C7F52-4B0B-4E13-932E-9F91064F8B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micals with solid fill"/>
        </a:ext>
      </dgm:extLst>
    </dgm:pt>
    <dgm:pt modelId="{40FD9004-0AFE-494C-81F6-70EC4E364672}" type="pres">
      <dgm:prSet presAssocID="{759C7F52-4B0B-4E13-932E-9F91064F8B40}" presName="spaceRect" presStyleCnt="0"/>
      <dgm:spPr/>
    </dgm:pt>
    <dgm:pt modelId="{C6628A28-EADD-4A70-AE54-4F9E9D1BB69F}" type="pres">
      <dgm:prSet presAssocID="{759C7F52-4B0B-4E13-932E-9F91064F8B40}" presName="parTx" presStyleLbl="revTx" presStyleIdx="0" presStyleCnt="3" custScaleX="104665">
        <dgm:presLayoutVars>
          <dgm:chMax val="0"/>
          <dgm:chPref val="0"/>
        </dgm:presLayoutVars>
      </dgm:prSet>
      <dgm:spPr/>
    </dgm:pt>
    <dgm:pt modelId="{6178A9D9-B071-4EF3-8FE7-EE6DAE0A9F08}" type="pres">
      <dgm:prSet presAssocID="{D90CC7F4-70F9-4BAA-ACFF-64AC9BFCE2CB}" presName="sibTrans" presStyleCnt="0"/>
      <dgm:spPr/>
    </dgm:pt>
    <dgm:pt modelId="{40AEFD4D-F211-764F-A395-DD004F70CED1}" type="pres">
      <dgm:prSet presAssocID="{5E466FAC-BABA-F74D-9C6E-93D759EA9AFC}" presName="compNode" presStyleCnt="0"/>
      <dgm:spPr/>
    </dgm:pt>
    <dgm:pt modelId="{96730AF2-DE28-4F45-BA60-D5EF5C47FFD3}" type="pres">
      <dgm:prSet presAssocID="{5E466FAC-BABA-F74D-9C6E-93D759EA9AFC}" presName="bgRect" presStyleLbl="bgShp" presStyleIdx="1" presStyleCnt="3"/>
      <dgm:spPr/>
    </dgm:pt>
    <dgm:pt modelId="{3620441F-DC84-6847-B309-51C193ED60B4}" type="pres">
      <dgm:prSet presAssocID="{5E466FAC-BABA-F74D-9C6E-93D759EA9AF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ren with solid fill"/>
        </a:ext>
      </dgm:extLst>
    </dgm:pt>
    <dgm:pt modelId="{A1A4E364-7AEE-D743-9B3D-BF7FE41BBC5A}" type="pres">
      <dgm:prSet presAssocID="{5E466FAC-BABA-F74D-9C6E-93D759EA9AFC}" presName="spaceRect" presStyleCnt="0"/>
      <dgm:spPr/>
    </dgm:pt>
    <dgm:pt modelId="{16B703D0-81F0-BD4E-BCEA-8B81640ADD85}" type="pres">
      <dgm:prSet presAssocID="{5E466FAC-BABA-F74D-9C6E-93D759EA9AFC}" presName="parTx" presStyleLbl="revTx" presStyleIdx="1" presStyleCnt="3">
        <dgm:presLayoutVars>
          <dgm:chMax val="0"/>
          <dgm:chPref val="0"/>
        </dgm:presLayoutVars>
      </dgm:prSet>
      <dgm:spPr/>
    </dgm:pt>
    <dgm:pt modelId="{DC98E3A3-209B-694F-AF50-C0F6FF057B47}" type="pres">
      <dgm:prSet presAssocID="{AE414A71-5BF9-8941-9679-50A142C0CB69}" presName="sibTrans" presStyleCnt="0"/>
      <dgm:spPr/>
    </dgm:pt>
    <dgm:pt modelId="{8D8CCCD5-43C1-0B49-9ACB-3B1647E59838}" type="pres">
      <dgm:prSet presAssocID="{4CB480C4-02CE-0041-93B7-C39F7C6E1D27}" presName="compNode" presStyleCnt="0"/>
      <dgm:spPr/>
    </dgm:pt>
    <dgm:pt modelId="{C65EB751-FAC2-394B-B3FB-6F3C718B3441}" type="pres">
      <dgm:prSet presAssocID="{4CB480C4-02CE-0041-93B7-C39F7C6E1D27}" presName="bgRect" presStyleLbl="bgShp" presStyleIdx="2" presStyleCnt="3"/>
      <dgm:spPr/>
    </dgm:pt>
    <dgm:pt modelId="{F626261C-B23F-9841-B152-2F1A233CCD76}" type="pres">
      <dgm:prSet presAssocID="{4CB480C4-02CE-0041-93B7-C39F7C6E1D2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 with solid fill"/>
        </a:ext>
      </dgm:extLst>
    </dgm:pt>
    <dgm:pt modelId="{6E670AE8-55E4-FF47-9E71-56C7A0000947}" type="pres">
      <dgm:prSet presAssocID="{4CB480C4-02CE-0041-93B7-C39F7C6E1D27}" presName="spaceRect" presStyleCnt="0"/>
      <dgm:spPr/>
    </dgm:pt>
    <dgm:pt modelId="{004F8A6B-801A-4948-BDBF-446984EEE7BC}" type="pres">
      <dgm:prSet presAssocID="{4CB480C4-02CE-0041-93B7-C39F7C6E1D2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4B2ED4E-D1E7-284A-B84E-E47E45C3A5BD}" type="presOf" srcId="{4CB480C4-02CE-0041-93B7-C39F7C6E1D27}" destId="{004F8A6B-801A-4948-BDBF-446984EEE7BC}" srcOrd="0" destOrd="0" presId="urn:microsoft.com/office/officeart/2018/2/layout/IconVerticalSolidList"/>
    <dgm:cxn modelId="{C78C416B-DF7E-43AB-B739-8225AFA2BB31}" type="presOf" srcId="{759C7F52-4B0B-4E13-932E-9F91064F8B40}" destId="{C6628A28-EADD-4A70-AE54-4F9E9D1BB69F}" srcOrd="0" destOrd="0" presId="urn:microsoft.com/office/officeart/2018/2/layout/IconVerticalSolidList"/>
    <dgm:cxn modelId="{1D32BA8B-8EC0-4A1A-A9FC-66BAB48EFC13}" srcId="{0213F637-C70B-410A-B904-649F9F992037}" destId="{759C7F52-4B0B-4E13-932E-9F91064F8B40}" srcOrd="0" destOrd="0" parTransId="{53B1DA8E-587A-49F3-A18C-90A90563A1AF}" sibTransId="{D90CC7F4-70F9-4BAA-ACFF-64AC9BFCE2CB}"/>
    <dgm:cxn modelId="{4A7E4DAC-90FA-2A48-ABCF-EC1640C5D3B1}" srcId="{0213F637-C70B-410A-B904-649F9F992037}" destId="{5E466FAC-BABA-F74D-9C6E-93D759EA9AFC}" srcOrd="1" destOrd="0" parTransId="{2EAAEA25-A994-6540-AED7-ACAC75CFA032}" sibTransId="{AE414A71-5BF9-8941-9679-50A142C0CB69}"/>
    <dgm:cxn modelId="{23C38EEC-D73F-40B5-AC4A-EEE43A55FDC7}" type="presOf" srcId="{0213F637-C70B-410A-B904-649F9F992037}" destId="{F999F6F5-66A2-4F2A-8D1D-4B983A90A48B}" srcOrd="0" destOrd="0" presId="urn:microsoft.com/office/officeart/2018/2/layout/IconVerticalSolidList"/>
    <dgm:cxn modelId="{B43EF8F3-A75A-EB42-B84E-CABDAD2409F3}" srcId="{0213F637-C70B-410A-B904-649F9F992037}" destId="{4CB480C4-02CE-0041-93B7-C39F7C6E1D27}" srcOrd="2" destOrd="0" parTransId="{0A7CB691-523A-6942-8040-1BAF11B855B7}" sibTransId="{C006ABA5-288D-B94B-934F-251CED41E7F2}"/>
    <dgm:cxn modelId="{301B57FF-B08A-6244-819C-95A77D7BD04B}" type="presOf" srcId="{5E466FAC-BABA-F74D-9C6E-93D759EA9AFC}" destId="{16B703D0-81F0-BD4E-BCEA-8B81640ADD85}" srcOrd="0" destOrd="0" presId="urn:microsoft.com/office/officeart/2018/2/layout/IconVerticalSolidList"/>
    <dgm:cxn modelId="{0D211B4C-B14B-44F8-8422-386D15800D7F}" type="presParOf" srcId="{F999F6F5-66A2-4F2A-8D1D-4B983A90A48B}" destId="{B23A4442-1BB5-42F6-AD8F-95809CE4E2D2}" srcOrd="0" destOrd="0" presId="urn:microsoft.com/office/officeart/2018/2/layout/IconVerticalSolidList"/>
    <dgm:cxn modelId="{07285B10-7AC5-4E7C-AE0F-DF22720DDE36}" type="presParOf" srcId="{B23A4442-1BB5-42F6-AD8F-95809CE4E2D2}" destId="{606B1185-F8C2-4AC3-996C-0307BE620591}" srcOrd="0" destOrd="0" presId="urn:microsoft.com/office/officeart/2018/2/layout/IconVerticalSolidList"/>
    <dgm:cxn modelId="{A189BE98-65D3-4C0A-8283-7423754D2D97}" type="presParOf" srcId="{B23A4442-1BB5-42F6-AD8F-95809CE4E2D2}" destId="{7D8AB549-DC91-45CB-A66A-5EBC617A9D1C}" srcOrd="1" destOrd="0" presId="urn:microsoft.com/office/officeart/2018/2/layout/IconVerticalSolidList"/>
    <dgm:cxn modelId="{C63D9FE1-265F-439B-B229-AEFDAD595402}" type="presParOf" srcId="{B23A4442-1BB5-42F6-AD8F-95809CE4E2D2}" destId="{40FD9004-0AFE-494C-81F6-70EC4E364672}" srcOrd="2" destOrd="0" presId="urn:microsoft.com/office/officeart/2018/2/layout/IconVerticalSolidList"/>
    <dgm:cxn modelId="{E6CE2271-F42D-48C2-BAFD-3444B7D45215}" type="presParOf" srcId="{B23A4442-1BB5-42F6-AD8F-95809CE4E2D2}" destId="{C6628A28-EADD-4A70-AE54-4F9E9D1BB69F}" srcOrd="3" destOrd="0" presId="urn:microsoft.com/office/officeart/2018/2/layout/IconVerticalSolidList"/>
    <dgm:cxn modelId="{3DC78A40-DBB2-431A-8B91-203F7CC1BEBE}" type="presParOf" srcId="{F999F6F5-66A2-4F2A-8D1D-4B983A90A48B}" destId="{6178A9D9-B071-4EF3-8FE7-EE6DAE0A9F08}" srcOrd="1" destOrd="0" presId="urn:microsoft.com/office/officeart/2018/2/layout/IconVerticalSolidList"/>
    <dgm:cxn modelId="{C9EBDA9A-ABFE-9741-801D-4F15BFCE70BB}" type="presParOf" srcId="{F999F6F5-66A2-4F2A-8D1D-4B983A90A48B}" destId="{40AEFD4D-F211-764F-A395-DD004F70CED1}" srcOrd="2" destOrd="0" presId="urn:microsoft.com/office/officeart/2018/2/layout/IconVerticalSolidList"/>
    <dgm:cxn modelId="{42C4B28B-1B47-8646-B70A-05F26FEA7ACA}" type="presParOf" srcId="{40AEFD4D-F211-764F-A395-DD004F70CED1}" destId="{96730AF2-DE28-4F45-BA60-D5EF5C47FFD3}" srcOrd="0" destOrd="0" presId="urn:microsoft.com/office/officeart/2018/2/layout/IconVerticalSolidList"/>
    <dgm:cxn modelId="{84F3E868-237D-5F46-ADE4-DDD7188C097D}" type="presParOf" srcId="{40AEFD4D-F211-764F-A395-DD004F70CED1}" destId="{3620441F-DC84-6847-B309-51C193ED60B4}" srcOrd="1" destOrd="0" presId="urn:microsoft.com/office/officeart/2018/2/layout/IconVerticalSolidList"/>
    <dgm:cxn modelId="{B4588540-B25B-3746-9CDD-39945BF817B1}" type="presParOf" srcId="{40AEFD4D-F211-764F-A395-DD004F70CED1}" destId="{A1A4E364-7AEE-D743-9B3D-BF7FE41BBC5A}" srcOrd="2" destOrd="0" presId="urn:microsoft.com/office/officeart/2018/2/layout/IconVerticalSolidList"/>
    <dgm:cxn modelId="{E540F908-5C7C-CE47-8500-C9A9B5D9DACD}" type="presParOf" srcId="{40AEFD4D-F211-764F-A395-DD004F70CED1}" destId="{16B703D0-81F0-BD4E-BCEA-8B81640ADD85}" srcOrd="3" destOrd="0" presId="urn:microsoft.com/office/officeart/2018/2/layout/IconVerticalSolidList"/>
    <dgm:cxn modelId="{763E5273-9BC8-774D-9614-76E861B33A1B}" type="presParOf" srcId="{F999F6F5-66A2-4F2A-8D1D-4B983A90A48B}" destId="{DC98E3A3-209B-694F-AF50-C0F6FF057B47}" srcOrd="3" destOrd="0" presId="urn:microsoft.com/office/officeart/2018/2/layout/IconVerticalSolidList"/>
    <dgm:cxn modelId="{79390977-36B0-F24D-BA22-941DDB20E8A0}" type="presParOf" srcId="{F999F6F5-66A2-4F2A-8D1D-4B983A90A48B}" destId="{8D8CCCD5-43C1-0B49-9ACB-3B1647E59838}" srcOrd="4" destOrd="0" presId="urn:microsoft.com/office/officeart/2018/2/layout/IconVerticalSolidList"/>
    <dgm:cxn modelId="{FCB96FB2-9AD6-B342-AF7F-7C5F62F81DF8}" type="presParOf" srcId="{8D8CCCD5-43C1-0B49-9ACB-3B1647E59838}" destId="{C65EB751-FAC2-394B-B3FB-6F3C718B3441}" srcOrd="0" destOrd="0" presId="urn:microsoft.com/office/officeart/2018/2/layout/IconVerticalSolidList"/>
    <dgm:cxn modelId="{1B256C9D-3020-FD48-BF3B-2466565CD01C}" type="presParOf" srcId="{8D8CCCD5-43C1-0B49-9ACB-3B1647E59838}" destId="{F626261C-B23F-9841-B152-2F1A233CCD76}" srcOrd="1" destOrd="0" presId="urn:microsoft.com/office/officeart/2018/2/layout/IconVerticalSolidList"/>
    <dgm:cxn modelId="{5E282BB1-CB58-C94A-AA3C-5BA050B98E03}" type="presParOf" srcId="{8D8CCCD5-43C1-0B49-9ACB-3B1647E59838}" destId="{6E670AE8-55E4-FF47-9E71-56C7A0000947}" srcOrd="2" destOrd="0" presId="urn:microsoft.com/office/officeart/2018/2/layout/IconVerticalSolidList"/>
    <dgm:cxn modelId="{5ECE0D7F-8E9C-6C4B-AD45-62988C05F2FD}" type="presParOf" srcId="{8D8CCCD5-43C1-0B49-9ACB-3B1647E59838}" destId="{004F8A6B-801A-4948-BDBF-446984EEE7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13F637-C70B-410A-B904-649F9F9920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9C7F52-4B0B-4E13-932E-9F91064F8B40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Health worker retention, training, and monitoring improve system resilience and care delivery.</a:t>
          </a:r>
          <a:endParaRPr lang="en-GB" dirty="0"/>
        </a:p>
      </dgm:t>
    </dgm:pt>
    <dgm:pt modelId="{53B1DA8E-587A-49F3-A18C-90A90563A1AF}" type="parTrans" cxnId="{1D32BA8B-8EC0-4A1A-A9FC-66BAB48EFC13}">
      <dgm:prSet/>
      <dgm:spPr/>
      <dgm:t>
        <a:bodyPr/>
        <a:lstStyle/>
        <a:p>
          <a:endParaRPr lang="en-US"/>
        </a:p>
      </dgm:t>
    </dgm:pt>
    <dgm:pt modelId="{D90CC7F4-70F9-4BAA-ACFF-64AC9BFCE2CB}" type="sibTrans" cxnId="{1D32BA8B-8EC0-4A1A-A9FC-66BAB48EFC13}">
      <dgm:prSet/>
      <dgm:spPr/>
      <dgm:t>
        <a:bodyPr/>
        <a:lstStyle/>
        <a:p>
          <a:endParaRPr lang="en-US"/>
        </a:p>
      </dgm:t>
    </dgm:pt>
    <dgm:pt modelId="{D7ADCDB3-EBE8-F04B-A0A4-2FE7247F6178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Policy effectiveness depends on aligning with local needs and sufficient workforce capacity.</a:t>
          </a:r>
        </a:p>
      </dgm:t>
    </dgm:pt>
    <dgm:pt modelId="{46DE16CA-34CB-6145-93B7-49CA9D8E835D}" type="parTrans" cxnId="{9230F8AA-04F3-314E-9C6F-2237C02ECB73}">
      <dgm:prSet/>
      <dgm:spPr/>
      <dgm:t>
        <a:bodyPr/>
        <a:lstStyle/>
        <a:p>
          <a:endParaRPr lang="en-GB"/>
        </a:p>
      </dgm:t>
    </dgm:pt>
    <dgm:pt modelId="{7F279A52-D075-1B45-A68A-4B6C75535DC6}" type="sibTrans" cxnId="{9230F8AA-04F3-314E-9C6F-2237C02ECB73}">
      <dgm:prSet/>
      <dgm:spPr/>
      <dgm:t>
        <a:bodyPr/>
        <a:lstStyle/>
        <a:p>
          <a:endParaRPr lang="en-GB"/>
        </a:p>
      </dgm:t>
    </dgm:pt>
    <dgm:pt modelId="{1130DE09-9278-8F42-B45E-1EA8AB816A7C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Unsalaried workers play a role in reaching vulnerable groups and must be properly tracked.</a:t>
          </a:r>
        </a:p>
      </dgm:t>
    </dgm:pt>
    <dgm:pt modelId="{6B72280B-8B7E-C64F-ACFA-AD81A348886C}" type="parTrans" cxnId="{F96DB4DE-9A67-0042-9863-EA81C830138C}">
      <dgm:prSet/>
      <dgm:spPr/>
      <dgm:t>
        <a:bodyPr/>
        <a:lstStyle/>
        <a:p>
          <a:endParaRPr lang="en-GB"/>
        </a:p>
      </dgm:t>
    </dgm:pt>
    <dgm:pt modelId="{B4D923F1-4FF7-424C-80AE-5FBC7B343285}" type="sibTrans" cxnId="{F96DB4DE-9A67-0042-9863-EA81C830138C}">
      <dgm:prSet/>
      <dgm:spPr/>
      <dgm:t>
        <a:bodyPr/>
        <a:lstStyle/>
        <a:p>
          <a:endParaRPr lang="en-GB"/>
        </a:p>
      </dgm:t>
    </dgm:pt>
    <dgm:pt modelId="{F999F6F5-66A2-4F2A-8D1D-4B983A90A48B}" type="pres">
      <dgm:prSet presAssocID="{0213F637-C70B-410A-B904-649F9F992037}" presName="root" presStyleCnt="0">
        <dgm:presLayoutVars>
          <dgm:dir/>
          <dgm:resizeHandles val="exact"/>
        </dgm:presLayoutVars>
      </dgm:prSet>
      <dgm:spPr/>
    </dgm:pt>
    <dgm:pt modelId="{B23A4442-1BB5-42F6-AD8F-95809CE4E2D2}" type="pres">
      <dgm:prSet presAssocID="{759C7F52-4B0B-4E13-932E-9F91064F8B40}" presName="compNode" presStyleCnt="0"/>
      <dgm:spPr/>
    </dgm:pt>
    <dgm:pt modelId="{606B1185-F8C2-4AC3-996C-0307BE620591}" type="pres">
      <dgm:prSet presAssocID="{759C7F52-4B0B-4E13-932E-9F91064F8B40}" presName="bgRect" presStyleLbl="bgShp" presStyleIdx="0" presStyleCnt="3" custLinFactNeighborX="-2108" custLinFactNeighborY="1079"/>
      <dgm:spPr/>
    </dgm:pt>
    <dgm:pt modelId="{7D8AB549-DC91-45CB-A66A-5EBC617A9D1C}" type="pres">
      <dgm:prSet presAssocID="{759C7F52-4B0B-4E13-932E-9F91064F8B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micals with solid fill"/>
        </a:ext>
      </dgm:extLst>
    </dgm:pt>
    <dgm:pt modelId="{40FD9004-0AFE-494C-81F6-70EC4E364672}" type="pres">
      <dgm:prSet presAssocID="{759C7F52-4B0B-4E13-932E-9F91064F8B40}" presName="spaceRect" presStyleCnt="0"/>
      <dgm:spPr/>
    </dgm:pt>
    <dgm:pt modelId="{C6628A28-EADD-4A70-AE54-4F9E9D1BB69F}" type="pres">
      <dgm:prSet presAssocID="{759C7F52-4B0B-4E13-932E-9F91064F8B40}" presName="parTx" presStyleLbl="revTx" presStyleIdx="0" presStyleCnt="3" custScaleX="104665">
        <dgm:presLayoutVars>
          <dgm:chMax val="0"/>
          <dgm:chPref val="0"/>
        </dgm:presLayoutVars>
      </dgm:prSet>
      <dgm:spPr/>
    </dgm:pt>
    <dgm:pt modelId="{6178A9D9-B071-4EF3-8FE7-EE6DAE0A9F08}" type="pres">
      <dgm:prSet presAssocID="{D90CC7F4-70F9-4BAA-ACFF-64AC9BFCE2CB}" presName="sibTrans" presStyleCnt="0"/>
      <dgm:spPr/>
    </dgm:pt>
    <dgm:pt modelId="{FB9D605C-94B3-9046-9AC3-E64159A41D5B}" type="pres">
      <dgm:prSet presAssocID="{D7ADCDB3-EBE8-F04B-A0A4-2FE7247F6178}" presName="compNode" presStyleCnt="0"/>
      <dgm:spPr/>
    </dgm:pt>
    <dgm:pt modelId="{307BF834-6AD9-2B4E-92D2-EC0562D87B50}" type="pres">
      <dgm:prSet presAssocID="{D7ADCDB3-EBE8-F04B-A0A4-2FE7247F6178}" presName="bgRect" presStyleLbl="bgShp" presStyleIdx="1" presStyleCnt="3"/>
      <dgm:spPr/>
    </dgm:pt>
    <dgm:pt modelId="{DFCD7F7D-046D-D048-B78F-53E2582194CA}" type="pres">
      <dgm:prSet presAssocID="{D7ADCDB3-EBE8-F04B-A0A4-2FE7247F617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ockchain with solid fill"/>
        </a:ext>
      </dgm:extLst>
    </dgm:pt>
    <dgm:pt modelId="{C4C64CB6-D4A2-6A40-849A-2C4A70CE1FB2}" type="pres">
      <dgm:prSet presAssocID="{D7ADCDB3-EBE8-F04B-A0A4-2FE7247F6178}" presName="spaceRect" presStyleCnt="0"/>
      <dgm:spPr/>
    </dgm:pt>
    <dgm:pt modelId="{408CA31E-CBA0-4640-A18E-67FF754633BA}" type="pres">
      <dgm:prSet presAssocID="{D7ADCDB3-EBE8-F04B-A0A4-2FE7247F6178}" presName="parTx" presStyleLbl="revTx" presStyleIdx="1" presStyleCnt="3">
        <dgm:presLayoutVars>
          <dgm:chMax val="0"/>
          <dgm:chPref val="0"/>
        </dgm:presLayoutVars>
      </dgm:prSet>
      <dgm:spPr/>
    </dgm:pt>
    <dgm:pt modelId="{7CBC5A1E-49F5-FD4E-AA66-B2251987F846}" type="pres">
      <dgm:prSet presAssocID="{7F279A52-D075-1B45-A68A-4B6C75535DC6}" presName="sibTrans" presStyleCnt="0"/>
      <dgm:spPr/>
    </dgm:pt>
    <dgm:pt modelId="{D592852B-70FB-8249-8C5B-137C4E586AD2}" type="pres">
      <dgm:prSet presAssocID="{1130DE09-9278-8F42-B45E-1EA8AB816A7C}" presName="compNode" presStyleCnt="0"/>
      <dgm:spPr/>
    </dgm:pt>
    <dgm:pt modelId="{460D51E5-C241-C249-8B9A-F2C5B44FCC05}" type="pres">
      <dgm:prSet presAssocID="{1130DE09-9278-8F42-B45E-1EA8AB816A7C}" presName="bgRect" presStyleLbl="bgShp" presStyleIdx="2" presStyleCnt="3"/>
      <dgm:spPr/>
    </dgm:pt>
    <dgm:pt modelId="{5879208C-6C3A-0643-BF5A-F2ABDC80E5B1}" type="pres">
      <dgm:prSet presAssocID="{1130DE09-9278-8F42-B45E-1EA8AB816A7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ycle with people with solid fill"/>
        </a:ext>
      </dgm:extLst>
    </dgm:pt>
    <dgm:pt modelId="{EB762689-C8C0-564C-BFA7-67043902D3A3}" type="pres">
      <dgm:prSet presAssocID="{1130DE09-9278-8F42-B45E-1EA8AB816A7C}" presName="spaceRect" presStyleCnt="0"/>
      <dgm:spPr/>
    </dgm:pt>
    <dgm:pt modelId="{BFE5FE3C-DD17-9A43-8F3C-2534F983A647}" type="pres">
      <dgm:prSet presAssocID="{1130DE09-9278-8F42-B45E-1EA8AB816A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DFA9C15-F29A-C046-B3C1-05A20E156A5B}" type="presOf" srcId="{D7ADCDB3-EBE8-F04B-A0A4-2FE7247F6178}" destId="{408CA31E-CBA0-4640-A18E-67FF754633BA}" srcOrd="0" destOrd="0" presId="urn:microsoft.com/office/officeart/2018/2/layout/IconVerticalSolidList"/>
    <dgm:cxn modelId="{C78C416B-DF7E-43AB-B739-8225AFA2BB31}" type="presOf" srcId="{759C7F52-4B0B-4E13-932E-9F91064F8B40}" destId="{C6628A28-EADD-4A70-AE54-4F9E9D1BB69F}" srcOrd="0" destOrd="0" presId="urn:microsoft.com/office/officeart/2018/2/layout/IconVerticalSolidList"/>
    <dgm:cxn modelId="{1D32BA8B-8EC0-4A1A-A9FC-66BAB48EFC13}" srcId="{0213F637-C70B-410A-B904-649F9F992037}" destId="{759C7F52-4B0B-4E13-932E-9F91064F8B40}" srcOrd="0" destOrd="0" parTransId="{53B1DA8E-587A-49F3-A18C-90A90563A1AF}" sibTransId="{D90CC7F4-70F9-4BAA-ACFF-64AC9BFCE2CB}"/>
    <dgm:cxn modelId="{9230F8AA-04F3-314E-9C6F-2237C02ECB73}" srcId="{0213F637-C70B-410A-B904-649F9F992037}" destId="{D7ADCDB3-EBE8-F04B-A0A4-2FE7247F6178}" srcOrd="1" destOrd="0" parTransId="{46DE16CA-34CB-6145-93B7-49CA9D8E835D}" sibTransId="{7F279A52-D075-1B45-A68A-4B6C75535DC6}"/>
    <dgm:cxn modelId="{9A0253CF-D307-8149-BBD4-1354703FF203}" type="presOf" srcId="{1130DE09-9278-8F42-B45E-1EA8AB816A7C}" destId="{BFE5FE3C-DD17-9A43-8F3C-2534F983A647}" srcOrd="0" destOrd="0" presId="urn:microsoft.com/office/officeart/2018/2/layout/IconVerticalSolidList"/>
    <dgm:cxn modelId="{F96DB4DE-9A67-0042-9863-EA81C830138C}" srcId="{0213F637-C70B-410A-B904-649F9F992037}" destId="{1130DE09-9278-8F42-B45E-1EA8AB816A7C}" srcOrd="2" destOrd="0" parTransId="{6B72280B-8B7E-C64F-ACFA-AD81A348886C}" sibTransId="{B4D923F1-4FF7-424C-80AE-5FBC7B343285}"/>
    <dgm:cxn modelId="{23C38EEC-D73F-40B5-AC4A-EEE43A55FDC7}" type="presOf" srcId="{0213F637-C70B-410A-B904-649F9F992037}" destId="{F999F6F5-66A2-4F2A-8D1D-4B983A90A48B}" srcOrd="0" destOrd="0" presId="urn:microsoft.com/office/officeart/2018/2/layout/IconVerticalSolidList"/>
    <dgm:cxn modelId="{0D211B4C-B14B-44F8-8422-386D15800D7F}" type="presParOf" srcId="{F999F6F5-66A2-4F2A-8D1D-4B983A90A48B}" destId="{B23A4442-1BB5-42F6-AD8F-95809CE4E2D2}" srcOrd="0" destOrd="0" presId="urn:microsoft.com/office/officeart/2018/2/layout/IconVerticalSolidList"/>
    <dgm:cxn modelId="{07285B10-7AC5-4E7C-AE0F-DF22720DDE36}" type="presParOf" srcId="{B23A4442-1BB5-42F6-AD8F-95809CE4E2D2}" destId="{606B1185-F8C2-4AC3-996C-0307BE620591}" srcOrd="0" destOrd="0" presId="urn:microsoft.com/office/officeart/2018/2/layout/IconVerticalSolidList"/>
    <dgm:cxn modelId="{A189BE98-65D3-4C0A-8283-7423754D2D97}" type="presParOf" srcId="{B23A4442-1BB5-42F6-AD8F-95809CE4E2D2}" destId="{7D8AB549-DC91-45CB-A66A-5EBC617A9D1C}" srcOrd="1" destOrd="0" presId="urn:microsoft.com/office/officeart/2018/2/layout/IconVerticalSolidList"/>
    <dgm:cxn modelId="{C63D9FE1-265F-439B-B229-AEFDAD595402}" type="presParOf" srcId="{B23A4442-1BB5-42F6-AD8F-95809CE4E2D2}" destId="{40FD9004-0AFE-494C-81F6-70EC4E364672}" srcOrd="2" destOrd="0" presId="urn:microsoft.com/office/officeart/2018/2/layout/IconVerticalSolidList"/>
    <dgm:cxn modelId="{E6CE2271-F42D-48C2-BAFD-3444B7D45215}" type="presParOf" srcId="{B23A4442-1BB5-42F6-AD8F-95809CE4E2D2}" destId="{C6628A28-EADD-4A70-AE54-4F9E9D1BB69F}" srcOrd="3" destOrd="0" presId="urn:microsoft.com/office/officeart/2018/2/layout/IconVerticalSolidList"/>
    <dgm:cxn modelId="{3DC78A40-DBB2-431A-8B91-203F7CC1BEBE}" type="presParOf" srcId="{F999F6F5-66A2-4F2A-8D1D-4B983A90A48B}" destId="{6178A9D9-B071-4EF3-8FE7-EE6DAE0A9F08}" srcOrd="1" destOrd="0" presId="urn:microsoft.com/office/officeart/2018/2/layout/IconVerticalSolidList"/>
    <dgm:cxn modelId="{D4CAE0CF-48D9-A242-812D-A1A317C0FE60}" type="presParOf" srcId="{F999F6F5-66A2-4F2A-8D1D-4B983A90A48B}" destId="{FB9D605C-94B3-9046-9AC3-E64159A41D5B}" srcOrd="2" destOrd="0" presId="urn:microsoft.com/office/officeart/2018/2/layout/IconVerticalSolidList"/>
    <dgm:cxn modelId="{EE1DD6C9-F0C8-3241-A6AD-06D6B3565761}" type="presParOf" srcId="{FB9D605C-94B3-9046-9AC3-E64159A41D5B}" destId="{307BF834-6AD9-2B4E-92D2-EC0562D87B50}" srcOrd="0" destOrd="0" presId="urn:microsoft.com/office/officeart/2018/2/layout/IconVerticalSolidList"/>
    <dgm:cxn modelId="{3ADEA5FE-30D6-B046-9443-993873F12DBF}" type="presParOf" srcId="{FB9D605C-94B3-9046-9AC3-E64159A41D5B}" destId="{DFCD7F7D-046D-D048-B78F-53E2582194CA}" srcOrd="1" destOrd="0" presId="urn:microsoft.com/office/officeart/2018/2/layout/IconVerticalSolidList"/>
    <dgm:cxn modelId="{41D821FD-5826-764E-9348-AFA77D7B99E6}" type="presParOf" srcId="{FB9D605C-94B3-9046-9AC3-E64159A41D5B}" destId="{C4C64CB6-D4A2-6A40-849A-2C4A70CE1FB2}" srcOrd="2" destOrd="0" presId="urn:microsoft.com/office/officeart/2018/2/layout/IconVerticalSolidList"/>
    <dgm:cxn modelId="{4C078AE5-3A37-2B44-AF5A-7AE6CCB49B2F}" type="presParOf" srcId="{FB9D605C-94B3-9046-9AC3-E64159A41D5B}" destId="{408CA31E-CBA0-4640-A18E-67FF754633BA}" srcOrd="3" destOrd="0" presId="urn:microsoft.com/office/officeart/2018/2/layout/IconVerticalSolidList"/>
    <dgm:cxn modelId="{62B52E55-7392-FE44-A1DA-82C9D58BF32F}" type="presParOf" srcId="{F999F6F5-66A2-4F2A-8D1D-4B983A90A48B}" destId="{7CBC5A1E-49F5-FD4E-AA66-B2251987F846}" srcOrd="3" destOrd="0" presId="urn:microsoft.com/office/officeart/2018/2/layout/IconVerticalSolidList"/>
    <dgm:cxn modelId="{51D844BE-DB06-BF4D-B0E4-328ABE372A55}" type="presParOf" srcId="{F999F6F5-66A2-4F2A-8D1D-4B983A90A48B}" destId="{D592852B-70FB-8249-8C5B-137C4E586AD2}" srcOrd="4" destOrd="0" presId="urn:microsoft.com/office/officeart/2018/2/layout/IconVerticalSolidList"/>
    <dgm:cxn modelId="{18E87AD6-E154-BE40-AB5C-579724497246}" type="presParOf" srcId="{D592852B-70FB-8249-8C5B-137C4E586AD2}" destId="{460D51E5-C241-C249-8B9A-F2C5B44FCC05}" srcOrd="0" destOrd="0" presId="urn:microsoft.com/office/officeart/2018/2/layout/IconVerticalSolidList"/>
    <dgm:cxn modelId="{98D6110E-1DEF-A64C-ADC4-AA77BC7FC21D}" type="presParOf" srcId="{D592852B-70FB-8249-8C5B-137C4E586AD2}" destId="{5879208C-6C3A-0643-BF5A-F2ABDC80E5B1}" srcOrd="1" destOrd="0" presId="urn:microsoft.com/office/officeart/2018/2/layout/IconVerticalSolidList"/>
    <dgm:cxn modelId="{A95329A8-C5EB-2540-994E-293174E5DD5D}" type="presParOf" srcId="{D592852B-70FB-8249-8C5B-137C4E586AD2}" destId="{EB762689-C8C0-564C-BFA7-67043902D3A3}" srcOrd="2" destOrd="0" presId="urn:microsoft.com/office/officeart/2018/2/layout/IconVerticalSolidList"/>
    <dgm:cxn modelId="{01E6887A-6BFB-8D42-A843-74D35310D80B}" type="presParOf" srcId="{D592852B-70FB-8249-8C5B-137C4E586AD2}" destId="{BFE5FE3C-DD17-9A43-8F3C-2534F983A6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213F637-C70B-410A-B904-649F9F9920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9C7F52-4B0B-4E13-932E-9F91064F8B40}">
      <dgm:prSet/>
      <dgm:spPr/>
      <dgm:t>
        <a:bodyPr/>
        <a:lstStyle/>
        <a:p>
          <a:pPr>
            <a:lnSpc>
              <a:spcPct val="100000"/>
            </a:lnSpc>
          </a:pPr>
          <a:r>
            <a:rPr lang="en-GH" dirty="0"/>
            <a:t>Lack of staff and supplies at PHCs increases patient out-of-pocket expenses, threatening UHC goals.</a:t>
          </a:r>
          <a:endParaRPr lang="en-GB" dirty="0"/>
        </a:p>
      </dgm:t>
    </dgm:pt>
    <dgm:pt modelId="{53B1DA8E-587A-49F3-A18C-90A90563A1AF}" type="parTrans" cxnId="{1D32BA8B-8EC0-4A1A-A9FC-66BAB48EFC13}">
      <dgm:prSet/>
      <dgm:spPr/>
      <dgm:t>
        <a:bodyPr/>
        <a:lstStyle/>
        <a:p>
          <a:endParaRPr lang="en-US"/>
        </a:p>
      </dgm:t>
    </dgm:pt>
    <dgm:pt modelId="{D90CC7F4-70F9-4BAA-ACFF-64AC9BFCE2CB}" type="sibTrans" cxnId="{1D32BA8B-8EC0-4A1A-A9FC-66BAB48EFC13}">
      <dgm:prSet/>
      <dgm:spPr/>
      <dgm:t>
        <a:bodyPr/>
        <a:lstStyle/>
        <a:p>
          <a:endParaRPr lang="en-US"/>
        </a:p>
      </dgm:t>
    </dgm:pt>
    <dgm:pt modelId="{2B545C55-8F94-E64E-9F6C-53A751993D31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Community-based health insurance schemes benefit from group memberships and strategic purchasing for NCDs.</a:t>
          </a:r>
        </a:p>
      </dgm:t>
    </dgm:pt>
    <dgm:pt modelId="{945CD6AC-E082-DB42-9E0F-AAB5EC28CB98}" type="parTrans" cxnId="{2CAD5D96-C4FC-D24D-B5AC-522BD86F0F85}">
      <dgm:prSet/>
      <dgm:spPr/>
      <dgm:t>
        <a:bodyPr/>
        <a:lstStyle/>
        <a:p>
          <a:endParaRPr lang="en-GB"/>
        </a:p>
      </dgm:t>
    </dgm:pt>
    <dgm:pt modelId="{4DB4507F-04AD-B14B-A4EF-7376E0DF7DE0}" type="sibTrans" cxnId="{2CAD5D96-C4FC-D24D-B5AC-522BD86F0F85}">
      <dgm:prSet/>
      <dgm:spPr/>
      <dgm:t>
        <a:bodyPr/>
        <a:lstStyle/>
        <a:p>
          <a:endParaRPr lang="en-GB"/>
        </a:p>
      </dgm:t>
    </dgm:pt>
    <dgm:pt modelId="{57542514-4F32-6A40-942D-A073EF9BFEA1}">
      <dgm:prSet/>
      <dgm:spPr/>
      <dgm:t>
        <a:bodyPr/>
        <a:lstStyle/>
        <a:p>
          <a:pPr>
            <a:lnSpc>
              <a:spcPct val="100000"/>
            </a:lnSpc>
          </a:pPr>
          <a:r>
            <a:rPr lang="en-GH"/>
            <a:t>Equity considerations, cultural norms, and socio-economic barriers must be addressed (e.g., in maternal care, family planning, menstrual health).</a:t>
          </a:r>
        </a:p>
      </dgm:t>
    </dgm:pt>
    <dgm:pt modelId="{1087E991-13F8-8946-8DF7-72CAEF8F198B}" type="parTrans" cxnId="{3070AA33-5142-044C-890E-098D10E829E8}">
      <dgm:prSet/>
      <dgm:spPr/>
      <dgm:t>
        <a:bodyPr/>
        <a:lstStyle/>
        <a:p>
          <a:endParaRPr lang="en-GB"/>
        </a:p>
      </dgm:t>
    </dgm:pt>
    <dgm:pt modelId="{FCAB230E-4CA3-F943-84E7-96CF743865C6}" type="sibTrans" cxnId="{3070AA33-5142-044C-890E-098D10E829E8}">
      <dgm:prSet/>
      <dgm:spPr/>
      <dgm:t>
        <a:bodyPr/>
        <a:lstStyle/>
        <a:p>
          <a:endParaRPr lang="en-GB"/>
        </a:p>
      </dgm:t>
    </dgm:pt>
    <dgm:pt modelId="{F999F6F5-66A2-4F2A-8D1D-4B983A90A48B}" type="pres">
      <dgm:prSet presAssocID="{0213F637-C70B-410A-B904-649F9F992037}" presName="root" presStyleCnt="0">
        <dgm:presLayoutVars>
          <dgm:dir/>
          <dgm:resizeHandles val="exact"/>
        </dgm:presLayoutVars>
      </dgm:prSet>
      <dgm:spPr/>
    </dgm:pt>
    <dgm:pt modelId="{B23A4442-1BB5-42F6-AD8F-95809CE4E2D2}" type="pres">
      <dgm:prSet presAssocID="{759C7F52-4B0B-4E13-932E-9F91064F8B40}" presName="compNode" presStyleCnt="0"/>
      <dgm:spPr/>
    </dgm:pt>
    <dgm:pt modelId="{606B1185-F8C2-4AC3-996C-0307BE620591}" type="pres">
      <dgm:prSet presAssocID="{759C7F52-4B0B-4E13-932E-9F91064F8B40}" presName="bgRect" presStyleLbl="bgShp" presStyleIdx="0" presStyleCnt="3" custLinFactNeighborX="-2108" custLinFactNeighborY="1079"/>
      <dgm:spPr/>
    </dgm:pt>
    <dgm:pt modelId="{7D8AB549-DC91-45CB-A66A-5EBC617A9D1C}" type="pres">
      <dgm:prSet presAssocID="{759C7F52-4B0B-4E13-932E-9F91064F8B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micals with solid fill"/>
        </a:ext>
      </dgm:extLst>
    </dgm:pt>
    <dgm:pt modelId="{40FD9004-0AFE-494C-81F6-70EC4E364672}" type="pres">
      <dgm:prSet presAssocID="{759C7F52-4B0B-4E13-932E-9F91064F8B40}" presName="spaceRect" presStyleCnt="0"/>
      <dgm:spPr/>
    </dgm:pt>
    <dgm:pt modelId="{C6628A28-EADD-4A70-AE54-4F9E9D1BB69F}" type="pres">
      <dgm:prSet presAssocID="{759C7F52-4B0B-4E13-932E-9F91064F8B40}" presName="parTx" presStyleLbl="revTx" presStyleIdx="0" presStyleCnt="3" custScaleX="104665">
        <dgm:presLayoutVars>
          <dgm:chMax val="0"/>
          <dgm:chPref val="0"/>
        </dgm:presLayoutVars>
      </dgm:prSet>
      <dgm:spPr/>
    </dgm:pt>
    <dgm:pt modelId="{6178A9D9-B071-4EF3-8FE7-EE6DAE0A9F08}" type="pres">
      <dgm:prSet presAssocID="{D90CC7F4-70F9-4BAA-ACFF-64AC9BFCE2CB}" presName="sibTrans" presStyleCnt="0"/>
      <dgm:spPr/>
    </dgm:pt>
    <dgm:pt modelId="{2A80DC74-385B-E849-86AE-0FD06CA9AFC8}" type="pres">
      <dgm:prSet presAssocID="{2B545C55-8F94-E64E-9F6C-53A751993D31}" presName="compNode" presStyleCnt="0"/>
      <dgm:spPr/>
    </dgm:pt>
    <dgm:pt modelId="{32A20443-DA95-2147-A727-B833DADD71B0}" type="pres">
      <dgm:prSet presAssocID="{2B545C55-8F94-E64E-9F6C-53A751993D31}" presName="bgRect" presStyleLbl="bgShp" presStyleIdx="1" presStyleCnt="3"/>
      <dgm:spPr/>
    </dgm:pt>
    <dgm:pt modelId="{A9A02219-81C8-8742-9064-77900547675B}" type="pres">
      <dgm:prSet presAssocID="{2B545C55-8F94-E64E-9F6C-53A751993D3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2E42EBDF-C830-6447-A6EC-9ACACE2FD803}" type="pres">
      <dgm:prSet presAssocID="{2B545C55-8F94-E64E-9F6C-53A751993D31}" presName="spaceRect" presStyleCnt="0"/>
      <dgm:spPr/>
    </dgm:pt>
    <dgm:pt modelId="{7B5A925E-DFCD-644B-8972-31DA9134B875}" type="pres">
      <dgm:prSet presAssocID="{2B545C55-8F94-E64E-9F6C-53A751993D31}" presName="parTx" presStyleLbl="revTx" presStyleIdx="1" presStyleCnt="3">
        <dgm:presLayoutVars>
          <dgm:chMax val="0"/>
          <dgm:chPref val="0"/>
        </dgm:presLayoutVars>
      </dgm:prSet>
      <dgm:spPr/>
    </dgm:pt>
    <dgm:pt modelId="{93EB53A0-9BD4-E546-825C-73E1C6B1454A}" type="pres">
      <dgm:prSet presAssocID="{4DB4507F-04AD-B14B-A4EF-7376E0DF7DE0}" presName="sibTrans" presStyleCnt="0"/>
      <dgm:spPr/>
    </dgm:pt>
    <dgm:pt modelId="{EBBF6A91-666F-2F48-B61B-10734E63B6F7}" type="pres">
      <dgm:prSet presAssocID="{57542514-4F32-6A40-942D-A073EF9BFEA1}" presName="compNode" presStyleCnt="0"/>
      <dgm:spPr/>
    </dgm:pt>
    <dgm:pt modelId="{2B4804E1-0710-334A-B829-352490547E0D}" type="pres">
      <dgm:prSet presAssocID="{57542514-4F32-6A40-942D-A073EF9BFEA1}" presName="bgRect" presStyleLbl="bgShp" presStyleIdx="2" presStyleCnt="3"/>
      <dgm:spPr/>
    </dgm:pt>
    <dgm:pt modelId="{33C012C8-CADD-C242-844B-A657A7A33F18}" type="pres">
      <dgm:prSet presAssocID="{57542514-4F32-6A40-942D-A073EF9BFEA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utline"/>
        </a:ext>
      </dgm:extLst>
    </dgm:pt>
    <dgm:pt modelId="{A728DA58-5E50-FB43-994F-7303DDBE374E}" type="pres">
      <dgm:prSet presAssocID="{57542514-4F32-6A40-942D-A073EF9BFEA1}" presName="spaceRect" presStyleCnt="0"/>
      <dgm:spPr/>
    </dgm:pt>
    <dgm:pt modelId="{142B304D-A0F1-154A-B6DC-4A879028B7B0}" type="pres">
      <dgm:prSet presAssocID="{57542514-4F32-6A40-942D-A073EF9BFEA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FDD4410-B1B4-3848-8FED-960D1C76C433}" type="presOf" srcId="{2B545C55-8F94-E64E-9F6C-53A751993D31}" destId="{7B5A925E-DFCD-644B-8972-31DA9134B875}" srcOrd="0" destOrd="0" presId="urn:microsoft.com/office/officeart/2018/2/layout/IconVerticalSolidList"/>
    <dgm:cxn modelId="{3070AA33-5142-044C-890E-098D10E829E8}" srcId="{0213F637-C70B-410A-B904-649F9F992037}" destId="{57542514-4F32-6A40-942D-A073EF9BFEA1}" srcOrd="2" destOrd="0" parTransId="{1087E991-13F8-8946-8DF7-72CAEF8F198B}" sibTransId="{FCAB230E-4CA3-F943-84E7-96CF743865C6}"/>
    <dgm:cxn modelId="{C78C416B-DF7E-43AB-B739-8225AFA2BB31}" type="presOf" srcId="{759C7F52-4B0B-4E13-932E-9F91064F8B40}" destId="{C6628A28-EADD-4A70-AE54-4F9E9D1BB69F}" srcOrd="0" destOrd="0" presId="urn:microsoft.com/office/officeart/2018/2/layout/IconVerticalSolidList"/>
    <dgm:cxn modelId="{1D32BA8B-8EC0-4A1A-A9FC-66BAB48EFC13}" srcId="{0213F637-C70B-410A-B904-649F9F992037}" destId="{759C7F52-4B0B-4E13-932E-9F91064F8B40}" srcOrd="0" destOrd="0" parTransId="{53B1DA8E-587A-49F3-A18C-90A90563A1AF}" sibTransId="{D90CC7F4-70F9-4BAA-ACFF-64AC9BFCE2CB}"/>
    <dgm:cxn modelId="{2CAD5D96-C4FC-D24D-B5AC-522BD86F0F85}" srcId="{0213F637-C70B-410A-B904-649F9F992037}" destId="{2B545C55-8F94-E64E-9F6C-53A751993D31}" srcOrd="1" destOrd="0" parTransId="{945CD6AC-E082-DB42-9E0F-AAB5EC28CB98}" sibTransId="{4DB4507F-04AD-B14B-A4EF-7376E0DF7DE0}"/>
    <dgm:cxn modelId="{4D82DCC7-9504-FC4C-9E27-CC31A368E53B}" type="presOf" srcId="{57542514-4F32-6A40-942D-A073EF9BFEA1}" destId="{142B304D-A0F1-154A-B6DC-4A879028B7B0}" srcOrd="0" destOrd="0" presId="urn:microsoft.com/office/officeart/2018/2/layout/IconVerticalSolidList"/>
    <dgm:cxn modelId="{23C38EEC-D73F-40B5-AC4A-EEE43A55FDC7}" type="presOf" srcId="{0213F637-C70B-410A-B904-649F9F992037}" destId="{F999F6F5-66A2-4F2A-8D1D-4B983A90A48B}" srcOrd="0" destOrd="0" presId="urn:microsoft.com/office/officeart/2018/2/layout/IconVerticalSolidList"/>
    <dgm:cxn modelId="{0D211B4C-B14B-44F8-8422-386D15800D7F}" type="presParOf" srcId="{F999F6F5-66A2-4F2A-8D1D-4B983A90A48B}" destId="{B23A4442-1BB5-42F6-AD8F-95809CE4E2D2}" srcOrd="0" destOrd="0" presId="urn:microsoft.com/office/officeart/2018/2/layout/IconVerticalSolidList"/>
    <dgm:cxn modelId="{07285B10-7AC5-4E7C-AE0F-DF22720DDE36}" type="presParOf" srcId="{B23A4442-1BB5-42F6-AD8F-95809CE4E2D2}" destId="{606B1185-F8C2-4AC3-996C-0307BE620591}" srcOrd="0" destOrd="0" presId="urn:microsoft.com/office/officeart/2018/2/layout/IconVerticalSolidList"/>
    <dgm:cxn modelId="{A189BE98-65D3-4C0A-8283-7423754D2D97}" type="presParOf" srcId="{B23A4442-1BB5-42F6-AD8F-95809CE4E2D2}" destId="{7D8AB549-DC91-45CB-A66A-5EBC617A9D1C}" srcOrd="1" destOrd="0" presId="urn:microsoft.com/office/officeart/2018/2/layout/IconVerticalSolidList"/>
    <dgm:cxn modelId="{C63D9FE1-265F-439B-B229-AEFDAD595402}" type="presParOf" srcId="{B23A4442-1BB5-42F6-AD8F-95809CE4E2D2}" destId="{40FD9004-0AFE-494C-81F6-70EC4E364672}" srcOrd="2" destOrd="0" presId="urn:microsoft.com/office/officeart/2018/2/layout/IconVerticalSolidList"/>
    <dgm:cxn modelId="{E6CE2271-F42D-48C2-BAFD-3444B7D45215}" type="presParOf" srcId="{B23A4442-1BB5-42F6-AD8F-95809CE4E2D2}" destId="{C6628A28-EADD-4A70-AE54-4F9E9D1BB69F}" srcOrd="3" destOrd="0" presId="urn:microsoft.com/office/officeart/2018/2/layout/IconVerticalSolidList"/>
    <dgm:cxn modelId="{3DC78A40-DBB2-431A-8B91-203F7CC1BEBE}" type="presParOf" srcId="{F999F6F5-66A2-4F2A-8D1D-4B983A90A48B}" destId="{6178A9D9-B071-4EF3-8FE7-EE6DAE0A9F08}" srcOrd="1" destOrd="0" presId="urn:microsoft.com/office/officeart/2018/2/layout/IconVerticalSolidList"/>
    <dgm:cxn modelId="{36C9D523-8986-3949-82DC-88FA8BD00D55}" type="presParOf" srcId="{F999F6F5-66A2-4F2A-8D1D-4B983A90A48B}" destId="{2A80DC74-385B-E849-86AE-0FD06CA9AFC8}" srcOrd="2" destOrd="0" presId="urn:microsoft.com/office/officeart/2018/2/layout/IconVerticalSolidList"/>
    <dgm:cxn modelId="{8ED549AD-5A39-DF40-801B-9B4551596AFF}" type="presParOf" srcId="{2A80DC74-385B-E849-86AE-0FD06CA9AFC8}" destId="{32A20443-DA95-2147-A727-B833DADD71B0}" srcOrd="0" destOrd="0" presId="urn:microsoft.com/office/officeart/2018/2/layout/IconVerticalSolidList"/>
    <dgm:cxn modelId="{88DC64B7-DBF8-FF4E-BEB9-E5B9A5F46010}" type="presParOf" srcId="{2A80DC74-385B-E849-86AE-0FD06CA9AFC8}" destId="{A9A02219-81C8-8742-9064-77900547675B}" srcOrd="1" destOrd="0" presId="urn:microsoft.com/office/officeart/2018/2/layout/IconVerticalSolidList"/>
    <dgm:cxn modelId="{D5319CC9-7BBC-804E-9EDE-16F57B0F23CF}" type="presParOf" srcId="{2A80DC74-385B-E849-86AE-0FD06CA9AFC8}" destId="{2E42EBDF-C830-6447-A6EC-9ACACE2FD803}" srcOrd="2" destOrd="0" presId="urn:microsoft.com/office/officeart/2018/2/layout/IconVerticalSolidList"/>
    <dgm:cxn modelId="{343CD69A-8338-B649-9955-BDC3E7CB5FF8}" type="presParOf" srcId="{2A80DC74-385B-E849-86AE-0FD06CA9AFC8}" destId="{7B5A925E-DFCD-644B-8972-31DA9134B875}" srcOrd="3" destOrd="0" presId="urn:microsoft.com/office/officeart/2018/2/layout/IconVerticalSolidList"/>
    <dgm:cxn modelId="{44A08B6A-2EBF-5444-A75B-71A751856ABD}" type="presParOf" srcId="{F999F6F5-66A2-4F2A-8D1D-4B983A90A48B}" destId="{93EB53A0-9BD4-E546-825C-73E1C6B1454A}" srcOrd="3" destOrd="0" presId="urn:microsoft.com/office/officeart/2018/2/layout/IconVerticalSolidList"/>
    <dgm:cxn modelId="{D36F8248-3913-2041-9E36-FD30DC124DE4}" type="presParOf" srcId="{F999F6F5-66A2-4F2A-8D1D-4B983A90A48B}" destId="{EBBF6A91-666F-2F48-B61B-10734E63B6F7}" srcOrd="4" destOrd="0" presId="urn:microsoft.com/office/officeart/2018/2/layout/IconVerticalSolidList"/>
    <dgm:cxn modelId="{B95E6C7E-BE6D-6941-AB62-AE1FE2E8FDEF}" type="presParOf" srcId="{EBBF6A91-666F-2F48-B61B-10734E63B6F7}" destId="{2B4804E1-0710-334A-B829-352490547E0D}" srcOrd="0" destOrd="0" presId="urn:microsoft.com/office/officeart/2018/2/layout/IconVerticalSolidList"/>
    <dgm:cxn modelId="{56DD3893-0DF4-7041-A014-8F3631EA566C}" type="presParOf" srcId="{EBBF6A91-666F-2F48-B61B-10734E63B6F7}" destId="{33C012C8-CADD-C242-844B-A657A7A33F18}" srcOrd="1" destOrd="0" presId="urn:microsoft.com/office/officeart/2018/2/layout/IconVerticalSolidList"/>
    <dgm:cxn modelId="{ACC03F3E-3F92-E744-A7D2-4B7CA3944B0B}" type="presParOf" srcId="{EBBF6A91-666F-2F48-B61B-10734E63B6F7}" destId="{A728DA58-5E50-FB43-994F-7303DDBE374E}" srcOrd="2" destOrd="0" presId="urn:microsoft.com/office/officeart/2018/2/layout/IconVerticalSolidList"/>
    <dgm:cxn modelId="{FBF7AEEA-A11D-1F4D-A47C-FDC83E7822BE}" type="presParOf" srcId="{EBBF6A91-666F-2F48-B61B-10734E63B6F7}" destId="{142B304D-A0F1-154A-B6DC-4A879028B7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1185-F8C2-4AC3-996C-0307BE620591}">
      <dsp:nvSpPr>
        <dsp:cNvPr id="0" name=""/>
        <dsp:cNvSpPr/>
      </dsp:nvSpPr>
      <dsp:spPr>
        <a:xfrm>
          <a:off x="-106912" y="729988"/>
          <a:ext cx="10804937" cy="13059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AB549-DC91-45CB-A66A-5EBC617A9D1C}">
      <dsp:nvSpPr>
        <dsp:cNvPr id="0" name=""/>
        <dsp:cNvSpPr/>
      </dsp:nvSpPr>
      <dsp:spPr>
        <a:xfrm>
          <a:off x="288129" y="1009729"/>
          <a:ext cx="718257" cy="718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28A28-EADD-4A70-AE54-4F9E9D1BB69F}">
      <dsp:nvSpPr>
        <dsp:cNvPr id="0" name=""/>
        <dsp:cNvSpPr/>
      </dsp:nvSpPr>
      <dsp:spPr>
        <a:xfrm>
          <a:off x="1184653" y="715897"/>
          <a:ext cx="9727196" cy="1305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0" tIns="138210" rIns="138210" bIns="13821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1900" kern="1200" dirty="0"/>
            <a:t>Health systems must be </a:t>
          </a:r>
          <a:r>
            <a:rPr lang="en-GH" sz="1900" b="1" kern="1200" dirty="0"/>
            <a:t>integrated, inclusive, and resilient</a:t>
          </a:r>
          <a:r>
            <a:rPr lang="en-GH" sz="1900" kern="1200" dirty="0"/>
            <a:t>, requiring strong governance, collaboration with </a:t>
          </a:r>
          <a:r>
            <a:rPr lang="en-GH" sz="2000" kern="1200" dirty="0"/>
            <a:t>stakeholders</a:t>
          </a:r>
          <a:r>
            <a:rPr lang="en-GH" sz="1900" kern="1200" dirty="0"/>
            <a:t> (government, private sector, informal providers, and communities), and investment in digital health solutions.</a:t>
          </a:r>
          <a:endParaRPr lang="en-GB" sz="1900" kern="1200" dirty="0"/>
        </a:p>
      </dsp:txBody>
      <dsp:txXfrm>
        <a:off x="1184653" y="715897"/>
        <a:ext cx="9727196" cy="1305921"/>
      </dsp:txXfrm>
    </dsp:sp>
    <dsp:sp modelId="{B8ABD603-377A-4A3F-A78E-4BC9CF1CBB0D}">
      <dsp:nvSpPr>
        <dsp:cNvPr id="0" name=""/>
        <dsp:cNvSpPr/>
      </dsp:nvSpPr>
      <dsp:spPr>
        <a:xfrm>
          <a:off x="-106912" y="2348299"/>
          <a:ext cx="10804937" cy="13059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41781-0FC0-4F21-929B-4E0C6C526591}">
      <dsp:nvSpPr>
        <dsp:cNvPr id="0" name=""/>
        <dsp:cNvSpPr/>
      </dsp:nvSpPr>
      <dsp:spPr>
        <a:xfrm>
          <a:off x="288129" y="2642132"/>
          <a:ext cx="718257" cy="718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3807B-A48B-4DBC-B857-16FBEDD31C5A}">
      <dsp:nvSpPr>
        <dsp:cNvPr id="0" name=""/>
        <dsp:cNvSpPr/>
      </dsp:nvSpPr>
      <dsp:spPr>
        <a:xfrm>
          <a:off x="1318203" y="2348299"/>
          <a:ext cx="9460097" cy="1305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0" tIns="138210" rIns="138210" bIns="13821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200" kern="1200" dirty="0"/>
            <a:t>Innovations in </a:t>
          </a:r>
          <a:r>
            <a:rPr lang="en-GH" sz="2200" b="1" kern="1200" dirty="0"/>
            <a:t>health workforce training, digitization, and regulatory frameworks</a:t>
          </a:r>
          <a:r>
            <a:rPr lang="en-GH" sz="2200" kern="1200" dirty="0"/>
            <a:t> (such as strengthening the African Medicines Agency) are crucial for improving access to quality care.</a:t>
          </a:r>
          <a:endParaRPr lang="en-US" sz="2200" b="1" kern="1200" dirty="0"/>
        </a:p>
      </dsp:txBody>
      <dsp:txXfrm>
        <a:off x="1318203" y="2348299"/>
        <a:ext cx="9460097" cy="13059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1185-F8C2-4AC3-996C-0307BE620591}">
      <dsp:nvSpPr>
        <dsp:cNvPr id="0" name=""/>
        <dsp:cNvSpPr/>
      </dsp:nvSpPr>
      <dsp:spPr>
        <a:xfrm>
          <a:off x="-115352" y="671223"/>
          <a:ext cx="10685432" cy="12007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AB549-DC91-45CB-A66A-5EBC617A9D1C}">
      <dsp:nvSpPr>
        <dsp:cNvPr id="0" name=""/>
        <dsp:cNvSpPr/>
      </dsp:nvSpPr>
      <dsp:spPr>
        <a:xfrm>
          <a:off x="247887" y="928445"/>
          <a:ext cx="660436" cy="6604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28A28-EADD-4A70-AE54-4F9E9D1BB69F}">
      <dsp:nvSpPr>
        <dsp:cNvPr id="0" name=""/>
        <dsp:cNvSpPr/>
      </dsp:nvSpPr>
      <dsp:spPr>
        <a:xfrm>
          <a:off x="1054740" y="658266"/>
          <a:ext cx="9729451" cy="120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84" tIns="127084" rIns="127084" bIns="12708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000" kern="1200" dirty="0"/>
            <a:t>Mobilizing </a:t>
          </a:r>
          <a:r>
            <a:rPr lang="en-GH" sz="2000" b="1" kern="1200" dirty="0"/>
            <a:t>predictable, sustainable funding</a:t>
          </a:r>
          <a:r>
            <a:rPr lang="en-GH" sz="2000" kern="1200" dirty="0"/>
            <a:t> through new financing models (e.g., health bonds, public-private partnerships) is essential to reduce dependency on foreign aid and ensure long-term health system sustainability</a:t>
          </a:r>
          <a:endParaRPr lang="en-GB" sz="2000" kern="1200" dirty="0"/>
        </a:p>
      </dsp:txBody>
      <dsp:txXfrm>
        <a:off x="1054740" y="658266"/>
        <a:ext cx="9729451" cy="1200794"/>
      </dsp:txXfrm>
    </dsp:sp>
    <dsp:sp modelId="{B8ABD603-377A-4A3F-A78E-4BC9CF1CBB0D}">
      <dsp:nvSpPr>
        <dsp:cNvPr id="0" name=""/>
        <dsp:cNvSpPr/>
      </dsp:nvSpPr>
      <dsp:spPr>
        <a:xfrm>
          <a:off x="-115352" y="2159259"/>
          <a:ext cx="10685432" cy="12007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41781-0FC0-4F21-929B-4E0C6C526591}">
      <dsp:nvSpPr>
        <dsp:cNvPr id="0" name=""/>
        <dsp:cNvSpPr/>
      </dsp:nvSpPr>
      <dsp:spPr>
        <a:xfrm>
          <a:off x="247887" y="2429438"/>
          <a:ext cx="660436" cy="6604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3807B-A48B-4DBC-B857-16FBEDD31C5A}">
      <dsp:nvSpPr>
        <dsp:cNvPr id="0" name=""/>
        <dsp:cNvSpPr/>
      </dsp:nvSpPr>
      <dsp:spPr>
        <a:xfrm>
          <a:off x="1038147" y="2159259"/>
          <a:ext cx="9762637" cy="120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84" tIns="127084" rIns="127084" bIns="12708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000" kern="1200" dirty="0"/>
            <a:t>Reducing </a:t>
          </a:r>
          <a:r>
            <a:rPr lang="en-GH" sz="2000" b="1" kern="1200" dirty="0"/>
            <a:t>high out-of-pocket health expenditures</a:t>
          </a:r>
          <a:r>
            <a:rPr lang="en-GH" sz="2000" kern="1200" dirty="0"/>
            <a:t>, improving </a:t>
          </a:r>
          <a:r>
            <a:rPr lang="en-GH" sz="2000" b="1" kern="1200" dirty="0"/>
            <a:t>healthcare access for vulnerable populations</a:t>
          </a:r>
          <a:r>
            <a:rPr lang="en-GH" sz="2000" kern="1200" dirty="0"/>
            <a:t>, and integrating </a:t>
          </a:r>
          <a:r>
            <a:rPr lang="en-GH" sz="2000" b="1" kern="1200" dirty="0"/>
            <a:t>cost-effective financing strategies</a:t>
          </a:r>
          <a:r>
            <a:rPr lang="en-GH" sz="2000" kern="1200" dirty="0"/>
            <a:t> are key to achieving universal health coverage..</a:t>
          </a:r>
          <a:endParaRPr lang="en-US" sz="2000" b="1" kern="1200" dirty="0"/>
        </a:p>
      </dsp:txBody>
      <dsp:txXfrm>
        <a:off x="1038147" y="2159259"/>
        <a:ext cx="9762637" cy="1200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1185-F8C2-4AC3-996C-0307BE620591}">
      <dsp:nvSpPr>
        <dsp:cNvPr id="0" name=""/>
        <dsp:cNvSpPr/>
      </dsp:nvSpPr>
      <dsp:spPr>
        <a:xfrm>
          <a:off x="-104730" y="702216"/>
          <a:ext cx="10555556" cy="12562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AB549-DC91-45CB-A66A-5EBC617A9D1C}">
      <dsp:nvSpPr>
        <dsp:cNvPr id="0" name=""/>
        <dsp:cNvSpPr/>
      </dsp:nvSpPr>
      <dsp:spPr>
        <a:xfrm>
          <a:off x="275282" y="971315"/>
          <a:ext cx="690932" cy="6909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28A28-EADD-4A70-AE54-4F9E9D1BB69F}">
      <dsp:nvSpPr>
        <dsp:cNvPr id="0" name=""/>
        <dsp:cNvSpPr/>
      </dsp:nvSpPr>
      <dsp:spPr>
        <a:xfrm>
          <a:off x="1133928" y="688661"/>
          <a:ext cx="9526357" cy="125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52" tIns="132952" rIns="132952" bIns="13295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100" b="1" kern="1200" dirty="0"/>
            <a:t>Lessons from COVID-19</a:t>
          </a:r>
          <a:r>
            <a:rPr lang="en-GH" sz="2100" kern="1200" dirty="0"/>
            <a:t> must guide investment in </a:t>
          </a:r>
          <a:r>
            <a:rPr lang="en-GH" sz="2100" b="1" kern="1200" dirty="0"/>
            <a:t>regional disease surveillance and supply chain resilience </a:t>
          </a:r>
          <a:r>
            <a:rPr lang="en-GH" sz="2100" kern="1200" dirty="0"/>
            <a:t>to ensure self-sufficiency in future health crises.</a:t>
          </a:r>
          <a:endParaRPr lang="en-GB" sz="2100" kern="1200" dirty="0"/>
        </a:p>
      </dsp:txBody>
      <dsp:txXfrm>
        <a:off x="1133928" y="688661"/>
        <a:ext cx="9526357" cy="1256240"/>
      </dsp:txXfrm>
    </dsp:sp>
    <dsp:sp modelId="{B8ABD603-377A-4A3F-A78E-4BC9CF1CBB0D}">
      <dsp:nvSpPr>
        <dsp:cNvPr id="0" name=""/>
        <dsp:cNvSpPr/>
      </dsp:nvSpPr>
      <dsp:spPr>
        <a:xfrm>
          <a:off x="-104730" y="2258962"/>
          <a:ext cx="10555556" cy="125624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41781-0FC0-4F21-929B-4E0C6C526591}">
      <dsp:nvSpPr>
        <dsp:cNvPr id="0" name=""/>
        <dsp:cNvSpPr/>
      </dsp:nvSpPr>
      <dsp:spPr>
        <a:xfrm>
          <a:off x="275282" y="2541616"/>
          <a:ext cx="690932" cy="6909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3807B-A48B-4DBC-B857-16FBEDD31C5A}">
      <dsp:nvSpPr>
        <dsp:cNvPr id="0" name=""/>
        <dsp:cNvSpPr/>
      </dsp:nvSpPr>
      <dsp:spPr>
        <a:xfrm>
          <a:off x="1264720" y="2258962"/>
          <a:ext cx="9264773" cy="1256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952" tIns="132952" rIns="132952" bIns="132952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100" kern="1200" dirty="0"/>
            <a:t>African countries need to strengthen </a:t>
          </a:r>
          <a:r>
            <a:rPr lang="en-GH" sz="2100" b="1" kern="1200" dirty="0"/>
            <a:t>health security, compliance with regulatory treaties, and collaborative efforts in vaccine manufacturing</a:t>
          </a:r>
          <a:r>
            <a:rPr lang="en-GH" sz="2100" kern="1200" dirty="0"/>
            <a:t> to enhance preparedness and reduce external dependence.</a:t>
          </a:r>
          <a:endParaRPr lang="en-US" sz="2100" b="1" kern="1200" dirty="0"/>
        </a:p>
      </dsp:txBody>
      <dsp:txXfrm>
        <a:off x="1264720" y="2258962"/>
        <a:ext cx="9264773" cy="1256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1185-F8C2-4AC3-996C-0307BE620591}">
      <dsp:nvSpPr>
        <dsp:cNvPr id="0" name=""/>
        <dsp:cNvSpPr/>
      </dsp:nvSpPr>
      <dsp:spPr>
        <a:xfrm>
          <a:off x="-108155" y="693043"/>
          <a:ext cx="10828689" cy="12398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AB549-DC91-45CB-A66A-5EBC617A9D1C}">
      <dsp:nvSpPr>
        <dsp:cNvPr id="0" name=""/>
        <dsp:cNvSpPr/>
      </dsp:nvSpPr>
      <dsp:spPr>
        <a:xfrm>
          <a:off x="266892" y="958627"/>
          <a:ext cx="681906" cy="681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28A28-EADD-4A70-AE54-4F9E9D1BB69F}">
      <dsp:nvSpPr>
        <dsp:cNvPr id="0" name=""/>
        <dsp:cNvSpPr/>
      </dsp:nvSpPr>
      <dsp:spPr>
        <a:xfrm>
          <a:off x="1104735" y="679666"/>
          <a:ext cx="9832110" cy="123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15" tIns="131215" rIns="131215" bIns="13121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100" b="1" kern="1200" dirty="0"/>
            <a:t>Effective health financing and system reforms</a:t>
          </a:r>
          <a:r>
            <a:rPr lang="en-GH" sz="2100" kern="1200" dirty="0"/>
            <a:t> depend on strong </a:t>
          </a:r>
          <a:r>
            <a:rPr lang="en-GH" sz="2100" b="1" kern="1200" dirty="0"/>
            <a:t>political leadership, inclusive governance, and strategic alignment</a:t>
          </a:r>
          <a:r>
            <a:rPr lang="en-GH" sz="2100" kern="1200" dirty="0"/>
            <a:t> across ministries and stakeholders.</a:t>
          </a:r>
          <a:endParaRPr lang="en-GB" sz="2100" kern="1200" dirty="0"/>
        </a:p>
      </dsp:txBody>
      <dsp:txXfrm>
        <a:off x="1104735" y="679666"/>
        <a:ext cx="9832110" cy="1239830"/>
      </dsp:txXfrm>
    </dsp:sp>
    <dsp:sp modelId="{B8ABD603-377A-4A3F-A78E-4BC9CF1CBB0D}">
      <dsp:nvSpPr>
        <dsp:cNvPr id="0" name=""/>
        <dsp:cNvSpPr/>
      </dsp:nvSpPr>
      <dsp:spPr>
        <a:xfrm>
          <a:off x="-108155" y="2229453"/>
          <a:ext cx="10828689" cy="12398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41781-0FC0-4F21-929B-4E0C6C526591}">
      <dsp:nvSpPr>
        <dsp:cNvPr id="0" name=""/>
        <dsp:cNvSpPr/>
      </dsp:nvSpPr>
      <dsp:spPr>
        <a:xfrm>
          <a:off x="266892" y="2508415"/>
          <a:ext cx="681906" cy="6819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3807B-A48B-4DBC-B857-16FBEDD31C5A}">
      <dsp:nvSpPr>
        <dsp:cNvPr id="0" name=""/>
        <dsp:cNvSpPr/>
      </dsp:nvSpPr>
      <dsp:spPr>
        <a:xfrm>
          <a:off x="1116149" y="2229453"/>
          <a:ext cx="9809282" cy="1239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15" tIns="131215" rIns="131215" bIns="13121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100" b="1" kern="1200" dirty="0"/>
            <a:t>Political commitment is essential</a:t>
          </a:r>
          <a:r>
            <a:rPr lang="en-GH" sz="2100" kern="1200" dirty="0"/>
            <a:t> to prioritize healthcare investments, ensure accountability, and navigate complex power dynamics for sustainable health system strengthening.</a:t>
          </a:r>
          <a:endParaRPr lang="en-US" sz="2100" b="1" kern="1200" dirty="0"/>
        </a:p>
      </dsp:txBody>
      <dsp:txXfrm>
        <a:off x="1116149" y="2229453"/>
        <a:ext cx="9809282" cy="12398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1185-F8C2-4AC3-996C-0307BE620591}">
      <dsp:nvSpPr>
        <dsp:cNvPr id="0" name=""/>
        <dsp:cNvSpPr/>
      </dsp:nvSpPr>
      <dsp:spPr>
        <a:xfrm>
          <a:off x="-116221" y="16731"/>
          <a:ext cx="10828689" cy="688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AB549-DC91-45CB-A66A-5EBC617A9D1C}">
      <dsp:nvSpPr>
        <dsp:cNvPr id="0" name=""/>
        <dsp:cNvSpPr/>
      </dsp:nvSpPr>
      <dsp:spPr>
        <a:xfrm>
          <a:off x="92017" y="164191"/>
          <a:ext cx="378614" cy="378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28A28-EADD-4A70-AE54-4F9E9D1BB69F}">
      <dsp:nvSpPr>
        <dsp:cNvPr id="0" name=""/>
        <dsp:cNvSpPr/>
      </dsp:nvSpPr>
      <dsp:spPr>
        <a:xfrm>
          <a:off x="444872" y="9303"/>
          <a:ext cx="10500038" cy="68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55" tIns="72855" rIns="72855" bIns="728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1700" kern="1200"/>
            <a:t>Investment in ICT infrastructure and Monitoring, Evaluation, and Learning systems is essential.</a:t>
          </a:r>
          <a:endParaRPr lang="en-GB" sz="1700" kern="1200" dirty="0"/>
        </a:p>
      </dsp:txBody>
      <dsp:txXfrm>
        <a:off x="444872" y="9303"/>
        <a:ext cx="10500038" cy="688390"/>
      </dsp:txXfrm>
    </dsp:sp>
    <dsp:sp modelId="{A320F6A4-0CA7-7044-8CB7-9F538887EF67}">
      <dsp:nvSpPr>
        <dsp:cNvPr id="0" name=""/>
        <dsp:cNvSpPr/>
      </dsp:nvSpPr>
      <dsp:spPr>
        <a:xfrm>
          <a:off x="-116221" y="869791"/>
          <a:ext cx="10828689" cy="688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1A390-095B-2242-9D80-1C0DA3D03A76}">
      <dsp:nvSpPr>
        <dsp:cNvPr id="0" name=""/>
        <dsp:cNvSpPr/>
      </dsp:nvSpPr>
      <dsp:spPr>
        <a:xfrm>
          <a:off x="92017" y="1024679"/>
          <a:ext cx="378614" cy="378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00A6C-1926-204A-A03C-D0F951AB0B6D}">
      <dsp:nvSpPr>
        <dsp:cNvPr id="0" name=""/>
        <dsp:cNvSpPr/>
      </dsp:nvSpPr>
      <dsp:spPr>
        <a:xfrm>
          <a:off x="678869" y="869791"/>
          <a:ext cx="10032043" cy="68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55" tIns="72855" rIns="72855" bIns="728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1700" kern="1200"/>
            <a:t>A unified digital strategy at the community level is needed.</a:t>
          </a:r>
        </a:p>
      </dsp:txBody>
      <dsp:txXfrm>
        <a:off x="678869" y="869791"/>
        <a:ext cx="10032043" cy="688390"/>
      </dsp:txXfrm>
    </dsp:sp>
    <dsp:sp modelId="{D9E8E89C-6DFD-344C-BA49-4F4B8564A386}">
      <dsp:nvSpPr>
        <dsp:cNvPr id="0" name=""/>
        <dsp:cNvSpPr/>
      </dsp:nvSpPr>
      <dsp:spPr>
        <a:xfrm>
          <a:off x="-116221" y="1730279"/>
          <a:ext cx="10828689" cy="688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99FA7-B0A0-B84C-9C55-29A042D56795}">
      <dsp:nvSpPr>
        <dsp:cNvPr id="0" name=""/>
        <dsp:cNvSpPr/>
      </dsp:nvSpPr>
      <dsp:spPr>
        <a:xfrm>
          <a:off x="92017" y="1885167"/>
          <a:ext cx="378614" cy="378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0350B-357E-5C42-974F-6C98C248AF56}">
      <dsp:nvSpPr>
        <dsp:cNvPr id="0" name=""/>
        <dsp:cNvSpPr/>
      </dsp:nvSpPr>
      <dsp:spPr>
        <a:xfrm>
          <a:off x="678869" y="1730279"/>
          <a:ext cx="10032043" cy="68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55" tIns="72855" rIns="72855" bIns="728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1700" kern="1200"/>
            <a:t>Machine learning offers potential for predicting retention in health insurance schemes.</a:t>
          </a:r>
        </a:p>
      </dsp:txBody>
      <dsp:txXfrm>
        <a:off x="678869" y="1730279"/>
        <a:ext cx="10032043" cy="688390"/>
      </dsp:txXfrm>
    </dsp:sp>
    <dsp:sp modelId="{723E638C-0A7D-7B48-92CA-E40A70FD7016}">
      <dsp:nvSpPr>
        <dsp:cNvPr id="0" name=""/>
        <dsp:cNvSpPr/>
      </dsp:nvSpPr>
      <dsp:spPr>
        <a:xfrm>
          <a:off x="-116221" y="2590767"/>
          <a:ext cx="10828689" cy="688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CE8A9-6455-B14A-875B-8ADAE2A8912A}">
      <dsp:nvSpPr>
        <dsp:cNvPr id="0" name=""/>
        <dsp:cNvSpPr/>
      </dsp:nvSpPr>
      <dsp:spPr>
        <a:xfrm>
          <a:off x="92017" y="2745655"/>
          <a:ext cx="378614" cy="3786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C3FA1-0503-8A49-BFD3-0CF093318592}">
      <dsp:nvSpPr>
        <dsp:cNvPr id="0" name=""/>
        <dsp:cNvSpPr/>
      </dsp:nvSpPr>
      <dsp:spPr>
        <a:xfrm>
          <a:off x="678869" y="2590767"/>
          <a:ext cx="10032043" cy="68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55" tIns="72855" rIns="72855" bIns="728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1700" kern="1200"/>
            <a:t>Digital health literacy initiatives can boost demand for preventive services.</a:t>
          </a:r>
        </a:p>
      </dsp:txBody>
      <dsp:txXfrm>
        <a:off x="678869" y="2590767"/>
        <a:ext cx="10032043" cy="688390"/>
      </dsp:txXfrm>
    </dsp:sp>
    <dsp:sp modelId="{C9C9522B-91E9-5145-90E3-4E875B49E5F6}">
      <dsp:nvSpPr>
        <dsp:cNvPr id="0" name=""/>
        <dsp:cNvSpPr/>
      </dsp:nvSpPr>
      <dsp:spPr>
        <a:xfrm>
          <a:off x="-116221" y="3451255"/>
          <a:ext cx="10828689" cy="68839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A2E082-A7E3-0845-B11A-729375C5E046}">
      <dsp:nvSpPr>
        <dsp:cNvPr id="0" name=""/>
        <dsp:cNvSpPr/>
      </dsp:nvSpPr>
      <dsp:spPr>
        <a:xfrm>
          <a:off x="92017" y="3606143"/>
          <a:ext cx="378614" cy="3786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161BE-E548-FB40-A39B-DAF25BB08760}">
      <dsp:nvSpPr>
        <dsp:cNvPr id="0" name=""/>
        <dsp:cNvSpPr/>
      </dsp:nvSpPr>
      <dsp:spPr>
        <a:xfrm>
          <a:off x="678869" y="3451255"/>
          <a:ext cx="10032043" cy="68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55" tIns="72855" rIns="72855" bIns="728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1700" kern="1200"/>
            <a:t>Economic evaluations must consider not just cost-effectiveness, but also real-world constraints (e.g., health worker capacity, regulation, financing, infrastructure).</a:t>
          </a:r>
        </a:p>
      </dsp:txBody>
      <dsp:txXfrm>
        <a:off x="678869" y="3451255"/>
        <a:ext cx="10032043" cy="6883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1185-F8C2-4AC3-996C-0307BE620591}">
      <dsp:nvSpPr>
        <dsp:cNvPr id="0" name=""/>
        <dsp:cNvSpPr/>
      </dsp:nvSpPr>
      <dsp:spPr>
        <a:xfrm>
          <a:off x="-113562" y="17177"/>
          <a:ext cx="10828689" cy="8701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AB549-DC91-45CB-A66A-5EBC617A9D1C}">
      <dsp:nvSpPr>
        <dsp:cNvPr id="0" name=""/>
        <dsp:cNvSpPr/>
      </dsp:nvSpPr>
      <dsp:spPr>
        <a:xfrm>
          <a:off x="149668" y="203579"/>
          <a:ext cx="478601" cy="478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28A28-EADD-4A70-AE54-4F9E9D1BB69F}">
      <dsp:nvSpPr>
        <dsp:cNvPr id="0" name=""/>
        <dsp:cNvSpPr/>
      </dsp:nvSpPr>
      <dsp:spPr>
        <a:xfrm>
          <a:off x="662409" y="7788"/>
          <a:ext cx="10279842" cy="87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94" tIns="92094" rIns="92094" bIns="9209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200" kern="1200"/>
            <a:t>Structural reforms and better financial governance are needed despite increased PHC allocations.</a:t>
          </a:r>
          <a:endParaRPr lang="en-GB" sz="2200" kern="1200" dirty="0"/>
        </a:p>
      </dsp:txBody>
      <dsp:txXfrm>
        <a:off x="662409" y="7788"/>
        <a:ext cx="10279842" cy="870183"/>
      </dsp:txXfrm>
    </dsp:sp>
    <dsp:sp modelId="{FF400E12-355D-764B-890B-9CE83520A0DA}">
      <dsp:nvSpPr>
        <dsp:cNvPr id="0" name=""/>
        <dsp:cNvSpPr/>
      </dsp:nvSpPr>
      <dsp:spPr>
        <a:xfrm>
          <a:off x="-113562" y="1095518"/>
          <a:ext cx="10828689" cy="8701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4887B-43FA-CE4F-B8C1-D8BD15C5F3D2}">
      <dsp:nvSpPr>
        <dsp:cNvPr id="0" name=""/>
        <dsp:cNvSpPr/>
      </dsp:nvSpPr>
      <dsp:spPr>
        <a:xfrm>
          <a:off x="149668" y="1291309"/>
          <a:ext cx="478601" cy="478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E0FDF-5C32-3348-8232-F790218E9339}">
      <dsp:nvSpPr>
        <dsp:cNvPr id="0" name=""/>
        <dsp:cNvSpPr/>
      </dsp:nvSpPr>
      <dsp:spPr>
        <a:xfrm>
          <a:off x="891500" y="1095518"/>
          <a:ext cx="9821661" cy="87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94" tIns="92094" rIns="92094" bIns="9209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200" kern="1200"/>
            <a:t>Direct Facility Financing and earmarking funds are useful but must overcome systemic issues.</a:t>
          </a:r>
        </a:p>
      </dsp:txBody>
      <dsp:txXfrm>
        <a:off x="891500" y="1095518"/>
        <a:ext cx="9821661" cy="870183"/>
      </dsp:txXfrm>
    </dsp:sp>
    <dsp:sp modelId="{F0C33CE8-CEDD-5A40-AE69-9DA6291937B2}">
      <dsp:nvSpPr>
        <dsp:cNvPr id="0" name=""/>
        <dsp:cNvSpPr/>
      </dsp:nvSpPr>
      <dsp:spPr>
        <a:xfrm>
          <a:off x="-113562" y="2183247"/>
          <a:ext cx="10828689" cy="8701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2E273-457D-B24F-9E10-DBA1B7C7E032}">
      <dsp:nvSpPr>
        <dsp:cNvPr id="0" name=""/>
        <dsp:cNvSpPr/>
      </dsp:nvSpPr>
      <dsp:spPr>
        <a:xfrm>
          <a:off x="149668" y="2379039"/>
          <a:ext cx="478601" cy="478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B5EA5-5BD7-8543-9CD5-438B86EF4EF6}">
      <dsp:nvSpPr>
        <dsp:cNvPr id="0" name=""/>
        <dsp:cNvSpPr/>
      </dsp:nvSpPr>
      <dsp:spPr>
        <a:xfrm>
          <a:off x="891500" y="2183247"/>
          <a:ext cx="9821661" cy="87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94" tIns="92094" rIns="92094" bIns="9209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200" kern="1200" dirty="0"/>
            <a:t>Regulation is crucial when adopting new technologies to avoid disruption.</a:t>
          </a:r>
        </a:p>
      </dsp:txBody>
      <dsp:txXfrm>
        <a:off x="891500" y="2183247"/>
        <a:ext cx="9821661" cy="870183"/>
      </dsp:txXfrm>
    </dsp:sp>
    <dsp:sp modelId="{E503985F-F53C-8B43-BEAE-BB2A8F8E9CAE}">
      <dsp:nvSpPr>
        <dsp:cNvPr id="0" name=""/>
        <dsp:cNvSpPr/>
      </dsp:nvSpPr>
      <dsp:spPr>
        <a:xfrm>
          <a:off x="-113562" y="3270977"/>
          <a:ext cx="10828689" cy="8701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5B2E0-A8EB-A043-9D15-E0A73646D28C}">
      <dsp:nvSpPr>
        <dsp:cNvPr id="0" name=""/>
        <dsp:cNvSpPr/>
      </dsp:nvSpPr>
      <dsp:spPr>
        <a:xfrm>
          <a:off x="149668" y="3466769"/>
          <a:ext cx="478601" cy="4786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F2329-F32C-7C47-9440-ABBDD11C3C6E}">
      <dsp:nvSpPr>
        <dsp:cNvPr id="0" name=""/>
        <dsp:cNvSpPr/>
      </dsp:nvSpPr>
      <dsp:spPr>
        <a:xfrm>
          <a:off x="891500" y="3270977"/>
          <a:ext cx="9821661" cy="87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094" tIns="92094" rIns="92094" bIns="9209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200" kern="1200"/>
            <a:t>Health financing decisions should be evidence-based and aligned with desired outcomes.</a:t>
          </a:r>
        </a:p>
      </dsp:txBody>
      <dsp:txXfrm>
        <a:off x="891500" y="3270977"/>
        <a:ext cx="9821661" cy="8701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1185-F8C2-4AC3-996C-0307BE620591}">
      <dsp:nvSpPr>
        <dsp:cNvPr id="0" name=""/>
        <dsp:cNvSpPr/>
      </dsp:nvSpPr>
      <dsp:spPr>
        <a:xfrm>
          <a:off x="-109006" y="19326"/>
          <a:ext cx="10828689" cy="11816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AB549-DC91-45CB-A66A-5EBC617A9D1C}">
      <dsp:nvSpPr>
        <dsp:cNvPr id="0" name=""/>
        <dsp:cNvSpPr/>
      </dsp:nvSpPr>
      <dsp:spPr>
        <a:xfrm>
          <a:off x="248444" y="272449"/>
          <a:ext cx="649910" cy="6499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28A28-EADD-4A70-AE54-4F9E9D1BB69F}">
      <dsp:nvSpPr>
        <dsp:cNvPr id="0" name=""/>
        <dsp:cNvSpPr/>
      </dsp:nvSpPr>
      <dsp:spPr>
        <a:xfrm>
          <a:off x="1035123" y="6576"/>
          <a:ext cx="9902572" cy="118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59" tIns="125059" rIns="125059" bIns="1250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500" kern="1200"/>
            <a:t>Preventive care (e.g., for NCDs like diabetes and cancer) is more cost-effective than curative care.</a:t>
          </a:r>
          <a:endParaRPr lang="en-GB" sz="2500" kern="1200" dirty="0"/>
        </a:p>
      </dsp:txBody>
      <dsp:txXfrm>
        <a:off x="1035123" y="6576"/>
        <a:ext cx="9902572" cy="1181656"/>
      </dsp:txXfrm>
    </dsp:sp>
    <dsp:sp modelId="{96730AF2-DE28-4F45-BA60-D5EF5C47FFD3}">
      <dsp:nvSpPr>
        <dsp:cNvPr id="0" name=""/>
        <dsp:cNvSpPr/>
      </dsp:nvSpPr>
      <dsp:spPr>
        <a:xfrm>
          <a:off x="-109006" y="1483646"/>
          <a:ext cx="10828689" cy="11816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0441F-DC84-6847-B309-51C193ED60B4}">
      <dsp:nvSpPr>
        <dsp:cNvPr id="0" name=""/>
        <dsp:cNvSpPr/>
      </dsp:nvSpPr>
      <dsp:spPr>
        <a:xfrm>
          <a:off x="248444" y="1749519"/>
          <a:ext cx="649910" cy="6499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703D0-81F0-BD4E-BCEA-8B81640ADD85}">
      <dsp:nvSpPr>
        <dsp:cNvPr id="0" name=""/>
        <dsp:cNvSpPr/>
      </dsp:nvSpPr>
      <dsp:spPr>
        <a:xfrm>
          <a:off x="1255806" y="1483646"/>
          <a:ext cx="9461207" cy="118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59" tIns="125059" rIns="125059" bIns="1250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500" kern="1200"/>
            <a:t>Community-based approaches can enhance prevention by addressing social determinants of health.</a:t>
          </a:r>
        </a:p>
      </dsp:txBody>
      <dsp:txXfrm>
        <a:off x="1255806" y="1483646"/>
        <a:ext cx="9461207" cy="1181656"/>
      </dsp:txXfrm>
    </dsp:sp>
    <dsp:sp modelId="{C65EB751-FAC2-394B-B3FB-6F3C718B3441}">
      <dsp:nvSpPr>
        <dsp:cNvPr id="0" name=""/>
        <dsp:cNvSpPr/>
      </dsp:nvSpPr>
      <dsp:spPr>
        <a:xfrm>
          <a:off x="-109006" y="2960717"/>
          <a:ext cx="10828689" cy="11816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6261C-B23F-9841-B152-2F1A233CCD76}">
      <dsp:nvSpPr>
        <dsp:cNvPr id="0" name=""/>
        <dsp:cNvSpPr/>
      </dsp:nvSpPr>
      <dsp:spPr>
        <a:xfrm>
          <a:off x="248444" y="3226589"/>
          <a:ext cx="649910" cy="6499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F8A6B-801A-4948-BDBF-446984EEE7BC}">
      <dsp:nvSpPr>
        <dsp:cNvPr id="0" name=""/>
        <dsp:cNvSpPr/>
      </dsp:nvSpPr>
      <dsp:spPr>
        <a:xfrm>
          <a:off x="1255806" y="2960717"/>
          <a:ext cx="9461207" cy="118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59" tIns="125059" rIns="125059" bIns="1250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500" kern="1200" dirty="0"/>
            <a:t>Strengthening preventive healthcare is critical to address growing multi-morbidity challenges.</a:t>
          </a:r>
        </a:p>
      </dsp:txBody>
      <dsp:txXfrm>
        <a:off x="1255806" y="2960717"/>
        <a:ext cx="9461207" cy="11816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1185-F8C2-4AC3-996C-0307BE620591}">
      <dsp:nvSpPr>
        <dsp:cNvPr id="0" name=""/>
        <dsp:cNvSpPr/>
      </dsp:nvSpPr>
      <dsp:spPr>
        <a:xfrm>
          <a:off x="-109006" y="19326"/>
          <a:ext cx="10828689" cy="11816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AB549-DC91-45CB-A66A-5EBC617A9D1C}">
      <dsp:nvSpPr>
        <dsp:cNvPr id="0" name=""/>
        <dsp:cNvSpPr/>
      </dsp:nvSpPr>
      <dsp:spPr>
        <a:xfrm>
          <a:off x="248444" y="272449"/>
          <a:ext cx="649910" cy="6499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28A28-EADD-4A70-AE54-4F9E9D1BB69F}">
      <dsp:nvSpPr>
        <dsp:cNvPr id="0" name=""/>
        <dsp:cNvSpPr/>
      </dsp:nvSpPr>
      <dsp:spPr>
        <a:xfrm>
          <a:off x="1035123" y="6576"/>
          <a:ext cx="9902572" cy="118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59" tIns="125059" rIns="125059" bIns="1250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500" kern="1200"/>
            <a:t>Health worker retention, training, and monitoring improve system resilience and care delivery.</a:t>
          </a:r>
          <a:endParaRPr lang="en-GB" sz="2500" kern="1200" dirty="0"/>
        </a:p>
      </dsp:txBody>
      <dsp:txXfrm>
        <a:off x="1035123" y="6576"/>
        <a:ext cx="9902572" cy="1181656"/>
      </dsp:txXfrm>
    </dsp:sp>
    <dsp:sp modelId="{307BF834-6AD9-2B4E-92D2-EC0562D87B50}">
      <dsp:nvSpPr>
        <dsp:cNvPr id="0" name=""/>
        <dsp:cNvSpPr/>
      </dsp:nvSpPr>
      <dsp:spPr>
        <a:xfrm>
          <a:off x="-109006" y="1483646"/>
          <a:ext cx="10828689" cy="11816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D7F7D-046D-D048-B78F-53E2582194CA}">
      <dsp:nvSpPr>
        <dsp:cNvPr id="0" name=""/>
        <dsp:cNvSpPr/>
      </dsp:nvSpPr>
      <dsp:spPr>
        <a:xfrm>
          <a:off x="248444" y="1749519"/>
          <a:ext cx="649910" cy="6499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CA31E-CBA0-4640-A18E-67FF754633BA}">
      <dsp:nvSpPr>
        <dsp:cNvPr id="0" name=""/>
        <dsp:cNvSpPr/>
      </dsp:nvSpPr>
      <dsp:spPr>
        <a:xfrm>
          <a:off x="1255806" y="1483646"/>
          <a:ext cx="9461207" cy="118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59" tIns="125059" rIns="125059" bIns="1250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500" kern="1200"/>
            <a:t>Policy effectiveness depends on aligning with local needs and sufficient workforce capacity.</a:t>
          </a:r>
        </a:p>
      </dsp:txBody>
      <dsp:txXfrm>
        <a:off x="1255806" y="1483646"/>
        <a:ext cx="9461207" cy="1181656"/>
      </dsp:txXfrm>
    </dsp:sp>
    <dsp:sp modelId="{460D51E5-C241-C249-8B9A-F2C5B44FCC05}">
      <dsp:nvSpPr>
        <dsp:cNvPr id="0" name=""/>
        <dsp:cNvSpPr/>
      </dsp:nvSpPr>
      <dsp:spPr>
        <a:xfrm>
          <a:off x="-109006" y="2960717"/>
          <a:ext cx="10828689" cy="11816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9208C-6C3A-0643-BF5A-F2ABDC80E5B1}">
      <dsp:nvSpPr>
        <dsp:cNvPr id="0" name=""/>
        <dsp:cNvSpPr/>
      </dsp:nvSpPr>
      <dsp:spPr>
        <a:xfrm>
          <a:off x="248444" y="3226589"/>
          <a:ext cx="649910" cy="6499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5FE3C-DD17-9A43-8F3C-2534F983A647}">
      <dsp:nvSpPr>
        <dsp:cNvPr id="0" name=""/>
        <dsp:cNvSpPr/>
      </dsp:nvSpPr>
      <dsp:spPr>
        <a:xfrm>
          <a:off x="1255806" y="2960717"/>
          <a:ext cx="9461207" cy="118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59" tIns="125059" rIns="125059" bIns="12505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500" kern="1200"/>
            <a:t>Unsalaried workers play a role in reaching vulnerable groups and must be properly tracked.</a:t>
          </a:r>
        </a:p>
      </dsp:txBody>
      <dsp:txXfrm>
        <a:off x="1255806" y="2960717"/>
        <a:ext cx="9461207" cy="1181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B1185-F8C2-4AC3-996C-0307BE620591}">
      <dsp:nvSpPr>
        <dsp:cNvPr id="0" name=""/>
        <dsp:cNvSpPr/>
      </dsp:nvSpPr>
      <dsp:spPr>
        <a:xfrm>
          <a:off x="-109006" y="19326"/>
          <a:ext cx="10828689" cy="11816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AB549-DC91-45CB-A66A-5EBC617A9D1C}">
      <dsp:nvSpPr>
        <dsp:cNvPr id="0" name=""/>
        <dsp:cNvSpPr/>
      </dsp:nvSpPr>
      <dsp:spPr>
        <a:xfrm>
          <a:off x="248444" y="272449"/>
          <a:ext cx="649910" cy="6499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28A28-EADD-4A70-AE54-4F9E9D1BB69F}">
      <dsp:nvSpPr>
        <dsp:cNvPr id="0" name=""/>
        <dsp:cNvSpPr/>
      </dsp:nvSpPr>
      <dsp:spPr>
        <a:xfrm>
          <a:off x="1035123" y="6576"/>
          <a:ext cx="9902572" cy="118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59" tIns="125059" rIns="125059" bIns="12505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400" kern="1200" dirty="0"/>
            <a:t>Lack of staff and supplies at PHCs increases patient out-of-pocket expenses, threatening UHC goals.</a:t>
          </a:r>
          <a:endParaRPr lang="en-GB" sz="2400" kern="1200" dirty="0"/>
        </a:p>
      </dsp:txBody>
      <dsp:txXfrm>
        <a:off x="1035123" y="6576"/>
        <a:ext cx="9902572" cy="1181656"/>
      </dsp:txXfrm>
    </dsp:sp>
    <dsp:sp modelId="{32A20443-DA95-2147-A727-B833DADD71B0}">
      <dsp:nvSpPr>
        <dsp:cNvPr id="0" name=""/>
        <dsp:cNvSpPr/>
      </dsp:nvSpPr>
      <dsp:spPr>
        <a:xfrm>
          <a:off x="-109006" y="1483646"/>
          <a:ext cx="10828689" cy="11816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02219-81C8-8742-9064-77900547675B}">
      <dsp:nvSpPr>
        <dsp:cNvPr id="0" name=""/>
        <dsp:cNvSpPr/>
      </dsp:nvSpPr>
      <dsp:spPr>
        <a:xfrm>
          <a:off x="248444" y="1749519"/>
          <a:ext cx="649910" cy="6499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A925E-DFCD-644B-8972-31DA9134B875}">
      <dsp:nvSpPr>
        <dsp:cNvPr id="0" name=""/>
        <dsp:cNvSpPr/>
      </dsp:nvSpPr>
      <dsp:spPr>
        <a:xfrm>
          <a:off x="1255806" y="1483646"/>
          <a:ext cx="9461207" cy="118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59" tIns="125059" rIns="125059" bIns="12505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400" kern="1200"/>
            <a:t>Community-based health insurance schemes benefit from group memberships and strategic purchasing for NCDs.</a:t>
          </a:r>
        </a:p>
      </dsp:txBody>
      <dsp:txXfrm>
        <a:off x="1255806" y="1483646"/>
        <a:ext cx="9461207" cy="1181656"/>
      </dsp:txXfrm>
    </dsp:sp>
    <dsp:sp modelId="{2B4804E1-0710-334A-B829-352490547E0D}">
      <dsp:nvSpPr>
        <dsp:cNvPr id="0" name=""/>
        <dsp:cNvSpPr/>
      </dsp:nvSpPr>
      <dsp:spPr>
        <a:xfrm>
          <a:off x="-109006" y="2960717"/>
          <a:ext cx="10828689" cy="11816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012C8-CADD-C242-844B-A657A7A33F18}">
      <dsp:nvSpPr>
        <dsp:cNvPr id="0" name=""/>
        <dsp:cNvSpPr/>
      </dsp:nvSpPr>
      <dsp:spPr>
        <a:xfrm>
          <a:off x="248444" y="3226589"/>
          <a:ext cx="649910" cy="6499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B304D-A0F1-154A-B6DC-4A879028B7B0}">
      <dsp:nvSpPr>
        <dsp:cNvPr id="0" name=""/>
        <dsp:cNvSpPr/>
      </dsp:nvSpPr>
      <dsp:spPr>
        <a:xfrm>
          <a:off x="1255806" y="2960717"/>
          <a:ext cx="9461207" cy="1181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59" tIns="125059" rIns="125059" bIns="12505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H" sz="2400" kern="1200"/>
            <a:t>Equity considerations, cultural norms, and socio-economic barriers must be addressed (e.g., in maternal care, family planning, menstrual health).</a:t>
          </a:r>
        </a:p>
      </dsp:txBody>
      <dsp:txXfrm>
        <a:off x="1255806" y="2960717"/>
        <a:ext cx="9461207" cy="1181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E9A1E0-783A-49B5-8F85-20A9DBF052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B7878-B5B0-426C-8729-D583A436FD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B2AF45-2D49-4E8B-9FA8-1640C93B3F68}" type="datetimeFigureOut">
              <a:rPr lang="en-ID"/>
              <a:pPr>
                <a:defRPr/>
              </a:pPr>
              <a:t>28/03/25</a:t>
            </a:fld>
            <a:endParaRPr lang="en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84D4E00-9242-4E40-A9DD-C1CA4D311C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149B508-B2F4-44D8-8261-A028003D2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2DF59-F8FB-46E1-96BE-25C6012791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903B3-BE7A-4438-A8C0-347432C56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942DFC4-4C35-4A7C-A42A-8CF86D463475}" type="slidenum">
              <a:rPr lang="en-ID" altLang="en-US"/>
              <a:pPr/>
              <a:t>‹#›</a:t>
            </a:fld>
            <a:endParaRPr lang="en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60326D5-385B-4BC8-9A4D-D96E885A90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DBE6093-7CDE-4F14-A0A8-FC9C8FC667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D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65295BA-6B2B-4126-954B-D6E39B8731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9B444-CCE5-4CEA-9580-6B0527CADA80}" type="slidenum">
              <a:rPr kumimoji="0" lang="en-ID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D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2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4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8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35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EE9D9D-4AB7-4558-96B4-89BD65A93075}"/>
              </a:ext>
            </a:extLst>
          </p:cNvPr>
          <p:cNvSpPr/>
          <p:nvPr userDrawn="1"/>
        </p:nvSpPr>
        <p:spPr>
          <a:xfrm>
            <a:off x="2209801" y="-9525"/>
            <a:ext cx="30305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" y="800100"/>
            <a:ext cx="4381500" cy="5238750"/>
          </a:xfrm>
          <a:custGeom>
            <a:avLst/>
            <a:gdLst>
              <a:gd name="connsiteX0" fmla="*/ 0 w 4381500"/>
              <a:gd name="connsiteY0" fmla="*/ 0 h 5238750"/>
              <a:gd name="connsiteX1" fmla="*/ 4381500 w 4381500"/>
              <a:gd name="connsiteY1" fmla="*/ 0 h 5238750"/>
              <a:gd name="connsiteX2" fmla="*/ 4381500 w 4381500"/>
              <a:gd name="connsiteY2" fmla="*/ 5238750 h 5238750"/>
              <a:gd name="connsiteX3" fmla="*/ 0 w 4381500"/>
              <a:gd name="connsiteY3" fmla="*/ 5238750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0" h="5238750">
                <a:moveTo>
                  <a:pt x="0" y="0"/>
                </a:moveTo>
                <a:lnTo>
                  <a:pt x="4381500" y="0"/>
                </a:lnTo>
                <a:lnTo>
                  <a:pt x="4381500" y="5238750"/>
                </a:lnTo>
                <a:lnTo>
                  <a:pt x="0" y="52387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4402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6286A9-BAEF-4FD9-B4C2-FF972B48CDE3}"/>
              </a:ext>
            </a:extLst>
          </p:cNvPr>
          <p:cNvSpPr/>
          <p:nvPr userDrawn="1"/>
        </p:nvSpPr>
        <p:spPr>
          <a:xfrm>
            <a:off x="8782050" y="0"/>
            <a:ext cx="34099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858000" y="781049"/>
            <a:ext cx="3638550" cy="5309901"/>
          </a:xfrm>
          <a:custGeom>
            <a:avLst/>
            <a:gdLst>
              <a:gd name="connsiteX0" fmla="*/ 0 w 3638550"/>
              <a:gd name="connsiteY0" fmla="*/ 0 h 5309901"/>
              <a:gd name="connsiteX1" fmla="*/ 3638550 w 3638550"/>
              <a:gd name="connsiteY1" fmla="*/ 0 h 5309901"/>
              <a:gd name="connsiteX2" fmla="*/ 3638550 w 3638550"/>
              <a:gd name="connsiteY2" fmla="*/ 5309901 h 5309901"/>
              <a:gd name="connsiteX3" fmla="*/ 0 w 3638550"/>
              <a:gd name="connsiteY3" fmla="*/ 5309901 h 530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550" h="5309901">
                <a:moveTo>
                  <a:pt x="0" y="0"/>
                </a:moveTo>
                <a:lnTo>
                  <a:pt x="3638550" y="0"/>
                </a:lnTo>
                <a:lnTo>
                  <a:pt x="3638550" y="5309901"/>
                </a:lnTo>
                <a:lnTo>
                  <a:pt x="0" y="5309901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460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668BA0-A343-4A54-B832-DD90B5F91262}"/>
              </a:ext>
            </a:extLst>
          </p:cNvPr>
          <p:cNvSpPr/>
          <p:nvPr userDrawn="1"/>
        </p:nvSpPr>
        <p:spPr>
          <a:xfrm>
            <a:off x="1" y="0"/>
            <a:ext cx="441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6301" y="759952"/>
            <a:ext cx="4667250" cy="2669048"/>
          </a:xfrm>
          <a:custGeom>
            <a:avLst/>
            <a:gdLst>
              <a:gd name="connsiteX0" fmla="*/ 0 w 4667250"/>
              <a:gd name="connsiteY0" fmla="*/ 0 h 2669048"/>
              <a:gd name="connsiteX1" fmla="*/ 4667250 w 4667250"/>
              <a:gd name="connsiteY1" fmla="*/ 0 h 2669048"/>
              <a:gd name="connsiteX2" fmla="*/ 4667250 w 4667250"/>
              <a:gd name="connsiteY2" fmla="*/ 2669048 h 2669048"/>
              <a:gd name="connsiteX3" fmla="*/ 0 w 4667250"/>
              <a:gd name="connsiteY3" fmla="*/ 2669048 h 266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0" h="2669048">
                <a:moveTo>
                  <a:pt x="0" y="0"/>
                </a:moveTo>
                <a:lnTo>
                  <a:pt x="4667250" y="0"/>
                </a:lnTo>
                <a:lnTo>
                  <a:pt x="4667250" y="2669048"/>
                </a:lnTo>
                <a:lnTo>
                  <a:pt x="0" y="2669048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734050" y="759952"/>
            <a:ext cx="6457950" cy="2669048"/>
          </a:xfrm>
          <a:custGeom>
            <a:avLst/>
            <a:gdLst>
              <a:gd name="connsiteX0" fmla="*/ 0 w 6457950"/>
              <a:gd name="connsiteY0" fmla="*/ 0 h 2669048"/>
              <a:gd name="connsiteX1" fmla="*/ 6457950 w 6457950"/>
              <a:gd name="connsiteY1" fmla="*/ 0 h 2669048"/>
              <a:gd name="connsiteX2" fmla="*/ 6457950 w 6457950"/>
              <a:gd name="connsiteY2" fmla="*/ 2669048 h 2669048"/>
              <a:gd name="connsiteX3" fmla="*/ 0 w 6457950"/>
              <a:gd name="connsiteY3" fmla="*/ 2669048 h 266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7950" h="2669048">
                <a:moveTo>
                  <a:pt x="0" y="0"/>
                </a:moveTo>
                <a:lnTo>
                  <a:pt x="6457950" y="0"/>
                </a:lnTo>
                <a:lnTo>
                  <a:pt x="6457950" y="2669048"/>
                </a:lnTo>
                <a:lnTo>
                  <a:pt x="0" y="2669048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5391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F50F22-B076-4C51-A70E-9A44214DC5E8}"/>
              </a:ext>
            </a:extLst>
          </p:cNvPr>
          <p:cNvSpPr/>
          <p:nvPr userDrawn="1"/>
        </p:nvSpPr>
        <p:spPr>
          <a:xfrm>
            <a:off x="6983413" y="3429000"/>
            <a:ext cx="260985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840435" y="781050"/>
            <a:ext cx="4351566" cy="5219700"/>
          </a:xfrm>
          <a:custGeom>
            <a:avLst/>
            <a:gdLst>
              <a:gd name="connsiteX0" fmla="*/ 0 w 4351566"/>
              <a:gd name="connsiteY0" fmla="*/ 0 h 5219700"/>
              <a:gd name="connsiteX1" fmla="*/ 4351566 w 4351566"/>
              <a:gd name="connsiteY1" fmla="*/ 0 h 5219700"/>
              <a:gd name="connsiteX2" fmla="*/ 4351566 w 4351566"/>
              <a:gd name="connsiteY2" fmla="*/ 5219700 h 5219700"/>
              <a:gd name="connsiteX3" fmla="*/ 0 w 4351566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1566" h="5219700">
                <a:moveTo>
                  <a:pt x="0" y="0"/>
                </a:moveTo>
                <a:lnTo>
                  <a:pt x="4351566" y="0"/>
                </a:lnTo>
                <a:lnTo>
                  <a:pt x="4351566" y="5219700"/>
                </a:lnTo>
                <a:lnTo>
                  <a:pt x="0" y="52197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8033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52E629-55C3-447D-8058-1CE9AA619FAE}"/>
              </a:ext>
            </a:extLst>
          </p:cNvPr>
          <p:cNvSpPr/>
          <p:nvPr userDrawn="1"/>
        </p:nvSpPr>
        <p:spPr>
          <a:xfrm>
            <a:off x="1" y="0"/>
            <a:ext cx="34480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38200" y="1276350"/>
            <a:ext cx="4933950" cy="4305300"/>
          </a:xfrm>
          <a:custGeom>
            <a:avLst/>
            <a:gdLst>
              <a:gd name="connsiteX0" fmla="*/ 0 w 4933950"/>
              <a:gd name="connsiteY0" fmla="*/ 0 h 4305300"/>
              <a:gd name="connsiteX1" fmla="*/ 4933950 w 4933950"/>
              <a:gd name="connsiteY1" fmla="*/ 0 h 4305300"/>
              <a:gd name="connsiteX2" fmla="*/ 4933950 w 4933950"/>
              <a:gd name="connsiteY2" fmla="*/ 4305300 h 4305300"/>
              <a:gd name="connsiteX3" fmla="*/ 0 w 493395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3950" h="4305300">
                <a:moveTo>
                  <a:pt x="0" y="0"/>
                </a:moveTo>
                <a:lnTo>
                  <a:pt x="4933950" y="0"/>
                </a:lnTo>
                <a:lnTo>
                  <a:pt x="4933950" y="4305300"/>
                </a:lnTo>
                <a:lnTo>
                  <a:pt x="0" y="43053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08851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09277C-4A26-4EC9-B531-5EC27A149795}"/>
              </a:ext>
            </a:extLst>
          </p:cNvPr>
          <p:cNvSpPr/>
          <p:nvPr userDrawn="1"/>
        </p:nvSpPr>
        <p:spPr>
          <a:xfrm>
            <a:off x="7867650" y="0"/>
            <a:ext cx="4324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72301" y="781050"/>
            <a:ext cx="4457700" cy="2583140"/>
          </a:xfrm>
          <a:custGeom>
            <a:avLst/>
            <a:gdLst>
              <a:gd name="connsiteX0" fmla="*/ 0 w 4457700"/>
              <a:gd name="connsiteY0" fmla="*/ 0 h 2583140"/>
              <a:gd name="connsiteX1" fmla="*/ 4457700 w 4457700"/>
              <a:gd name="connsiteY1" fmla="*/ 0 h 2583140"/>
              <a:gd name="connsiteX2" fmla="*/ 4457700 w 4457700"/>
              <a:gd name="connsiteY2" fmla="*/ 2583140 h 2583140"/>
              <a:gd name="connsiteX3" fmla="*/ 0 w 4457700"/>
              <a:gd name="connsiteY3" fmla="*/ 2583140 h 25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2583140">
                <a:moveTo>
                  <a:pt x="0" y="0"/>
                </a:moveTo>
                <a:lnTo>
                  <a:pt x="4457700" y="0"/>
                </a:lnTo>
                <a:lnTo>
                  <a:pt x="4457700" y="2583140"/>
                </a:lnTo>
                <a:lnTo>
                  <a:pt x="0" y="258314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972301" y="3512860"/>
            <a:ext cx="4457700" cy="2583140"/>
          </a:xfrm>
          <a:custGeom>
            <a:avLst/>
            <a:gdLst>
              <a:gd name="connsiteX0" fmla="*/ 0 w 4457700"/>
              <a:gd name="connsiteY0" fmla="*/ 0 h 2583140"/>
              <a:gd name="connsiteX1" fmla="*/ 4457700 w 4457700"/>
              <a:gd name="connsiteY1" fmla="*/ 0 h 2583140"/>
              <a:gd name="connsiteX2" fmla="*/ 4457700 w 4457700"/>
              <a:gd name="connsiteY2" fmla="*/ 2583140 h 2583140"/>
              <a:gd name="connsiteX3" fmla="*/ 0 w 4457700"/>
              <a:gd name="connsiteY3" fmla="*/ 2583140 h 25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2583140">
                <a:moveTo>
                  <a:pt x="0" y="0"/>
                </a:moveTo>
                <a:lnTo>
                  <a:pt x="4457700" y="0"/>
                </a:lnTo>
                <a:lnTo>
                  <a:pt x="4457700" y="2583140"/>
                </a:lnTo>
                <a:lnTo>
                  <a:pt x="0" y="258314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7441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381500" cy="6858000"/>
          </a:xfrm>
          <a:custGeom>
            <a:avLst/>
            <a:gdLst>
              <a:gd name="connsiteX0" fmla="*/ 0 w 4381500"/>
              <a:gd name="connsiteY0" fmla="*/ 0 h 6858000"/>
              <a:gd name="connsiteX1" fmla="*/ 4381500 w 4381500"/>
              <a:gd name="connsiteY1" fmla="*/ 0 h 6858000"/>
              <a:gd name="connsiteX2" fmla="*/ 4381500 w 4381500"/>
              <a:gd name="connsiteY2" fmla="*/ 6858000 h 6858000"/>
              <a:gd name="connsiteX3" fmla="*/ 0 w 4381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0" h="6858000">
                <a:moveTo>
                  <a:pt x="0" y="0"/>
                </a:moveTo>
                <a:lnTo>
                  <a:pt x="4381500" y="0"/>
                </a:lnTo>
                <a:lnTo>
                  <a:pt x="4381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716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52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346E21-0A93-4D95-B979-3B537857D9C0}"/>
              </a:ext>
            </a:extLst>
          </p:cNvPr>
          <p:cNvSpPr/>
          <p:nvPr userDrawn="1"/>
        </p:nvSpPr>
        <p:spPr>
          <a:xfrm>
            <a:off x="0" y="0"/>
            <a:ext cx="7010400" cy="3067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010400" y="0"/>
            <a:ext cx="5181600" cy="3067050"/>
          </a:xfrm>
          <a:custGeom>
            <a:avLst/>
            <a:gdLst>
              <a:gd name="connsiteX0" fmla="*/ 0 w 5181600"/>
              <a:gd name="connsiteY0" fmla="*/ 0 h 3067050"/>
              <a:gd name="connsiteX1" fmla="*/ 5181600 w 5181600"/>
              <a:gd name="connsiteY1" fmla="*/ 0 h 3067050"/>
              <a:gd name="connsiteX2" fmla="*/ 5181600 w 5181600"/>
              <a:gd name="connsiteY2" fmla="*/ 3067050 h 3067050"/>
              <a:gd name="connsiteX3" fmla="*/ 0 w 5181600"/>
              <a:gd name="connsiteY3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3067050">
                <a:moveTo>
                  <a:pt x="0" y="0"/>
                </a:moveTo>
                <a:lnTo>
                  <a:pt x="5181600" y="0"/>
                </a:lnTo>
                <a:lnTo>
                  <a:pt x="5181600" y="3067050"/>
                </a:lnTo>
                <a:lnTo>
                  <a:pt x="0" y="30670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71462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97D897-582C-4A6A-918A-E2B26DA0558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95776" y="723902"/>
            <a:ext cx="2662363" cy="1721427"/>
          </a:xfrm>
          <a:custGeom>
            <a:avLst/>
            <a:gdLst>
              <a:gd name="connsiteX0" fmla="*/ 0 w 2662363"/>
              <a:gd name="connsiteY0" fmla="*/ 0 h 1721427"/>
              <a:gd name="connsiteX1" fmla="*/ 2662363 w 2662363"/>
              <a:gd name="connsiteY1" fmla="*/ 0 h 1721427"/>
              <a:gd name="connsiteX2" fmla="*/ 2662363 w 2662363"/>
              <a:gd name="connsiteY2" fmla="*/ 1721427 h 1721427"/>
              <a:gd name="connsiteX3" fmla="*/ 0 w 2662363"/>
              <a:gd name="connsiteY3" fmla="*/ 1721427 h 172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363" h="1721427">
                <a:moveTo>
                  <a:pt x="0" y="0"/>
                </a:moveTo>
                <a:lnTo>
                  <a:pt x="2662363" y="0"/>
                </a:lnTo>
                <a:lnTo>
                  <a:pt x="2662363" y="1721427"/>
                </a:lnTo>
                <a:lnTo>
                  <a:pt x="0" y="1721427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309937" y="2568288"/>
            <a:ext cx="2662363" cy="1721427"/>
          </a:xfrm>
          <a:custGeom>
            <a:avLst/>
            <a:gdLst>
              <a:gd name="connsiteX0" fmla="*/ 0 w 2662363"/>
              <a:gd name="connsiteY0" fmla="*/ 0 h 1721427"/>
              <a:gd name="connsiteX1" fmla="*/ 2662363 w 2662363"/>
              <a:gd name="connsiteY1" fmla="*/ 0 h 1721427"/>
              <a:gd name="connsiteX2" fmla="*/ 2662363 w 2662363"/>
              <a:gd name="connsiteY2" fmla="*/ 1721427 h 1721427"/>
              <a:gd name="connsiteX3" fmla="*/ 0 w 2662363"/>
              <a:gd name="connsiteY3" fmla="*/ 1721427 h 172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363" h="1721427">
                <a:moveTo>
                  <a:pt x="0" y="0"/>
                </a:moveTo>
                <a:lnTo>
                  <a:pt x="2662363" y="0"/>
                </a:lnTo>
                <a:lnTo>
                  <a:pt x="2662363" y="1721427"/>
                </a:lnTo>
                <a:lnTo>
                  <a:pt x="0" y="172142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309937" y="4412675"/>
            <a:ext cx="2662363" cy="1721427"/>
          </a:xfrm>
          <a:custGeom>
            <a:avLst/>
            <a:gdLst>
              <a:gd name="connsiteX0" fmla="*/ 0 w 2662363"/>
              <a:gd name="connsiteY0" fmla="*/ 0 h 1721427"/>
              <a:gd name="connsiteX1" fmla="*/ 2662363 w 2662363"/>
              <a:gd name="connsiteY1" fmla="*/ 0 h 1721427"/>
              <a:gd name="connsiteX2" fmla="*/ 2662363 w 2662363"/>
              <a:gd name="connsiteY2" fmla="*/ 1721427 h 1721427"/>
              <a:gd name="connsiteX3" fmla="*/ 0 w 2662363"/>
              <a:gd name="connsiteY3" fmla="*/ 1721427 h 172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363" h="1721427">
                <a:moveTo>
                  <a:pt x="0" y="0"/>
                </a:moveTo>
                <a:lnTo>
                  <a:pt x="2662363" y="0"/>
                </a:lnTo>
                <a:lnTo>
                  <a:pt x="2662363" y="1721427"/>
                </a:lnTo>
                <a:lnTo>
                  <a:pt x="0" y="1721427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7338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696722" y="2600752"/>
            <a:ext cx="2274697" cy="2102058"/>
          </a:xfrm>
          <a:custGeom>
            <a:avLst/>
            <a:gdLst>
              <a:gd name="connsiteX0" fmla="*/ 0 w 2524887"/>
              <a:gd name="connsiteY0" fmla="*/ 0 h 2102058"/>
              <a:gd name="connsiteX1" fmla="*/ 2524887 w 2524887"/>
              <a:gd name="connsiteY1" fmla="*/ 0 h 2102058"/>
              <a:gd name="connsiteX2" fmla="*/ 2524887 w 2524887"/>
              <a:gd name="connsiteY2" fmla="*/ 2102058 h 2102058"/>
              <a:gd name="connsiteX3" fmla="*/ 0 w 2524887"/>
              <a:gd name="connsiteY3" fmla="*/ 2102058 h 210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887" h="2102058">
                <a:moveTo>
                  <a:pt x="0" y="0"/>
                </a:moveTo>
                <a:lnTo>
                  <a:pt x="2524887" y="0"/>
                </a:lnTo>
                <a:lnTo>
                  <a:pt x="2524887" y="2102058"/>
                </a:lnTo>
                <a:lnTo>
                  <a:pt x="0" y="2102058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724400" y="2131060"/>
            <a:ext cx="2743200" cy="2571750"/>
          </a:xfrm>
          <a:custGeom>
            <a:avLst/>
            <a:gdLst>
              <a:gd name="connsiteX0" fmla="*/ 0 w 3182874"/>
              <a:gd name="connsiteY0" fmla="*/ 0 h 2571750"/>
              <a:gd name="connsiteX1" fmla="*/ 3182874 w 3182874"/>
              <a:gd name="connsiteY1" fmla="*/ 0 h 2571750"/>
              <a:gd name="connsiteX2" fmla="*/ 3182874 w 3182874"/>
              <a:gd name="connsiteY2" fmla="*/ 2571750 h 2571750"/>
              <a:gd name="connsiteX3" fmla="*/ 0 w 3182874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2874" h="2571750">
                <a:moveTo>
                  <a:pt x="0" y="0"/>
                </a:moveTo>
                <a:lnTo>
                  <a:pt x="3182874" y="0"/>
                </a:lnTo>
                <a:lnTo>
                  <a:pt x="3182874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220584" y="2600752"/>
            <a:ext cx="2274697" cy="2102058"/>
          </a:xfrm>
          <a:custGeom>
            <a:avLst/>
            <a:gdLst>
              <a:gd name="connsiteX0" fmla="*/ 0 w 2524887"/>
              <a:gd name="connsiteY0" fmla="*/ 0 h 2102058"/>
              <a:gd name="connsiteX1" fmla="*/ 2524887 w 2524887"/>
              <a:gd name="connsiteY1" fmla="*/ 0 h 2102058"/>
              <a:gd name="connsiteX2" fmla="*/ 2524887 w 2524887"/>
              <a:gd name="connsiteY2" fmla="*/ 2102058 h 2102058"/>
              <a:gd name="connsiteX3" fmla="*/ 0 w 2524887"/>
              <a:gd name="connsiteY3" fmla="*/ 2102058 h 210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887" h="2102058">
                <a:moveTo>
                  <a:pt x="0" y="0"/>
                </a:moveTo>
                <a:lnTo>
                  <a:pt x="2524887" y="0"/>
                </a:lnTo>
                <a:lnTo>
                  <a:pt x="2524887" y="2102058"/>
                </a:lnTo>
                <a:lnTo>
                  <a:pt x="0" y="2102058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9571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86700" y="0"/>
            <a:ext cx="4305300" cy="6858000"/>
          </a:xfrm>
          <a:custGeom>
            <a:avLst/>
            <a:gdLst>
              <a:gd name="connsiteX0" fmla="*/ 0 w 4305300"/>
              <a:gd name="connsiteY0" fmla="*/ 0 h 6858000"/>
              <a:gd name="connsiteX1" fmla="*/ 4305300 w 4305300"/>
              <a:gd name="connsiteY1" fmla="*/ 0 h 6858000"/>
              <a:gd name="connsiteX2" fmla="*/ 4305300 w 4305300"/>
              <a:gd name="connsiteY2" fmla="*/ 6858000 h 6858000"/>
              <a:gd name="connsiteX3" fmla="*/ 0 w 4305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300" h="6858000">
                <a:moveTo>
                  <a:pt x="0" y="0"/>
                </a:moveTo>
                <a:lnTo>
                  <a:pt x="4305300" y="0"/>
                </a:lnTo>
                <a:lnTo>
                  <a:pt x="4305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6523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00C9F2-603D-482E-B22E-C3926D301708}"/>
              </a:ext>
            </a:extLst>
          </p:cNvPr>
          <p:cNvSpPr/>
          <p:nvPr userDrawn="1"/>
        </p:nvSpPr>
        <p:spPr>
          <a:xfrm>
            <a:off x="8667751" y="0"/>
            <a:ext cx="3524250" cy="607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010402" y="781050"/>
            <a:ext cx="4343401" cy="6076950"/>
          </a:xfrm>
          <a:custGeom>
            <a:avLst/>
            <a:gdLst>
              <a:gd name="connsiteX0" fmla="*/ 0 w 4343400"/>
              <a:gd name="connsiteY0" fmla="*/ 0 h 6076950"/>
              <a:gd name="connsiteX1" fmla="*/ 4343400 w 4343400"/>
              <a:gd name="connsiteY1" fmla="*/ 0 h 6076950"/>
              <a:gd name="connsiteX2" fmla="*/ 4343400 w 4343400"/>
              <a:gd name="connsiteY2" fmla="*/ 6076950 h 6076950"/>
              <a:gd name="connsiteX3" fmla="*/ 0 w 4343400"/>
              <a:gd name="connsiteY3" fmla="*/ 6076950 h 60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6076950">
                <a:moveTo>
                  <a:pt x="0" y="0"/>
                </a:moveTo>
                <a:lnTo>
                  <a:pt x="4343400" y="0"/>
                </a:lnTo>
                <a:lnTo>
                  <a:pt x="4343400" y="6076950"/>
                </a:lnTo>
                <a:lnTo>
                  <a:pt x="0" y="60769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6313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72DA78-5A9E-4980-8F97-CE92156999A1}"/>
              </a:ext>
            </a:extLst>
          </p:cNvPr>
          <p:cNvSpPr/>
          <p:nvPr userDrawn="1"/>
        </p:nvSpPr>
        <p:spPr>
          <a:xfrm>
            <a:off x="0" y="0"/>
            <a:ext cx="3556000" cy="523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00100" y="800100"/>
            <a:ext cx="4452620" cy="6057900"/>
          </a:xfrm>
          <a:custGeom>
            <a:avLst/>
            <a:gdLst>
              <a:gd name="connsiteX0" fmla="*/ 0 w 5295900"/>
              <a:gd name="connsiteY0" fmla="*/ 0 h 6057900"/>
              <a:gd name="connsiteX1" fmla="*/ 5295900 w 5295900"/>
              <a:gd name="connsiteY1" fmla="*/ 0 h 6057900"/>
              <a:gd name="connsiteX2" fmla="*/ 5295900 w 5295900"/>
              <a:gd name="connsiteY2" fmla="*/ 6057900 h 6057900"/>
              <a:gd name="connsiteX3" fmla="*/ 0 w 5295900"/>
              <a:gd name="connsiteY3" fmla="*/ 6057900 h 60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057900">
                <a:moveTo>
                  <a:pt x="0" y="0"/>
                </a:moveTo>
                <a:lnTo>
                  <a:pt x="5295900" y="0"/>
                </a:lnTo>
                <a:lnTo>
                  <a:pt x="5295900" y="6057900"/>
                </a:lnTo>
                <a:lnTo>
                  <a:pt x="0" y="60579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4769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625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93E4D0-2D31-4382-A876-793B3451C227}"/>
              </a:ext>
            </a:extLst>
          </p:cNvPr>
          <p:cNvSpPr/>
          <p:nvPr userDrawn="1"/>
        </p:nvSpPr>
        <p:spPr>
          <a:xfrm>
            <a:off x="6143627" y="2400300"/>
            <a:ext cx="6048375" cy="208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62551" y="3135144"/>
            <a:ext cx="1998219" cy="2084556"/>
          </a:xfrm>
          <a:custGeom>
            <a:avLst/>
            <a:gdLst>
              <a:gd name="connsiteX0" fmla="*/ 0 w 1998219"/>
              <a:gd name="connsiteY0" fmla="*/ 0 h 2084556"/>
              <a:gd name="connsiteX1" fmla="*/ 1998219 w 1998219"/>
              <a:gd name="connsiteY1" fmla="*/ 0 h 2084556"/>
              <a:gd name="connsiteX2" fmla="*/ 1998219 w 1998219"/>
              <a:gd name="connsiteY2" fmla="*/ 2084556 h 2084556"/>
              <a:gd name="connsiteX3" fmla="*/ 0 w 1998219"/>
              <a:gd name="connsiteY3" fmla="*/ 2084556 h 208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8219" h="2084556">
                <a:moveTo>
                  <a:pt x="0" y="0"/>
                </a:moveTo>
                <a:lnTo>
                  <a:pt x="1998219" y="0"/>
                </a:lnTo>
                <a:lnTo>
                  <a:pt x="1998219" y="2084556"/>
                </a:lnTo>
                <a:lnTo>
                  <a:pt x="0" y="2084556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303500" y="3135144"/>
            <a:ext cx="1998219" cy="2084556"/>
          </a:xfrm>
          <a:custGeom>
            <a:avLst/>
            <a:gdLst>
              <a:gd name="connsiteX0" fmla="*/ 0 w 1998219"/>
              <a:gd name="connsiteY0" fmla="*/ 0 h 2084556"/>
              <a:gd name="connsiteX1" fmla="*/ 1998219 w 1998219"/>
              <a:gd name="connsiteY1" fmla="*/ 0 h 2084556"/>
              <a:gd name="connsiteX2" fmla="*/ 1998219 w 1998219"/>
              <a:gd name="connsiteY2" fmla="*/ 2084556 h 2084556"/>
              <a:gd name="connsiteX3" fmla="*/ 0 w 1998219"/>
              <a:gd name="connsiteY3" fmla="*/ 2084556 h 208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8219" h="2084556">
                <a:moveTo>
                  <a:pt x="0" y="0"/>
                </a:moveTo>
                <a:lnTo>
                  <a:pt x="1998219" y="0"/>
                </a:lnTo>
                <a:lnTo>
                  <a:pt x="1998219" y="2084556"/>
                </a:lnTo>
                <a:lnTo>
                  <a:pt x="0" y="208455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9444449" y="3135144"/>
            <a:ext cx="1998219" cy="2084556"/>
          </a:xfrm>
          <a:custGeom>
            <a:avLst/>
            <a:gdLst>
              <a:gd name="connsiteX0" fmla="*/ 0 w 1998219"/>
              <a:gd name="connsiteY0" fmla="*/ 0 h 2084556"/>
              <a:gd name="connsiteX1" fmla="*/ 1998219 w 1998219"/>
              <a:gd name="connsiteY1" fmla="*/ 0 h 2084556"/>
              <a:gd name="connsiteX2" fmla="*/ 1998219 w 1998219"/>
              <a:gd name="connsiteY2" fmla="*/ 2084556 h 2084556"/>
              <a:gd name="connsiteX3" fmla="*/ 0 w 1998219"/>
              <a:gd name="connsiteY3" fmla="*/ 2084556 h 208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8219" h="2084556">
                <a:moveTo>
                  <a:pt x="0" y="0"/>
                </a:moveTo>
                <a:lnTo>
                  <a:pt x="1998219" y="0"/>
                </a:lnTo>
                <a:lnTo>
                  <a:pt x="1998219" y="2084556"/>
                </a:lnTo>
                <a:lnTo>
                  <a:pt x="0" y="2084556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5045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340E4F-C351-4C31-A36B-DFBCD9294643}"/>
              </a:ext>
            </a:extLst>
          </p:cNvPr>
          <p:cNvSpPr/>
          <p:nvPr userDrawn="1"/>
        </p:nvSpPr>
        <p:spPr>
          <a:xfrm>
            <a:off x="2514601" y="3067050"/>
            <a:ext cx="8858250" cy="2990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19149" y="800100"/>
            <a:ext cx="2667001" cy="4362450"/>
          </a:xfrm>
          <a:custGeom>
            <a:avLst/>
            <a:gdLst>
              <a:gd name="connsiteX0" fmla="*/ 0 w 2667000"/>
              <a:gd name="connsiteY0" fmla="*/ 0 h 4362450"/>
              <a:gd name="connsiteX1" fmla="*/ 2667000 w 2667000"/>
              <a:gd name="connsiteY1" fmla="*/ 0 h 4362450"/>
              <a:gd name="connsiteX2" fmla="*/ 2667000 w 2667000"/>
              <a:gd name="connsiteY2" fmla="*/ 4362450 h 4362450"/>
              <a:gd name="connsiteX3" fmla="*/ 0 w 26670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362450">
                <a:moveTo>
                  <a:pt x="0" y="0"/>
                </a:moveTo>
                <a:lnTo>
                  <a:pt x="2667000" y="0"/>
                </a:lnTo>
                <a:lnTo>
                  <a:pt x="2667000" y="4362450"/>
                </a:lnTo>
                <a:lnTo>
                  <a:pt x="0" y="43624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38550" y="800100"/>
            <a:ext cx="2667001" cy="4362450"/>
          </a:xfrm>
          <a:custGeom>
            <a:avLst/>
            <a:gdLst>
              <a:gd name="connsiteX0" fmla="*/ 0 w 2667000"/>
              <a:gd name="connsiteY0" fmla="*/ 0 h 4362450"/>
              <a:gd name="connsiteX1" fmla="*/ 2667000 w 2667000"/>
              <a:gd name="connsiteY1" fmla="*/ 0 h 4362450"/>
              <a:gd name="connsiteX2" fmla="*/ 2667000 w 2667000"/>
              <a:gd name="connsiteY2" fmla="*/ 4362450 h 4362450"/>
              <a:gd name="connsiteX3" fmla="*/ 0 w 26670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362450">
                <a:moveTo>
                  <a:pt x="0" y="0"/>
                </a:moveTo>
                <a:lnTo>
                  <a:pt x="2667000" y="0"/>
                </a:lnTo>
                <a:lnTo>
                  <a:pt x="2667000" y="4362450"/>
                </a:lnTo>
                <a:lnTo>
                  <a:pt x="0" y="43624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4073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A5233C-F5DB-43CF-90A6-235E391A6C0B}"/>
              </a:ext>
            </a:extLst>
          </p:cNvPr>
          <p:cNvSpPr/>
          <p:nvPr userDrawn="1"/>
        </p:nvSpPr>
        <p:spPr>
          <a:xfrm>
            <a:off x="1" y="0"/>
            <a:ext cx="4705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19149" y="819150"/>
            <a:ext cx="2667001" cy="5219700"/>
          </a:xfrm>
          <a:custGeom>
            <a:avLst/>
            <a:gdLst>
              <a:gd name="connsiteX0" fmla="*/ 0 w 2667000"/>
              <a:gd name="connsiteY0" fmla="*/ 0 h 5219700"/>
              <a:gd name="connsiteX1" fmla="*/ 2667000 w 2667000"/>
              <a:gd name="connsiteY1" fmla="*/ 0 h 5219700"/>
              <a:gd name="connsiteX2" fmla="*/ 2667000 w 2667000"/>
              <a:gd name="connsiteY2" fmla="*/ 5219700 h 5219700"/>
              <a:gd name="connsiteX3" fmla="*/ 0 w 2667000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5219700">
                <a:moveTo>
                  <a:pt x="0" y="0"/>
                </a:moveTo>
                <a:lnTo>
                  <a:pt x="2667000" y="0"/>
                </a:lnTo>
                <a:lnTo>
                  <a:pt x="2667000" y="5219700"/>
                </a:lnTo>
                <a:lnTo>
                  <a:pt x="0" y="52197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19500" y="819150"/>
            <a:ext cx="2667001" cy="5219700"/>
          </a:xfrm>
          <a:custGeom>
            <a:avLst/>
            <a:gdLst>
              <a:gd name="connsiteX0" fmla="*/ 0 w 2667000"/>
              <a:gd name="connsiteY0" fmla="*/ 0 h 5219700"/>
              <a:gd name="connsiteX1" fmla="*/ 2667000 w 2667000"/>
              <a:gd name="connsiteY1" fmla="*/ 0 h 5219700"/>
              <a:gd name="connsiteX2" fmla="*/ 2667000 w 2667000"/>
              <a:gd name="connsiteY2" fmla="*/ 5219700 h 5219700"/>
              <a:gd name="connsiteX3" fmla="*/ 0 w 2667000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5219700">
                <a:moveTo>
                  <a:pt x="0" y="0"/>
                </a:moveTo>
                <a:lnTo>
                  <a:pt x="2667000" y="0"/>
                </a:lnTo>
                <a:lnTo>
                  <a:pt x="2667000" y="5219700"/>
                </a:lnTo>
                <a:lnTo>
                  <a:pt x="0" y="52197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403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62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1C614F-621B-419B-83B5-D270D8F52685}"/>
              </a:ext>
            </a:extLst>
          </p:cNvPr>
          <p:cNvSpPr/>
          <p:nvPr userDrawn="1"/>
        </p:nvSpPr>
        <p:spPr>
          <a:xfrm>
            <a:off x="8648701" y="1676400"/>
            <a:ext cx="3543300" cy="51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877050" y="0"/>
            <a:ext cx="3543300" cy="5181600"/>
          </a:xfrm>
          <a:custGeom>
            <a:avLst/>
            <a:gdLst>
              <a:gd name="connsiteX0" fmla="*/ 0 w 3543300"/>
              <a:gd name="connsiteY0" fmla="*/ 0 h 5181600"/>
              <a:gd name="connsiteX1" fmla="*/ 3543300 w 3543300"/>
              <a:gd name="connsiteY1" fmla="*/ 0 h 5181600"/>
              <a:gd name="connsiteX2" fmla="*/ 3543300 w 3543300"/>
              <a:gd name="connsiteY2" fmla="*/ 5181600 h 5181600"/>
              <a:gd name="connsiteX3" fmla="*/ 0 w 3543300"/>
              <a:gd name="connsiteY3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5181600">
                <a:moveTo>
                  <a:pt x="0" y="0"/>
                </a:moveTo>
                <a:lnTo>
                  <a:pt x="3543300" y="0"/>
                </a:lnTo>
                <a:lnTo>
                  <a:pt x="35433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39198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7C1617-CFB4-468C-8E81-81A92E1CF944}"/>
              </a:ext>
            </a:extLst>
          </p:cNvPr>
          <p:cNvSpPr/>
          <p:nvPr userDrawn="1"/>
        </p:nvSpPr>
        <p:spPr>
          <a:xfrm>
            <a:off x="2533650" y="3429000"/>
            <a:ext cx="8839200" cy="264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09624" y="781050"/>
            <a:ext cx="3552825" cy="4400550"/>
          </a:xfrm>
          <a:custGeom>
            <a:avLst/>
            <a:gdLst>
              <a:gd name="connsiteX0" fmla="*/ 0 w 3552825"/>
              <a:gd name="connsiteY0" fmla="*/ 0 h 4400550"/>
              <a:gd name="connsiteX1" fmla="*/ 3552825 w 3552825"/>
              <a:gd name="connsiteY1" fmla="*/ 0 h 4400550"/>
              <a:gd name="connsiteX2" fmla="*/ 3552825 w 3552825"/>
              <a:gd name="connsiteY2" fmla="*/ 4400550 h 4400550"/>
              <a:gd name="connsiteX3" fmla="*/ 0 w 3552825"/>
              <a:gd name="connsiteY3" fmla="*/ 440055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2825" h="4400550">
                <a:moveTo>
                  <a:pt x="0" y="0"/>
                </a:moveTo>
                <a:lnTo>
                  <a:pt x="3552825" y="0"/>
                </a:lnTo>
                <a:lnTo>
                  <a:pt x="3552825" y="4400550"/>
                </a:lnTo>
                <a:lnTo>
                  <a:pt x="0" y="44005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97810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2130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4B495D-8FAA-4D01-932B-2CC90EF9C793}"/>
              </a:ext>
            </a:extLst>
          </p:cNvPr>
          <p:cNvSpPr/>
          <p:nvPr userDrawn="1"/>
        </p:nvSpPr>
        <p:spPr>
          <a:xfrm>
            <a:off x="4340226" y="0"/>
            <a:ext cx="7851775" cy="521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57249" y="819150"/>
            <a:ext cx="2667001" cy="2535812"/>
          </a:xfrm>
          <a:custGeom>
            <a:avLst/>
            <a:gdLst>
              <a:gd name="connsiteX0" fmla="*/ 0 w 2667000"/>
              <a:gd name="connsiteY0" fmla="*/ 0 h 2535812"/>
              <a:gd name="connsiteX1" fmla="*/ 2667000 w 2667000"/>
              <a:gd name="connsiteY1" fmla="*/ 0 h 2535812"/>
              <a:gd name="connsiteX2" fmla="*/ 2667000 w 2667000"/>
              <a:gd name="connsiteY2" fmla="*/ 2535812 h 2535812"/>
              <a:gd name="connsiteX3" fmla="*/ 0 w 2667000"/>
              <a:gd name="connsiteY3" fmla="*/ 2535812 h 253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535812">
                <a:moveTo>
                  <a:pt x="0" y="0"/>
                </a:moveTo>
                <a:lnTo>
                  <a:pt x="2667000" y="0"/>
                </a:lnTo>
                <a:lnTo>
                  <a:pt x="2667000" y="2535812"/>
                </a:lnTo>
                <a:lnTo>
                  <a:pt x="0" y="2535812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57249" y="3503038"/>
            <a:ext cx="2667001" cy="2535812"/>
          </a:xfrm>
          <a:custGeom>
            <a:avLst/>
            <a:gdLst>
              <a:gd name="connsiteX0" fmla="*/ 0 w 2667000"/>
              <a:gd name="connsiteY0" fmla="*/ 0 h 2535812"/>
              <a:gd name="connsiteX1" fmla="*/ 2667000 w 2667000"/>
              <a:gd name="connsiteY1" fmla="*/ 0 h 2535812"/>
              <a:gd name="connsiteX2" fmla="*/ 2667000 w 2667000"/>
              <a:gd name="connsiteY2" fmla="*/ 2535812 h 2535812"/>
              <a:gd name="connsiteX3" fmla="*/ 0 w 2667000"/>
              <a:gd name="connsiteY3" fmla="*/ 2535812 h 253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535812">
                <a:moveTo>
                  <a:pt x="0" y="0"/>
                </a:moveTo>
                <a:lnTo>
                  <a:pt x="2667000" y="0"/>
                </a:lnTo>
                <a:lnTo>
                  <a:pt x="2667000" y="2535812"/>
                </a:lnTo>
                <a:lnTo>
                  <a:pt x="0" y="253581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676650" y="819150"/>
            <a:ext cx="2419350" cy="5219700"/>
          </a:xfrm>
          <a:custGeom>
            <a:avLst/>
            <a:gdLst>
              <a:gd name="connsiteX0" fmla="*/ 0 w 2419350"/>
              <a:gd name="connsiteY0" fmla="*/ 0 h 5219700"/>
              <a:gd name="connsiteX1" fmla="*/ 2419350 w 2419350"/>
              <a:gd name="connsiteY1" fmla="*/ 0 h 5219700"/>
              <a:gd name="connsiteX2" fmla="*/ 2419350 w 2419350"/>
              <a:gd name="connsiteY2" fmla="*/ 5219700 h 5219700"/>
              <a:gd name="connsiteX3" fmla="*/ 0 w 2419350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350" h="5219700">
                <a:moveTo>
                  <a:pt x="0" y="0"/>
                </a:moveTo>
                <a:lnTo>
                  <a:pt x="2419350" y="0"/>
                </a:lnTo>
                <a:lnTo>
                  <a:pt x="2419350" y="5219700"/>
                </a:lnTo>
                <a:lnTo>
                  <a:pt x="0" y="52197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429000"/>
            <a:ext cx="2465521" cy="2609850"/>
          </a:xfrm>
          <a:custGeom>
            <a:avLst/>
            <a:gdLst>
              <a:gd name="connsiteX0" fmla="*/ 0 w 2465521"/>
              <a:gd name="connsiteY0" fmla="*/ 0 h 2609850"/>
              <a:gd name="connsiteX1" fmla="*/ 2465521 w 2465521"/>
              <a:gd name="connsiteY1" fmla="*/ 0 h 2609850"/>
              <a:gd name="connsiteX2" fmla="*/ 2465521 w 2465521"/>
              <a:gd name="connsiteY2" fmla="*/ 2609850 h 2609850"/>
              <a:gd name="connsiteX3" fmla="*/ 0 w 2465521"/>
              <a:gd name="connsiteY3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5521" h="2609850">
                <a:moveTo>
                  <a:pt x="0" y="0"/>
                </a:moveTo>
                <a:lnTo>
                  <a:pt x="2465521" y="0"/>
                </a:lnTo>
                <a:lnTo>
                  <a:pt x="2465521" y="2609850"/>
                </a:lnTo>
                <a:lnTo>
                  <a:pt x="0" y="260985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8869230" y="3429000"/>
            <a:ext cx="2465521" cy="2609850"/>
          </a:xfrm>
          <a:custGeom>
            <a:avLst/>
            <a:gdLst>
              <a:gd name="connsiteX0" fmla="*/ 0 w 2465521"/>
              <a:gd name="connsiteY0" fmla="*/ 0 h 2609850"/>
              <a:gd name="connsiteX1" fmla="*/ 2465521 w 2465521"/>
              <a:gd name="connsiteY1" fmla="*/ 0 h 2609850"/>
              <a:gd name="connsiteX2" fmla="*/ 2465521 w 2465521"/>
              <a:gd name="connsiteY2" fmla="*/ 2609850 h 2609850"/>
              <a:gd name="connsiteX3" fmla="*/ 0 w 2465521"/>
              <a:gd name="connsiteY3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5521" h="2609850">
                <a:moveTo>
                  <a:pt x="0" y="0"/>
                </a:moveTo>
                <a:lnTo>
                  <a:pt x="2465521" y="0"/>
                </a:lnTo>
                <a:lnTo>
                  <a:pt x="2465521" y="2609850"/>
                </a:lnTo>
                <a:lnTo>
                  <a:pt x="0" y="26098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5017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91F208-943A-4DD2-BC1A-D3A48CC47E88}"/>
              </a:ext>
            </a:extLst>
          </p:cNvPr>
          <p:cNvSpPr/>
          <p:nvPr userDrawn="1"/>
        </p:nvSpPr>
        <p:spPr>
          <a:xfrm>
            <a:off x="1" y="0"/>
            <a:ext cx="350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227878" y="938009"/>
            <a:ext cx="3260763" cy="5059672"/>
          </a:xfrm>
          <a:custGeom>
            <a:avLst/>
            <a:gdLst>
              <a:gd name="connsiteX0" fmla="*/ 0 w 3260763"/>
              <a:gd name="connsiteY0" fmla="*/ 0 h 5059672"/>
              <a:gd name="connsiteX1" fmla="*/ 3260763 w 3260763"/>
              <a:gd name="connsiteY1" fmla="*/ 0 h 5059672"/>
              <a:gd name="connsiteX2" fmla="*/ 3260763 w 3260763"/>
              <a:gd name="connsiteY2" fmla="*/ 5059672 h 5059672"/>
              <a:gd name="connsiteX3" fmla="*/ 0 w 3260763"/>
              <a:gd name="connsiteY3" fmla="*/ 5059672 h 505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763" h="5059672">
                <a:moveTo>
                  <a:pt x="0" y="0"/>
                </a:moveTo>
                <a:lnTo>
                  <a:pt x="3260763" y="0"/>
                </a:lnTo>
                <a:lnTo>
                  <a:pt x="3260763" y="5059672"/>
                </a:lnTo>
                <a:lnTo>
                  <a:pt x="0" y="5059672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572862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AFBC39-3868-47FB-9313-B3C68B4846EB}"/>
              </a:ext>
            </a:extLst>
          </p:cNvPr>
          <p:cNvSpPr/>
          <p:nvPr userDrawn="1"/>
        </p:nvSpPr>
        <p:spPr>
          <a:xfrm>
            <a:off x="819151" y="838200"/>
            <a:ext cx="9658350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880887" y="2096869"/>
            <a:ext cx="3440629" cy="2044717"/>
          </a:xfrm>
          <a:custGeom>
            <a:avLst/>
            <a:gdLst>
              <a:gd name="connsiteX0" fmla="*/ 0 w 3440629"/>
              <a:gd name="connsiteY0" fmla="*/ 0 h 2044717"/>
              <a:gd name="connsiteX1" fmla="*/ 3440629 w 3440629"/>
              <a:gd name="connsiteY1" fmla="*/ 0 h 2044717"/>
              <a:gd name="connsiteX2" fmla="*/ 3440629 w 3440629"/>
              <a:gd name="connsiteY2" fmla="*/ 2044717 h 2044717"/>
              <a:gd name="connsiteX3" fmla="*/ 0 w 3440629"/>
              <a:gd name="connsiteY3" fmla="*/ 2044717 h 204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0629" h="2044717">
                <a:moveTo>
                  <a:pt x="0" y="0"/>
                </a:moveTo>
                <a:lnTo>
                  <a:pt x="3440629" y="0"/>
                </a:lnTo>
                <a:lnTo>
                  <a:pt x="3440629" y="2044717"/>
                </a:lnTo>
                <a:lnTo>
                  <a:pt x="0" y="2044717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2636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24E108-9C5E-4A6A-AA37-D25A14D9CB6D}"/>
              </a:ext>
            </a:extLst>
          </p:cNvPr>
          <p:cNvSpPr/>
          <p:nvPr userDrawn="1"/>
        </p:nvSpPr>
        <p:spPr>
          <a:xfrm>
            <a:off x="0" y="0"/>
            <a:ext cx="54054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093419" y="1268511"/>
            <a:ext cx="2022903" cy="4292593"/>
          </a:xfrm>
          <a:custGeom>
            <a:avLst/>
            <a:gdLst>
              <a:gd name="connsiteX0" fmla="*/ 0 w 2022903"/>
              <a:gd name="connsiteY0" fmla="*/ 0 h 4292593"/>
              <a:gd name="connsiteX1" fmla="*/ 2022903 w 2022903"/>
              <a:gd name="connsiteY1" fmla="*/ 0 h 4292593"/>
              <a:gd name="connsiteX2" fmla="*/ 2022903 w 2022903"/>
              <a:gd name="connsiteY2" fmla="*/ 4292593 h 4292593"/>
              <a:gd name="connsiteX3" fmla="*/ 0 w 2022903"/>
              <a:gd name="connsiteY3" fmla="*/ 4292593 h 429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2903" h="4292593">
                <a:moveTo>
                  <a:pt x="0" y="0"/>
                </a:moveTo>
                <a:lnTo>
                  <a:pt x="2022903" y="0"/>
                </a:lnTo>
                <a:lnTo>
                  <a:pt x="2022903" y="4292593"/>
                </a:lnTo>
                <a:lnTo>
                  <a:pt x="0" y="4292593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318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6275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831495-F98D-499A-B1AA-033394DE5D75}"/>
              </a:ext>
            </a:extLst>
          </p:cNvPr>
          <p:cNvSpPr/>
          <p:nvPr userDrawn="1"/>
        </p:nvSpPr>
        <p:spPr>
          <a:xfrm>
            <a:off x="8678864" y="2571750"/>
            <a:ext cx="3513137" cy="428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67403D-CF74-4DD7-A089-A2FF188973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0" y="2"/>
            <a:ext cx="4424352" cy="5264185"/>
          </a:xfrm>
          <a:custGeom>
            <a:avLst/>
            <a:gdLst>
              <a:gd name="connsiteX0" fmla="*/ 0 w 4424352"/>
              <a:gd name="connsiteY0" fmla="*/ 0 h 5264185"/>
              <a:gd name="connsiteX1" fmla="*/ 4424352 w 4424352"/>
              <a:gd name="connsiteY1" fmla="*/ 0 h 5264185"/>
              <a:gd name="connsiteX2" fmla="*/ 4424352 w 4424352"/>
              <a:gd name="connsiteY2" fmla="*/ 5264185 h 5264185"/>
              <a:gd name="connsiteX3" fmla="*/ 0 w 4424352"/>
              <a:gd name="connsiteY3" fmla="*/ 5264185 h 52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352" h="5264185">
                <a:moveTo>
                  <a:pt x="0" y="0"/>
                </a:moveTo>
                <a:lnTo>
                  <a:pt x="4424352" y="0"/>
                </a:lnTo>
                <a:lnTo>
                  <a:pt x="4424352" y="5264185"/>
                </a:lnTo>
                <a:lnTo>
                  <a:pt x="0" y="5264185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4263782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9843FE-F3B6-4F7D-B05D-8B39EDF740AF}"/>
              </a:ext>
            </a:extLst>
          </p:cNvPr>
          <p:cNvSpPr/>
          <p:nvPr userDrawn="1"/>
        </p:nvSpPr>
        <p:spPr>
          <a:xfrm>
            <a:off x="2609850" y="762000"/>
            <a:ext cx="8763001" cy="445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19151" y="2552700"/>
            <a:ext cx="4476750" cy="4305300"/>
          </a:xfrm>
          <a:custGeom>
            <a:avLst/>
            <a:gdLst>
              <a:gd name="connsiteX0" fmla="*/ 0 w 4476750"/>
              <a:gd name="connsiteY0" fmla="*/ 0 h 4305300"/>
              <a:gd name="connsiteX1" fmla="*/ 4476750 w 4476750"/>
              <a:gd name="connsiteY1" fmla="*/ 0 h 4305300"/>
              <a:gd name="connsiteX2" fmla="*/ 4476750 w 4476750"/>
              <a:gd name="connsiteY2" fmla="*/ 4305300 h 4305300"/>
              <a:gd name="connsiteX3" fmla="*/ 0 w 447675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0" h="4305300">
                <a:moveTo>
                  <a:pt x="0" y="0"/>
                </a:moveTo>
                <a:lnTo>
                  <a:pt x="4476750" y="0"/>
                </a:lnTo>
                <a:lnTo>
                  <a:pt x="4476750" y="4305300"/>
                </a:lnTo>
                <a:lnTo>
                  <a:pt x="0" y="43053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644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61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F4EFB4-E647-4521-8AD6-1ABA1C8399FF}"/>
              </a:ext>
            </a:extLst>
          </p:cNvPr>
          <p:cNvSpPr/>
          <p:nvPr userDrawn="1"/>
        </p:nvSpPr>
        <p:spPr>
          <a:xfrm>
            <a:off x="895351" y="800100"/>
            <a:ext cx="9582150" cy="520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972300" y="2527300"/>
            <a:ext cx="5219700" cy="4330700"/>
          </a:xfrm>
          <a:custGeom>
            <a:avLst/>
            <a:gdLst>
              <a:gd name="connsiteX0" fmla="*/ 0 w 4305300"/>
              <a:gd name="connsiteY0" fmla="*/ 0 h 4305300"/>
              <a:gd name="connsiteX1" fmla="*/ 4305300 w 4305300"/>
              <a:gd name="connsiteY1" fmla="*/ 0 h 4305300"/>
              <a:gd name="connsiteX2" fmla="*/ 4305300 w 4305300"/>
              <a:gd name="connsiteY2" fmla="*/ 4305300 h 4305300"/>
              <a:gd name="connsiteX3" fmla="*/ 0 w 43053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300" h="4305300">
                <a:moveTo>
                  <a:pt x="0" y="0"/>
                </a:moveTo>
                <a:lnTo>
                  <a:pt x="4305300" y="0"/>
                </a:lnTo>
                <a:lnTo>
                  <a:pt x="4305300" y="4305300"/>
                </a:lnTo>
                <a:lnTo>
                  <a:pt x="0" y="43053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5579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25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93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24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1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536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7277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94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474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4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085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463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5511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95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EE9D9D-4AB7-4558-96B4-89BD65A93075}"/>
              </a:ext>
            </a:extLst>
          </p:cNvPr>
          <p:cNvSpPr/>
          <p:nvPr userDrawn="1"/>
        </p:nvSpPr>
        <p:spPr>
          <a:xfrm>
            <a:off x="2209801" y="-9525"/>
            <a:ext cx="30305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" y="800100"/>
            <a:ext cx="4381500" cy="5238750"/>
          </a:xfrm>
          <a:custGeom>
            <a:avLst/>
            <a:gdLst>
              <a:gd name="connsiteX0" fmla="*/ 0 w 4381500"/>
              <a:gd name="connsiteY0" fmla="*/ 0 h 5238750"/>
              <a:gd name="connsiteX1" fmla="*/ 4381500 w 4381500"/>
              <a:gd name="connsiteY1" fmla="*/ 0 h 5238750"/>
              <a:gd name="connsiteX2" fmla="*/ 4381500 w 4381500"/>
              <a:gd name="connsiteY2" fmla="*/ 5238750 h 5238750"/>
              <a:gd name="connsiteX3" fmla="*/ 0 w 4381500"/>
              <a:gd name="connsiteY3" fmla="*/ 5238750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0" h="5238750">
                <a:moveTo>
                  <a:pt x="0" y="0"/>
                </a:moveTo>
                <a:lnTo>
                  <a:pt x="4381500" y="0"/>
                </a:lnTo>
                <a:lnTo>
                  <a:pt x="4381500" y="5238750"/>
                </a:lnTo>
                <a:lnTo>
                  <a:pt x="0" y="52387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1591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6286A9-BAEF-4FD9-B4C2-FF972B48CDE3}"/>
              </a:ext>
            </a:extLst>
          </p:cNvPr>
          <p:cNvSpPr/>
          <p:nvPr userDrawn="1"/>
        </p:nvSpPr>
        <p:spPr>
          <a:xfrm>
            <a:off x="8782050" y="0"/>
            <a:ext cx="34099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858000" y="781049"/>
            <a:ext cx="3638550" cy="5309901"/>
          </a:xfrm>
          <a:custGeom>
            <a:avLst/>
            <a:gdLst>
              <a:gd name="connsiteX0" fmla="*/ 0 w 3638550"/>
              <a:gd name="connsiteY0" fmla="*/ 0 h 5309901"/>
              <a:gd name="connsiteX1" fmla="*/ 3638550 w 3638550"/>
              <a:gd name="connsiteY1" fmla="*/ 0 h 5309901"/>
              <a:gd name="connsiteX2" fmla="*/ 3638550 w 3638550"/>
              <a:gd name="connsiteY2" fmla="*/ 5309901 h 5309901"/>
              <a:gd name="connsiteX3" fmla="*/ 0 w 3638550"/>
              <a:gd name="connsiteY3" fmla="*/ 5309901 h 530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550" h="5309901">
                <a:moveTo>
                  <a:pt x="0" y="0"/>
                </a:moveTo>
                <a:lnTo>
                  <a:pt x="3638550" y="0"/>
                </a:lnTo>
                <a:lnTo>
                  <a:pt x="3638550" y="5309901"/>
                </a:lnTo>
                <a:lnTo>
                  <a:pt x="0" y="5309901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236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668BA0-A343-4A54-B832-DD90B5F91262}"/>
              </a:ext>
            </a:extLst>
          </p:cNvPr>
          <p:cNvSpPr/>
          <p:nvPr userDrawn="1"/>
        </p:nvSpPr>
        <p:spPr>
          <a:xfrm>
            <a:off x="1" y="0"/>
            <a:ext cx="441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76301" y="759952"/>
            <a:ext cx="4667250" cy="2669048"/>
          </a:xfrm>
          <a:custGeom>
            <a:avLst/>
            <a:gdLst>
              <a:gd name="connsiteX0" fmla="*/ 0 w 4667250"/>
              <a:gd name="connsiteY0" fmla="*/ 0 h 2669048"/>
              <a:gd name="connsiteX1" fmla="*/ 4667250 w 4667250"/>
              <a:gd name="connsiteY1" fmla="*/ 0 h 2669048"/>
              <a:gd name="connsiteX2" fmla="*/ 4667250 w 4667250"/>
              <a:gd name="connsiteY2" fmla="*/ 2669048 h 2669048"/>
              <a:gd name="connsiteX3" fmla="*/ 0 w 4667250"/>
              <a:gd name="connsiteY3" fmla="*/ 2669048 h 266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0" h="2669048">
                <a:moveTo>
                  <a:pt x="0" y="0"/>
                </a:moveTo>
                <a:lnTo>
                  <a:pt x="4667250" y="0"/>
                </a:lnTo>
                <a:lnTo>
                  <a:pt x="4667250" y="2669048"/>
                </a:lnTo>
                <a:lnTo>
                  <a:pt x="0" y="2669048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734050" y="759952"/>
            <a:ext cx="6457950" cy="2669048"/>
          </a:xfrm>
          <a:custGeom>
            <a:avLst/>
            <a:gdLst>
              <a:gd name="connsiteX0" fmla="*/ 0 w 6457950"/>
              <a:gd name="connsiteY0" fmla="*/ 0 h 2669048"/>
              <a:gd name="connsiteX1" fmla="*/ 6457950 w 6457950"/>
              <a:gd name="connsiteY1" fmla="*/ 0 h 2669048"/>
              <a:gd name="connsiteX2" fmla="*/ 6457950 w 6457950"/>
              <a:gd name="connsiteY2" fmla="*/ 2669048 h 2669048"/>
              <a:gd name="connsiteX3" fmla="*/ 0 w 6457950"/>
              <a:gd name="connsiteY3" fmla="*/ 2669048 h 266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7950" h="2669048">
                <a:moveTo>
                  <a:pt x="0" y="0"/>
                </a:moveTo>
                <a:lnTo>
                  <a:pt x="6457950" y="0"/>
                </a:lnTo>
                <a:lnTo>
                  <a:pt x="6457950" y="2669048"/>
                </a:lnTo>
                <a:lnTo>
                  <a:pt x="0" y="2669048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31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F50F22-B076-4C51-A70E-9A44214DC5E8}"/>
              </a:ext>
            </a:extLst>
          </p:cNvPr>
          <p:cNvSpPr/>
          <p:nvPr userDrawn="1"/>
        </p:nvSpPr>
        <p:spPr>
          <a:xfrm>
            <a:off x="6983413" y="3429000"/>
            <a:ext cx="260985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840435" y="781050"/>
            <a:ext cx="4351566" cy="5219700"/>
          </a:xfrm>
          <a:custGeom>
            <a:avLst/>
            <a:gdLst>
              <a:gd name="connsiteX0" fmla="*/ 0 w 4351566"/>
              <a:gd name="connsiteY0" fmla="*/ 0 h 5219700"/>
              <a:gd name="connsiteX1" fmla="*/ 4351566 w 4351566"/>
              <a:gd name="connsiteY1" fmla="*/ 0 h 5219700"/>
              <a:gd name="connsiteX2" fmla="*/ 4351566 w 4351566"/>
              <a:gd name="connsiteY2" fmla="*/ 5219700 h 5219700"/>
              <a:gd name="connsiteX3" fmla="*/ 0 w 4351566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1566" h="5219700">
                <a:moveTo>
                  <a:pt x="0" y="0"/>
                </a:moveTo>
                <a:lnTo>
                  <a:pt x="4351566" y="0"/>
                </a:lnTo>
                <a:lnTo>
                  <a:pt x="4351566" y="5219700"/>
                </a:lnTo>
                <a:lnTo>
                  <a:pt x="0" y="52197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985311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52E629-55C3-447D-8058-1CE9AA619FAE}"/>
              </a:ext>
            </a:extLst>
          </p:cNvPr>
          <p:cNvSpPr/>
          <p:nvPr userDrawn="1"/>
        </p:nvSpPr>
        <p:spPr>
          <a:xfrm>
            <a:off x="1" y="0"/>
            <a:ext cx="34480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38200" y="1276350"/>
            <a:ext cx="4933950" cy="4305300"/>
          </a:xfrm>
          <a:custGeom>
            <a:avLst/>
            <a:gdLst>
              <a:gd name="connsiteX0" fmla="*/ 0 w 4933950"/>
              <a:gd name="connsiteY0" fmla="*/ 0 h 4305300"/>
              <a:gd name="connsiteX1" fmla="*/ 4933950 w 4933950"/>
              <a:gd name="connsiteY1" fmla="*/ 0 h 4305300"/>
              <a:gd name="connsiteX2" fmla="*/ 4933950 w 4933950"/>
              <a:gd name="connsiteY2" fmla="*/ 4305300 h 4305300"/>
              <a:gd name="connsiteX3" fmla="*/ 0 w 493395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3950" h="4305300">
                <a:moveTo>
                  <a:pt x="0" y="0"/>
                </a:moveTo>
                <a:lnTo>
                  <a:pt x="4933950" y="0"/>
                </a:lnTo>
                <a:lnTo>
                  <a:pt x="4933950" y="4305300"/>
                </a:lnTo>
                <a:lnTo>
                  <a:pt x="0" y="43053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55172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09277C-4A26-4EC9-B531-5EC27A149795}"/>
              </a:ext>
            </a:extLst>
          </p:cNvPr>
          <p:cNvSpPr/>
          <p:nvPr userDrawn="1"/>
        </p:nvSpPr>
        <p:spPr>
          <a:xfrm>
            <a:off x="7867650" y="0"/>
            <a:ext cx="4324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72301" y="781050"/>
            <a:ext cx="4457700" cy="2583140"/>
          </a:xfrm>
          <a:custGeom>
            <a:avLst/>
            <a:gdLst>
              <a:gd name="connsiteX0" fmla="*/ 0 w 4457700"/>
              <a:gd name="connsiteY0" fmla="*/ 0 h 2583140"/>
              <a:gd name="connsiteX1" fmla="*/ 4457700 w 4457700"/>
              <a:gd name="connsiteY1" fmla="*/ 0 h 2583140"/>
              <a:gd name="connsiteX2" fmla="*/ 4457700 w 4457700"/>
              <a:gd name="connsiteY2" fmla="*/ 2583140 h 2583140"/>
              <a:gd name="connsiteX3" fmla="*/ 0 w 4457700"/>
              <a:gd name="connsiteY3" fmla="*/ 2583140 h 25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2583140">
                <a:moveTo>
                  <a:pt x="0" y="0"/>
                </a:moveTo>
                <a:lnTo>
                  <a:pt x="4457700" y="0"/>
                </a:lnTo>
                <a:lnTo>
                  <a:pt x="4457700" y="2583140"/>
                </a:lnTo>
                <a:lnTo>
                  <a:pt x="0" y="258314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972301" y="3512860"/>
            <a:ext cx="4457700" cy="2583140"/>
          </a:xfrm>
          <a:custGeom>
            <a:avLst/>
            <a:gdLst>
              <a:gd name="connsiteX0" fmla="*/ 0 w 4457700"/>
              <a:gd name="connsiteY0" fmla="*/ 0 h 2583140"/>
              <a:gd name="connsiteX1" fmla="*/ 4457700 w 4457700"/>
              <a:gd name="connsiteY1" fmla="*/ 0 h 2583140"/>
              <a:gd name="connsiteX2" fmla="*/ 4457700 w 4457700"/>
              <a:gd name="connsiteY2" fmla="*/ 2583140 h 2583140"/>
              <a:gd name="connsiteX3" fmla="*/ 0 w 4457700"/>
              <a:gd name="connsiteY3" fmla="*/ 2583140 h 258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7700" h="2583140">
                <a:moveTo>
                  <a:pt x="0" y="0"/>
                </a:moveTo>
                <a:lnTo>
                  <a:pt x="4457700" y="0"/>
                </a:lnTo>
                <a:lnTo>
                  <a:pt x="4457700" y="2583140"/>
                </a:lnTo>
                <a:lnTo>
                  <a:pt x="0" y="258314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737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058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381500" cy="6858000"/>
          </a:xfrm>
          <a:custGeom>
            <a:avLst/>
            <a:gdLst>
              <a:gd name="connsiteX0" fmla="*/ 0 w 4381500"/>
              <a:gd name="connsiteY0" fmla="*/ 0 h 6858000"/>
              <a:gd name="connsiteX1" fmla="*/ 4381500 w 4381500"/>
              <a:gd name="connsiteY1" fmla="*/ 0 h 6858000"/>
              <a:gd name="connsiteX2" fmla="*/ 4381500 w 4381500"/>
              <a:gd name="connsiteY2" fmla="*/ 6858000 h 6858000"/>
              <a:gd name="connsiteX3" fmla="*/ 0 w 4381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0" h="6858000">
                <a:moveTo>
                  <a:pt x="0" y="0"/>
                </a:moveTo>
                <a:lnTo>
                  <a:pt x="4381500" y="0"/>
                </a:lnTo>
                <a:lnTo>
                  <a:pt x="4381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62982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346E21-0A93-4D95-B979-3B537857D9C0}"/>
              </a:ext>
            </a:extLst>
          </p:cNvPr>
          <p:cNvSpPr/>
          <p:nvPr userDrawn="1"/>
        </p:nvSpPr>
        <p:spPr>
          <a:xfrm>
            <a:off x="0" y="0"/>
            <a:ext cx="7010400" cy="30670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010400" y="0"/>
            <a:ext cx="5181600" cy="3067050"/>
          </a:xfrm>
          <a:custGeom>
            <a:avLst/>
            <a:gdLst>
              <a:gd name="connsiteX0" fmla="*/ 0 w 5181600"/>
              <a:gd name="connsiteY0" fmla="*/ 0 h 3067050"/>
              <a:gd name="connsiteX1" fmla="*/ 5181600 w 5181600"/>
              <a:gd name="connsiteY1" fmla="*/ 0 h 3067050"/>
              <a:gd name="connsiteX2" fmla="*/ 5181600 w 5181600"/>
              <a:gd name="connsiteY2" fmla="*/ 3067050 h 3067050"/>
              <a:gd name="connsiteX3" fmla="*/ 0 w 5181600"/>
              <a:gd name="connsiteY3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3067050">
                <a:moveTo>
                  <a:pt x="0" y="0"/>
                </a:moveTo>
                <a:lnTo>
                  <a:pt x="5181600" y="0"/>
                </a:lnTo>
                <a:lnTo>
                  <a:pt x="5181600" y="3067050"/>
                </a:lnTo>
                <a:lnTo>
                  <a:pt x="0" y="30670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03527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97D897-582C-4A6A-918A-E2B26DA0558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95776" y="723902"/>
            <a:ext cx="2662363" cy="1721427"/>
          </a:xfrm>
          <a:custGeom>
            <a:avLst/>
            <a:gdLst>
              <a:gd name="connsiteX0" fmla="*/ 0 w 2662363"/>
              <a:gd name="connsiteY0" fmla="*/ 0 h 1721427"/>
              <a:gd name="connsiteX1" fmla="*/ 2662363 w 2662363"/>
              <a:gd name="connsiteY1" fmla="*/ 0 h 1721427"/>
              <a:gd name="connsiteX2" fmla="*/ 2662363 w 2662363"/>
              <a:gd name="connsiteY2" fmla="*/ 1721427 h 1721427"/>
              <a:gd name="connsiteX3" fmla="*/ 0 w 2662363"/>
              <a:gd name="connsiteY3" fmla="*/ 1721427 h 172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363" h="1721427">
                <a:moveTo>
                  <a:pt x="0" y="0"/>
                </a:moveTo>
                <a:lnTo>
                  <a:pt x="2662363" y="0"/>
                </a:lnTo>
                <a:lnTo>
                  <a:pt x="2662363" y="1721427"/>
                </a:lnTo>
                <a:lnTo>
                  <a:pt x="0" y="1721427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4309937" y="2568288"/>
            <a:ext cx="2662363" cy="1721427"/>
          </a:xfrm>
          <a:custGeom>
            <a:avLst/>
            <a:gdLst>
              <a:gd name="connsiteX0" fmla="*/ 0 w 2662363"/>
              <a:gd name="connsiteY0" fmla="*/ 0 h 1721427"/>
              <a:gd name="connsiteX1" fmla="*/ 2662363 w 2662363"/>
              <a:gd name="connsiteY1" fmla="*/ 0 h 1721427"/>
              <a:gd name="connsiteX2" fmla="*/ 2662363 w 2662363"/>
              <a:gd name="connsiteY2" fmla="*/ 1721427 h 1721427"/>
              <a:gd name="connsiteX3" fmla="*/ 0 w 2662363"/>
              <a:gd name="connsiteY3" fmla="*/ 1721427 h 172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363" h="1721427">
                <a:moveTo>
                  <a:pt x="0" y="0"/>
                </a:moveTo>
                <a:lnTo>
                  <a:pt x="2662363" y="0"/>
                </a:lnTo>
                <a:lnTo>
                  <a:pt x="2662363" y="1721427"/>
                </a:lnTo>
                <a:lnTo>
                  <a:pt x="0" y="172142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4309937" y="4412675"/>
            <a:ext cx="2662363" cy="1721427"/>
          </a:xfrm>
          <a:custGeom>
            <a:avLst/>
            <a:gdLst>
              <a:gd name="connsiteX0" fmla="*/ 0 w 2662363"/>
              <a:gd name="connsiteY0" fmla="*/ 0 h 1721427"/>
              <a:gd name="connsiteX1" fmla="*/ 2662363 w 2662363"/>
              <a:gd name="connsiteY1" fmla="*/ 0 h 1721427"/>
              <a:gd name="connsiteX2" fmla="*/ 2662363 w 2662363"/>
              <a:gd name="connsiteY2" fmla="*/ 1721427 h 1721427"/>
              <a:gd name="connsiteX3" fmla="*/ 0 w 2662363"/>
              <a:gd name="connsiteY3" fmla="*/ 1721427 h 172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363" h="1721427">
                <a:moveTo>
                  <a:pt x="0" y="0"/>
                </a:moveTo>
                <a:lnTo>
                  <a:pt x="2662363" y="0"/>
                </a:lnTo>
                <a:lnTo>
                  <a:pt x="2662363" y="1721427"/>
                </a:lnTo>
                <a:lnTo>
                  <a:pt x="0" y="1721427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62169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696722" y="2600752"/>
            <a:ext cx="2274697" cy="2102058"/>
          </a:xfrm>
          <a:custGeom>
            <a:avLst/>
            <a:gdLst>
              <a:gd name="connsiteX0" fmla="*/ 0 w 2524887"/>
              <a:gd name="connsiteY0" fmla="*/ 0 h 2102058"/>
              <a:gd name="connsiteX1" fmla="*/ 2524887 w 2524887"/>
              <a:gd name="connsiteY1" fmla="*/ 0 h 2102058"/>
              <a:gd name="connsiteX2" fmla="*/ 2524887 w 2524887"/>
              <a:gd name="connsiteY2" fmla="*/ 2102058 h 2102058"/>
              <a:gd name="connsiteX3" fmla="*/ 0 w 2524887"/>
              <a:gd name="connsiteY3" fmla="*/ 2102058 h 210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887" h="2102058">
                <a:moveTo>
                  <a:pt x="0" y="0"/>
                </a:moveTo>
                <a:lnTo>
                  <a:pt x="2524887" y="0"/>
                </a:lnTo>
                <a:lnTo>
                  <a:pt x="2524887" y="2102058"/>
                </a:lnTo>
                <a:lnTo>
                  <a:pt x="0" y="2102058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724400" y="2131060"/>
            <a:ext cx="2743200" cy="2571750"/>
          </a:xfrm>
          <a:custGeom>
            <a:avLst/>
            <a:gdLst>
              <a:gd name="connsiteX0" fmla="*/ 0 w 3182874"/>
              <a:gd name="connsiteY0" fmla="*/ 0 h 2571750"/>
              <a:gd name="connsiteX1" fmla="*/ 3182874 w 3182874"/>
              <a:gd name="connsiteY1" fmla="*/ 0 h 2571750"/>
              <a:gd name="connsiteX2" fmla="*/ 3182874 w 3182874"/>
              <a:gd name="connsiteY2" fmla="*/ 2571750 h 2571750"/>
              <a:gd name="connsiteX3" fmla="*/ 0 w 3182874"/>
              <a:gd name="connsiteY3" fmla="*/ 25717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82874" h="2571750">
                <a:moveTo>
                  <a:pt x="0" y="0"/>
                </a:moveTo>
                <a:lnTo>
                  <a:pt x="3182874" y="0"/>
                </a:lnTo>
                <a:lnTo>
                  <a:pt x="3182874" y="2571750"/>
                </a:lnTo>
                <a:lnTo>
                  <a:pt x="0" y="25717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220584" y="2600752"/>
            <a:ext cx="2274697" cy="2102058"/>
          </a:xfrm>
          <a:custGeom>
            <a:avLst/>
            <a:gdLst>
              <a:gd name="connsiteX0" fmla="*/ 0 w 2524887"/>
              <a:gd name="connsiteY0" fmla="*/ 0 h 2102058"/>
              <a:gd name="connsiteX1" fmla="*/ 2524887 w 2524887"/>
              <a:gd name="connsiteY1" fmla="*/ 0 h 2102058"/>
              <a:gd name="connsiteX2" fmla="*/ 2524887 w 2524887"/>
              <a:gd name="connsiteY2" fmla="*/ 2102058 h 2102058"/>
              <a:gd name="connsiteX3" fmla="*/ 0 w 2524887"/>
              <a:gd name="connsiteY3" fmla="*/ 2102058 h 2102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4887" h="2102058">
                <a:moveTo>
                  <a:pt x="0" y="0"/>
                </a:moveTo>
                <a:lnTo>
                  <a:pt x="2524887" y="0"/>
                </a:lnTo>
                <a:lnTo>
                  <a:pt x="2524887" y="2102058"/>
                </a:lnTo>
                <a:lnTo>
                  <a:pt x="0" y="2102058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756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86700" y="0"/>
            <a:ext cx="4305300" cy="6858000"/>
          </a:xfrm>
          <a:custGeom>
            <a:avLst/>
            <a:gdLst>
              <a:gd name="connsiteX0" fmla="*/ 0 w 4305300"/>
              <a:gd name="connsiteY0" fmla="*/ 0 h 6858000"/>
              <a:gd name="connsiteX1" fmla="*/ 4305300 w 4305300"/>
              <a:gd name="connsiteY1" fmla="*/ 0 h 6858000"/>
              <a:gd name="connsiteX2" fmla="*/ 4305300 w 4305300"/>
              <a:gd name="connsiteY2" fmla="*/ 6858000 h 6858000"/>
              <a:gd name="connsiteX3" fmla="*/ 0 w 43053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300" h="6858000">
                <a:moveTo>
                  <a:pt x="0" y="0"/>
                </a:moveTo>
                <a:lnTo>
                  <a:pt x="4305300" y="0"/>
                </a:lnTo>
                <a:lnTo>
                  <a:pt x="43053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14952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00C9F2-603D-482E-B22E-C3926D301708}"/>
              </a:ext>
            </a:extLst>
          </p:cNvPr>
          <p:cNvSpPr/>
          <p:nvPr userDrawn="1"/>
        </p:nvSpPr>
        <p:spPr>
          <a:xfrm>
            <a:off x="8667751" y="0"/>
            <a:ext cx="3524250" cy="607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010402" y="781050"/>
            <a:ext cx="4343401" cy="6076950"/>
          </a:xfrm>
          <a:custGeom>
            <a:avLst/>
            <a:gdLst>
              <a:gd name="connsiteX0" fmla="*/ 0 w 4343400"/>
              <a:gd name="connsiteY0" fmla="*/ 0 h 6076950"/>
              <a:gd name="connsiteX1" fmla="*/ 4343400 w 4343400"/>
              <a:gd name="connsiteY1" fmla="*/ 0 h 6076950"/>
              <a:gd name="connsiteX2" fmla="*/ 4343400 w 4343400"/>
              <a:gd name="connsiteY2" fmla="*/ 6076950 h 6076950"/>
              <a:gd name="connsiteX3" fmla="*/ 0 w 4343400"/>
              <a:gd name="connsiteY3" fmla="*/ 6076950 h 607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6076950">
                <a:moveTo>
                  <a:pt x="0" y="0"/>
                </a:moveTo>
                <a:lnTo>
                  <a:pt x="4343400" y="0"/>
                </a:lnTo>
                <a:lnTo>
                  <a:pt x="4343400" y="6076950"/>
                </a:lnTo>
                <a:lnTo>
                  <a:pt x="0" y="60769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23448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72DA78-5A9E-4980-8F97-CE92156999A1}"/>
              </a:ext>
            </a:extLst>
          </p:cNvPr>
          <p:cNvSpPr/>
          <p:nvPr userDrawn="1"/>
        </p:nvSpPr>
        <p:spPr>
          <a:xfrm>
            <a:off x="0" y="0"/>
            <a:ext cx="3556000" cy="523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00100" y="800100"/>
            <a:ext cx="4452620" cy="6057900"/>
          </a:xfrm>
          <a:custGeom>
            <a:avLst/>
            <a:gdLst>
              <a:gd name="connsiteX0" fmla="*/ 0 w 5295900"/>
              <a:gd name="connsiteY0" fmla="*/ 0 h 6057900"/>
              <a:gd name="connsiteX1" fmla="*/ 5295900 w 5295900"/>
              <a:gd name="connsiteY1" fmla="*/ 0 h 6057900"/>
              <a:gd name="connsiteX2" fmla="*/ 5295900 w 5295900"/>
              <a:gd name="connsiteY2" fmla="*/ 6057900 h 6057900"/>
              <a:gd name="connsiteX3" fmla="*/ 0 w 5295900"/>
              <a:gd name="connsiteY3" fmla="*/ 6057900 h 60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057900">
                <a:moveTo>
                  <a:pt x="0" y="0"/>
                </a:moveTo>
                <a:lnTo>
                  <a:pt x="5295900" y="0"/>
                </a:lnTo>
                <a:lnTo>
                  <a:pt x="5295900" y="6057900"/>
                </a:lnTo>
                <a:lnTo>
                  <a:pt x="0" y="60579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75115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215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93E4D0-2D31-4382-A876-793B3451C227}"/>
              </a:ext>
            </a:extLst>
          </p:cNvPr>
          <p:cNvSpPr/>
          <p:nvPr userDrawn="1"/>
        </p:nvSpPr>
        <p:spPr>
          <a:xfrm>
            <a:off x="6143627" y="2400300"/>
            <a:ext cx="6048375" cy="208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62551" y="3135144"/>
            <a:ext cx="1998219" cy="2084556"/>
          </a:xfrm>
          <a:custGeom>
            <a:avLst/>
            <a:gdLst>
              <a:gd name="connsiteX0" fmla="*/ 0 w 1998219"/>
              <a:gd name="connsiteY0" fmla="*/ 0 h 2084556"/>
              <a:gd name="connsiteX1" fmla="*/ 1998219 w 1998219"/>
              <a:gd name="connsiteY1" fmla="*/ 0 h 2084556"/>
              <a:gd name="connsiteX2" fmla="*/ 1998219 w 1998219"/>
              <a:gd name="connsiteY2" fmla="*/ 2084556 h 2084556"/>
              <a:gd name="connsiteX3" fmla="*/ 0 w 1998219"/>
              <a:gd name="connsiteY3" fmla="*/ 2084556 h 208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8219" h="2084556">
                <a:moveTo>
                  <a:pt x="0" y="0"/>
                </a:moveTo>
                <a:lnTo>
                  <a:pt x="1998219" y="0"/>
                </a:lnTo>
                <a:lnTo>
                  <a:pt x="1998219" y="2084556"/>
                </a:lnTo>
                <a:lnTo>
                  <a:pt x="0" y="2084556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303500" y="3135144"/>
            <a:ext cx="1998219" cy="2084556"/>
          </a:xfrm>
          <a:custGeom>
            <a:avLst/>
            <a:gdLst>
              <a:gd name="connsiteX0" fmla="*/ 0 w 1998219"/>
              <a:gd name="connsiteY0" fmla="*/ 0 h 2084556"/>
              <a:gd name="connsiteX1" fmla="*/ 1998219 w 1998219"/>
              <a:gd name="connsiteY1" fmla="*/ 0 h 2084556"/>
              <a:gd name="connsiteX2" fmla="*/ 1998219 w 1998219"/>
              <a:gd name="connsiteY2" fmla="*/ 2084556 h 2084556"/>
              <a:gd name="connsiteX3" fmla="*/ 0 w 1998219"/>
              <a:gd name="connsiteY3" fmla="*/ 2084556 h 208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8219" h="2084556">
                <a:moveTo>
                  <a:pt x="0" y="0"/>
                </a:moveTo>
                <a:lnTo>
                  <a:pt x="1998219" y="0"/>
                </a:lnTo>
                <a:lnTo>
                  <a:pt x="1998219" y="2084556"/>
                </a:lnTo>
                <a:lnTo>
                  <a:pt x="0" y="2084556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9444449" y="3135144"/>
            <a:ext cx="1998219" cy="2084556"/>
          </a:xfrm>
          <a:custGeom>
            <a:avLst/>
            <a:gdLst>
              <a:gd name="connsiteX0" fmla="*/ 0 w 1998219"/>
              <a:gd name="connsiteY0" fmla="*/ 0 h 2084556"/>
              <a:gd name="connsiteX1" fmla="*/ 1998219 w 1998219"/>
              <a:gd name="connsiteY1" fmla="*/ 0 h 2084556"/>
              <a:gd name="connsiteX2" fmla="*/ 1998219 w 1998219"/>
              <a:gd name="connsiteY2" fmla="*/ 2084556 h 2084556"/>
              <a:gd name="connsiteX3" fmla="*/ 0 w 1998219"/>
              <a:gd name="connsiteY3" fmla="*/ 2084556 h 208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8219" h="2084556">
                <a:moveTo>
                  <a:pt x="0" y="0"/>
                </a:moveTo>
                <a:lnTo>
                  <a:pt x="1998219" y="0"/>
                </a:lnTo>
                <a:lnTo>
                  <a:pt x="1998219" y="2084556"/>
                </a:lnTo>
                <a:lnTo>
                  <a:pt x="0" y="2084556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559855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340E4F-C351-4C31-A36B-DFBCD9294643}"/>
              </a:ext>
            </a:extLst>
          </p:cNvPr>
          <p:cNvSpPr/>
          <p:nvPr userDrawn="1"/>
        </p:nvSpPr>
        <p:spPr>
          <a:xfrm>
            <a:off x="2514601" y="3067050"/>
            <a:ext cx="8858250" cy="2990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19149" y="800100"/>
            <a:ext cx="2667001" cy="4362450"/>
          </a:xfrm>
          <a:custGeom>
            <a:avLst/>
            <a:gdLst>
              <a:gd name="connsiteX0" fmla="*/ 0 w 2667000"/>
              <a:gd name="connsiteY0" fmla="*/ 0 h 4362450"/>
              <a:gd name="connsiteX1" fmla="*/ 2667000 w 2667000"/>
              <a:gd name="connsiteY1" fmla="*/ 0 h 4362450"/>
              <a:gd name="connsiteX2" fmla="*/ 2667000 w 2667000"/>
              <a:gd name="connsiteY2" fmla="*/ 4362450 h 4362450"/>
              <a:gd name="connsiteX3" fmla="*/ 0 w 26670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362450">
                <a:moveTo>
                  <a:pt x="0" y="0"/>
                </a:moveTo>
                <a:lnTo>
                  <a:pt x="2667000" y="0"/>
                </a:lnTo>
                <a:lnTo>
                  <a:pt x="2667000" y="4362450"/>
                </a:lnTo>
                <a:lnTo>
                  <a:pt x="0" y="43624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38550" y="800100"/>
            <a:ext cx="2667001" cy="4362450"/>
          </a:xfrm>
          <a:custGeom>
            <a:avLst/>
            <a:gdLst>
              <a:gd name="connsiteX0" fmla="*/ 0 w 2667000"/>
              <a:gd name="connsiteY0" fmla="*/ 0 h 4362450"/>
              <a:gd name="connsiteX1" fmla="*/ 2667000 w 2667000"/>
              <a:gd name="connsiteY1" fmla="*/ 0 h 4362450"/>
              <a:gd name="connsiteX2" fmla="*/ 2667000 w 2667000"/>
              <a:gd name="connsiteY2" fmla="*/ 4362450 h 4362450"/>
              <a:gd name="connsiteX3" fmla="*/ 0 w 26670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4362450">
                <a:moveTo>
                  <a:pt x="0" y="0"/>
                </a:moveTo>
                <a:lnTo>
                  <a:pt x="2667000" y="0"/>
                </a:lnTo>
                <a:lnTo>
                  <a:pt x="2667000" y="4362450"/>
                </a:lnTo>
                <a:lnTo>
                  <a:pt x="0" y="43624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1318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472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A5233C-F5DB-43CF-90A6-235E391A6C0B}"/>
              </a:ext>
            </a:extLst>
          </p:cNvPr>
          <p:cNvSpPr/>
          <p:nvPr userDrawn="1"/>
        </p:nvSpPr>
        <p:spPr>
          <a:xfrm>
            <a:off x="1" y="0"/>
            <a:ext cx="47053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19149" y="819150"/>
            <a:ext cx="2667001" cy="5219700"/>
          </a:xfrm>
          <a:custGeom>
            <a:avLst/>
            <a:gdLst>
              <a:gd name="connsiteX0" fmla="*/ 0 w 2667000"/>
              <a:gd name="connsiteY0" fmla="*/ 0 h 5219700"/>
              <a:gd name="connsiteX1" fmla="*/ 2667000 w 2667000"/>
              <a:gd name="connsiteY1" fmla="*/ 0 h 5219700"/>
              <a:gd name="connsiteX2" fmla="*/ 2667000 w 2667000"/>
              <a:gd name="connsiteY2" fmla="*/ 5219700 h 5219700"/>
              <a:gd name="connsiteX3" fmla="*/ 0 w 2667000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5219700">
                <a:moveTo>
                  <a:pt x="0" y="0"/>
                </a:moveTo>
                <a:lnTo>
                  <a:pt x="2667000" y="0"/>
                </a:lnTo>
                <a:lnTo>
                  <a:pt x="2667000" y="5219700"/>
                </a:lnTo>
                <a:lnTo>
                  <a:pt x="0" y="52197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619500" y="819150"/>
            <a:ext cx="2667001" cy="5219700"/>
          </a:xfrm>
          <a:custGeom>
            <a:avLst/>
            <a:gdLst>
              <a:gd name="connsiteX0" fmla="*/ 0 w 2667000"/>
              <a:gd name="connsiteY0" fmla="*/ 0 h 5219700"/>
              <a:gd name="connsiteX1" fmla="*/ 2667000 w 2667000"/>
              <a:gd name="connsiteY1" fmla="*/ 0 h 5219700"/>
              <a:gd name="connsiteX2" fmla="*/ 2667000 w 2667000"/>
              <a:gd name="connsiteY2" fmla="*/ 5219700 h 5219700"/>
              <a:gd name="connsiteX3" fmla="*/ 0 w 2667000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5219700">
                <a:moveTo>
                  <a:pt x="0" y="0"/>
                </a:moveTo>
                <a:lnTo>
                  <a:pt x="2667000" y="0"/>
                </a:lnTo>
                <a:lnTo>
                  <a:pt x="2667000" y="5219700"/>
                </a:lnTo>
                <a:lnTo>
                  <a:pt x="0" y="52197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49643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1C614F-621B-419B-83B5-D270D8F52685}"/>
              </a:ext>
            </a:extLst>
          </p:cNvPr>
          <p:cNvSpPr/>
          <p:nvPr userDrawn="1"/>
        </p:nvSpPr>
        <p:spPr>
          <a:xfrm>
            <a:off x="8648701" y="1676400"/>
            <a:ext cx="3543300" cy="518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877050" y="0"/>
            <a:ext cx="3543300" cy="5181600"/>
          </a:xfrm>
          <a:custGeom>
            <a:avLst/>
            <a:gdLst>
              <a:gd name="connsiteX0" fmla="*/ 0 w 3543300"/>
              <a:gd name="connsiteY0" fmla="*/ 0 h 5181600"/>
              <a:gd name="connsiteX1" fmla="*/ 3543300 w 3543300"/>
              <a:gd name="connsiteY1" fmla="*/ 0 h 5181600"/>
              <a:gd name="connsiteX2" fmla="*/ 3543300 w 3543300"/>
              <a:gd name="connsiteY2" fmla="*/ 5181600 h 5181600"/>
              <a:gd name="connsiteX3" fmla="*/ 0 w 3543300"/>
              <a:gd name="connsiteY3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300" h="5181600">
                <a:moveTo>
                  <a:pt x="0" y="0"/>
                </a:moveTo>
                <a:lnTo>
                  <a:pt x="3543300" y="0"/>
                </a:lnTo>
                <a:lnTo>
                  <a:pt x="35433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916819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7C1617-CFB4-468C-8E81-81A92E1CF944}"/>
              </a:ext>
            </a:extLst>
          </p:cNvPr>
          <p:cNvSpPr/>
          <p:nvPr userDrawn="1"/>
        </p:nvSpPr>
        <p:spPr>
          <a:xfrm>
            <a:off x="2533650" y="3429000"/>
            <a:ext cx="8839200" cy="264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09624" y="781050"/>
            <a:ext cx="3552825" cy="4400550"/>
          </a:xfrm>
          <a:custGeom>
            <a:avLst/>
            <a:gdLst>
              <a:gd name="connsiteX0" fmla="*/ 0 w 3552825"/>
              <a:gd name="connsiteY0" fmla="*/ 0 h 4400550"/>
              <a:gd name="connsiteX1" fmla="*/ 3552825 w 3552825"/>
              <a:gd name="connsiteY1" fmla="*/ 0 h 4400550"/>
              <a:gd name="connsiteX2" fmla="*/ 3552825 w 3552825"/>
              <a:gd name="connsiteY2" fmla="*/ 4400550 h 4400550"/>
              <a:gd name="connsiteX3" fmla="*/ 0 w 3552825"/>
              <a:gd name="connsiteY3" fmla="*/ 4400550 h 440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2825" h="4400550">
                <a:moveTo>
                  <a:pt x="0" y="0"/>
                </a:moveTo>
                <a:lnTo>
                  <a:pt x="3552825" y="0"/>
                </a:lnTo>
                <a:lnTo>
                  <a:pt x="3552825" y="4400550"/>
                </a:lnTo>
                <a:lnTo>
                  <a:pt x="0" y="44005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92233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1289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E4B495D-8FAA-4D01-932B-2CC90EF9C793}"/>
              </a:ext>
            </a:extLst>
          </p:cNvPr>
          <p:cNvSpPr/>
          <p:nvPr userDrawn="1"/>
        </p:nvSpPr>
        <p:spPr>
          <a:xfrm>
            <a:off x="4340226" y="0"/>
            <a:ext cx="7851775" cy="521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57249" y="819150"/>
            <a:ext cx="2667001" cy="2535812"/>
          </a:xfrm>
          <a:custGeom>
            <a:avLst/>
            <a:gdLst>
              <a:gd name="connsiteX0" fmla="*/ 0 w 2667000"/>
              <a:gd name="connsiteY0" fmla="*/ 0 h 2535812"/>
              <a:gd name="connsiteX1" fmla="*/ 2667000 w 2667000"/>
              <a:gd name="connsiteY1" fmla="*/ 0 h 2535812"/>
              <a:gd name="connsiteX2" fmla="*/ 2667000 w 2667000"/>
              <a:gd name="connsiteY2" fmla="*/ 2535812 h 2535812"/>
              <a:gd name="connsiteX3" fmla="*/ 0 w 2667000"/>
              <a:gd name="connsiteY3" fmla="*/ 2535812 h 253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535812">
                <a:moveTo>
                  <a:pt x="0" y="0"/>
                </a:moveTo>
                <a:lnTo>
                  <a:pt x="2667000" y="0"/>
                </a:lnTo>
                <a:lnTo>
                  <a:pt x="2667000" y="2535812"/>
                </a:lnTo>
                <a:lnTo>
                  <a:pt x="0" y="2535812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857249" y="3503038"/>
            <a:ext cx="2667001" cy="2535812"/>
          </a:xfrm>
          <a:custGeom>
            <a:avLst/>
            <a:gdLst>
              <a:gd name="connsiteX0" fmla="*/ 0 w 2667000"/>
              <a:gd name="connsiteY0" fmla="*/ 0 h 2535812"/>
              <a:gd name="connsiteX1" fmla="*/ 2667000 w 2667000"/>
              <a:gd name="connsiteY1" fmla="*/ 0 h 2535812"/>
              <a:gd name="connsiteX2" fmla="*/ 2667000 w 2667000"/>
              <a:gd name="connsiteY2" fmla="*/ 2535812 h 2535812"/>
              <a:gd name="connsiteX3" fmla="*/ 0 w 2667000"/>
              <a:gd name="connsiteY3" fmla="*/ 2535812 h 253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2535812">
                <a:moveTo>
                  <a:pt x="0" y="0"/>
                </a:moveTo>
                <a:lnTo>
                  <a:pt x="2667000" y="0"/>
                </a:lnTo>
                <a:lnTo>
                  <a:pt x="2667000" y="2535812"/>
                </a:lnTo>
                <a:lnTo>
                  <a:pt x="0" y="253581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3676650" y="819150"/>
            <a:ext cx="2419350" cy="5219700"/>
          </a:xfrm>
          <a:custGeom>
            <a:avLst/>
            <a:gdLst>
              <a:gd name="connsiteX0" fmla="*/ 0 w 2419350"/>
              <a:gd name="connsiteY0" fmla="*/ 0 h 5219700"/>
              <a:gd name="connsiteX1" fmla="*/ 2419350 w 2419350"/>
              <a:gd name="connsiteY1" fmla="*/ 0 h 5219700"/>
              <a:gd name="connsiteX2" fmla="*/ 2419350 w 2419350"/>
              <a:gd name="connsiteY2" fmla="*/ 5219700 h 5219700"/>
              <a:gd name="connsiteX3" fmla="*/ 0 w 2419350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9350" h="5219700">
                <a:moveTo>
                  <a:pt x="0" y="0"/>
                </a:moveTo>
                <a:lnTo>
                  <a:pt x="2419350" y="0"/>
                </a:lnTo>
                <a:lnTo>
                  <a:pt x="2419350" y="5219700"/>
                </a:lnTo>
                <a:lnTo>
                  <a:pt x="0" y="52197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429000"/>
            <a:ext cx="2465521" cy="2609850"/>
          </a:xfrm>
          <a:custGeom>
            <a:avLst/>
            <a:gdLst>
              <a:gd name="connsiteX0" fmla="*/ 0 w 2465521"/>
              <a:gd name="connsiteY0" fmla="*/ 0 h 2609850"/>
              <a:gd name="connsiteX1" fmla="*/ 2465521 w 2465521"/>
              <a:gd name="connsiteY1" fmla="*/ 0 h 2609850"/>
              <a:gd name="connsiteX2" fmla="*/ 2465521 w 2465521"/>
              <a:gd name="connsiteY2" fmla="*/ 2609850 h 2609850"/>
              <a:gd name="connsiteX3" fmla="*/ 0 w 2465521"/>
              <a:gd name="connsiteY3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5521" h="2609850">
                <a:moveTo>
                  <a:pt x="0" y="0"/>
                </a:moveTo>
                <a:lnTo>
                  <a:pt x="2465521" y="0"/>
                </a:lnTo>
                <a:lnTo>
                  <a:pt x="2465521" y="2609850"/>
                </a:lnTo>
                <a:lnTo>
                  <a:pt x="0" y="260985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8869230" y="3429000"/>
            <a:ext cx="2465521" cy="2609850"/>
          </a:xfrm>
          <a:custGeom>
            <a:avLst/>
            <a:gdLst>
              <a:gd name="connsiteX0" fmla="*/ 0 w 2465521"/>
              <a:gd name="connsiteY0" fmla="*/ 0 h 2609850"/>
              <a:gd name="connsiteX1" fmla="*/ 2465521 w 2465521"/>
              <a:gd name="connsiteY1" fmla="*/ 0 h 2609850"/>
              <a:gd name="connsiteX2" fmla="*/ 2465521 w 2465521"/>
              <a:gd name="connsiteY2" fmla="*/ 2609850 h 2609850"/>
              <a:gd name="connsiteX3" fmla="*/ 0 w 2465521"/>
              <a:gd name="connsiteY3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5521" h="2609850">
                <a:moveTo>
                  <a:pt x="0" y="0"/>
                </a:moveTo>
                <a:lnTo>
                  <a:pt x="2465521" y="0"/>
                </a:lnTo>
                <a:lnTo>
                  <a:pt x="2465521" y="2609850"/>
                </a:lnTo>
                <a:lnTo>
                  <a:pt x="0" y="260985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201177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91F208-943A-4DD2-BC1A-D3A48CC47E88}"/>
              </a:ext>
            </a:extLst>
          </p:cNvPr>
          <p:cNvSpPr/>
          <p:nvPr userDrawn="1"/>
        </p:nvSpPr>
        <p:spPr>
          <a:xfrm>
            <a:off x="1" y="0"/>
            <a:ext cx="350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227878" y="938009"/>
            <a:ext cx="3260763" cy="5059672"/>
          </a:xfrm>
          <a:custGeom>
            <a:avLst/>
            <a:gdLst>
              <a:gd name="connsiteX0" fmla="*/ 0 w 3260763"/>
              <a:gd name="connsiteY0" fmla="*/ 0 h 5059672"/>
              <a:gd name="connsiteX1" fmla="*/ 3260763 w 3260763"/>
              <a:gd name="connsiteY1" fmla="*/ 0 h 5059672"/>
              <a:gd name="connsiteX2" fmla="*/ 3260763 w 3260763"/>
              <a:gd name="connsiteY2" fmla="*/ 5059672 h 5059672"/>
              <a:gd name="connsiteX3" fmla="*/ 0 w 3260763"/>
              <a:gd name="connsiteY3" fmla="*/ 5059672 h 505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763" h="5059672">
                <a:moveTo>
                  <a:pt x="0" y="0"/>
                </a:moveTo>
                <a:lnTo>
                  <a:pt x="3260763" y="0"/>
                </a:lnTo>
                <a:lnTo>
                  <a:pt x="3260763" y="5059672"/>
                </a:lnTo>
                <a:lnTo>
                  <a:pt x="0" y="5059672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07691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AFBC39-3868-47FB-9313-B3C68B4846EB}"/>
              </a:ext>
            </a:extLst>
          </p:cNvPr>
          <p:cNvSpPr/>
          <p:nvPr userDrawn="1"/>
        </p:nvSpPr>
        <p:spPr>
          <a:xfrm>
            <a:off x="819151" y="838200"/>
            <a:ext cx="9658350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880887" y="2096869"/>
            <a:ext cx="3440629" cy="2044717"/>
          </a:xfrm>
          <a:custGeom>
            <a:avLst/>
            <a:gdLst>
              <a:gd name="connsiteX0" fmla="*/ 0 w 3440629"/>
              <a:gd name="connsiteY0" fmla="*/ 0 h 2044717"/>
              <a:gd name="connsiteX1" fmla="*/ 3440629 w 3440629"/>
              <a:gd name="connsiteY1" fmla="*/ 0 h 2044717"/>
              <a:gd name="connsiteX2" fmla="*/ 3440629 w 3440629"/>
              <a:gd name="connsiteY2" fmla="*/ 2044717 h 2044717"/>
              <a:gd name="connsiteX3" fmla="*/ 0 w 3440629"/>
              <a:gd name="connsiteY3" fmla="*/ 2044717 h 204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0629" h="2044717">
                <a:moveTo>
                  <a:pt x="0" y="0"/>
                </a:moveTo>
                <a:lnTo>
                  <a:pt x="3440629" y="0"/>
                </a:lnTo>
                <a:lnTo>
                  <a:pt x="3440629" y="2044717"/>
                </a:lnTo>
                <a:lnTo>
                  <a:pt x="0" y="2044717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98344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24E108-9C5E-4A6A-AA37-D25A14D9CB6D}"/>
              </a:ext>
            </a:extLst>
          </p:cNvPr>
          <p:cNvSpPr/>
          <p:nvPr userDrawn="1"/>
        </p:nvSpPr>
        <p:spPr>
          <a:xfrm>
            <a:off x="0" y="0"/>
            <a:ext cx="54054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093419" y="1268511"/>
            <a:ext cx="2022903" cy="4292593"/>
          </a:xfrm>
          <a:custGeom>
            <a:avLst/>
            <a:gdLst>
              <a:gd name="connsiteX0" fmla="*/ 0 w 2022903"/>
              <a:gd name="connsiteY0" fmla="*/ 0 h 4292593"/>
              <a:gd name="connsiteX1" fmla="*/ 2022903 w 2022903"/>
              <a:gd name="connsiteY1" fmla="*/ 0 h 4292593"/>
              <a:gd name="connsiteX2" fmla="*/ 2022903 w 2022903"/>
              <a:gd name="connsiteY2" fmla="*/ 4292593 h 4292593"/>
              <a:gd name="connsiteX3" fmla="*/ 0 w 2022903"/>
              <a:gd name="connsiteY3" fmla="*/ 4292593 h 429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2903" h="4292593">
                <a:moveTo>
                  <a:pt x="0" y="0"/>
                </a:moveTo>
                <a:lnTo>
                  <a:pt x="2022903" y="0"/>
                </a:lnTo>
                <a:lnTo>
                  <a:pt x="2022903" y="4292593"/>
                </a:lnTo>
                <a:lnTo>
                  <a:pt x="0" y="4292593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278518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117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831495-F98D-499A-B1AA-033394DE5D75}"/>
              </a:ext>
            </a:extLst>
          </p:cNvPr>
          <p:cNvSpPr/>
          <p:nvPr userDrawn="1"/>
        </p:nvSpPr>
        <p:spPr>
          <a:xfrm>
            <a:off x="8678864" y="2571750"/>
            <a:ext cx="3513137" cy="4286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67403D-CF74-4DD7-A089-A2FF188973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3250" y="2"/>
            <a:ext cx="4424352" cy="5264185"/>
          </a:xfrm>
          <a:custGeom>
            <a:avLst/>
            <a:gdLst>
              <a:gd name="connsiteX0" fmla="*/ 0 w 4424352"/>
              <a:gd name="connsiteY0" fmla="*/ 0 h 5264185"/>
              <a:gd name="connsiteX1" fmla="*/ 4424352 w 4424352"/>
              <a:gd name="connsiteY1" fmla="*/ 0 h 5264185"/>
              <a:gd name="connsiteX2" fmla="*/ 4424352 w 4424352"/>
              <a:gd name="connsiteY2" fmla="*/ 5264185 h 5264185"/>
              <a:gd name="connsiteX3" fmla="*/ 0 w 4424352"/>
              <a:gd name="connsiteY3" fmla="*/ 5264185 h 52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352" h="5264185">
                <a:moveTo>
                  <a:pt x="0" y="0"/>
                </a:moveTo>
                <a:lnTo>
                  <a:pt x="4424352" y="0"/>
                </a:lnTo>
                <a:lnTo>
                  <a:pt x="4424352" y="5264185"/>
                </a:lnTo>
                <a:lnTo>
                  <a:pt x="0" y="5264185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06759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621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9843FE-F3B6-4F7D-B05D-8B39EDF740AF}"/>
              </a:ext>
            </a:extLst>
          </p:cNvPr>
          <p:cNvSpPr/>
          <p:nvPr userDrawn="1"/>
        </p:nvSpPr>
        <p:spPr>
          <a:xfrm>
            <a:off x="2609850" y="762000"/>
            <a:ext cx="8763001" cy="445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19151" y="2552700"/>
            <a:ext cx="4476750" cy="4305300"/>
          </a:xfrm>
          <a:custGeom>
            <a:avLst/>
            <a:gdLst>
              <a:gd name="connsiteX0" fmla="*/ 0 w 4476750"/>
              <a:gd name="connsiteY0" fmla="*/ 0 h 4305300"/>
              <a:gd name="connsiteX1" fmla="*/ 4476750 w 4476750"/>
              <a:gd name="connsiteY1" fmla="*/ 0 h 4305300"/>
              <a:gd name="connsiteX2" fmla="*/ 4476750 w 4476750"/>
              <a:gd name="connsiteY2" fmla="*/ 4305300 h 4305300"/>
              <a:gd name="connsiteX3" fmla="*/ 0 w 447675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0" h="4305300">
                <a:moveTo>
                  <a:pt x="0" y="0"/>
                </a:moveTo>
                <a:lnTo>
                  <a:pt x="4476750" y="0"/>
                </a:lnTo>
                <a:lnTo>
                  <a:pt x="4476750" y="4305300"/>
                </a:lnTo>
                <a:lnTo>
                  <a:pt x="0" y="43053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2743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F4EFB4-E647-4521-8AD6-1ABA1C8399FF}"/>
              </a:ext>
            </a:extLst>
          </p:cNvPr>
          <p:cNvSpPr/>
          <p:nvPr userDrawn="1"/>
        </p:nvSpPr>
        <p:spPr>
          <a:xfrm>
            <a:off x="895351" y="800100"/>
            <a:ext cx="9582150" cy="5200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sz="2215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972300" y="2527300"/>
            <a:ext cx="5219700" cy="4330700"/>
          </a:xfrm>
          <a:custGeom>
            <a:avLst/>
            <a:gdLst>
              <a:gd name="connsiteX0" fmla="*/ 0 w 4305300"/>
              <a:gd name="connsiteY0" fmla="*/ 0 h 4305300"/>
              <a:gd name="connsiteX1" fmla="*/ 4305300 w 4305300"/>
              <a:gd name="connsiteY1" fmla="*/ 0 h 4305300"/>
              <a:gd name="connsiteX2" fmla="*/ 4305300 w 4305300"/>
              <a:gd name="connsiteY2" fmla="*/ 4305300 h 4305300"/>
              <a:gd name="connsiteX3" fmla="*/ 0 w 43053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5300" h="4305300">
                <a:moveTo>
                  <a:pt x="0" y="0"/>
                </a:moveTo>
                <a:lnTo>
                  <a:pt x="4305300" y="0"/>
                </a:lnTo>
                <a:lnTo>
                  <a:pt x="4305300" y="4305300"/>
                </a:lnTo>
                <a:lnTo>
                  <a:pt x="0" y="4305300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</p:spPr>
        <p:txBody>
          <a:bodyPr wrap="square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4835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9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03" r:id="rId19"/>
    <p:sldLayoutId id="2147483717" r:id="rId20"/>
    <p:sldLayoutId id="2147483718" r:id="rId21"/>
    <p:sldLayoutId id="2147483704" r:id="rId22"/>
    <p:sldLayoutId id="2147483705" r:id="rId23"/>
    <p:sldLayoutId id="2147483719" r:id="rId24"/>
    <p:sldLayoutId id="2147483720" r:id="rId25"/>
    <p:sldLayoutId id="2147483706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07" r:id="rId32"/>
    <p:sldLayoutId id="2147483726" r:id="rId33"/>
    <p:sldLayoutId id="2147483727" r:id="rId34"/>
    <p:sldLayoutId id="2147483728" r:id="rId35"/>
    <p:sldLayoutId id="2147483729" r:id="rId36"/>
    <p:sldLayoutId id="2147483708" r:id="rId37"/>
    <p:sldLayoutId id="2147483730" r:id="rId38"/>
    <p:sldLayoutId id="2147483731" r:id="rId39"/>
    <p:sldLayoutId id="2147483732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1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5" r:id="rId33"/>
    <p:sldLayoutId id="2147483796" r:id="rId34"/>
    <p:sldLayoutId id="2147483797" r:id="rId35"/>
    <p:sldLayoutId id="2147483798" r:id="rId36"/>
    <p:sldLayoutId id="2147483799" r:id="rId37"/>
    <p:sldLayoutId id="2147483800" r:id="rId38"/>
    <p:sldLayoutId id="2147483801" r:id="rId39"/>
    <p:sldLayoutId id="2147483802" r:id="rId40"/>
    <p:sldLayoutId id="2147483803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712D8-EFE5-4D35-8696-FF982FCAE0EA}"/>
              </a:ext>
            </a:extLst>
          </p:cNvPr>
          <p:cNvSpPr txBox="1"/>
          <p:nvPr/>
        </p:nvSpPr>
        <p:spPr>
          <a:xfrm>
            <a:off x="349132" y="575597"/>
            <a:ext cx="11344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sz="3200" dirty="0">
                <a:effectLst/>
                <a:ea typeface="Times New Roman" panose="02020603050405020304" pitchFamily="18" charset="0"/>
              </a:rPr>
              <a:t>Primary Healthcare &amp; Financing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3C4C0B2-F24A-CA4F-89A4-0A36FAB75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536761"/>
              </p:ext>
            </p:extLst>
          </p:nvPr>
        </p:nvGraphicFramePr>
        <p:xfrm>
          <a:off x="607248" y="1551206"/>
          <a:ext cx="10828690" cy="414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23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712D8-EFE5-4D35-8696-FF982FCAE0EA}"/>
              </a:ext>
            </a:extLst>
          </p:cNvPr>
          <p:cNvSpPr txBox="1"/>
          <p:nvPr/>
        </p:nvSpPr>
        <p:spPr>
          <a:xfrm>
            <a:off x="349132" y="575597"/>
            <a:ext cx="11344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sz="3200" dirty="0">
                <a:effectLst/>
                <a:ea typeface="Times New Roman" panose="02020603050405020304" pitchFamily="18" charset="0"/>
              </a:rPr>
              <a:t>Prevention &amp; Public Health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3C4C0B2-F24A-CA4F-89A4-0A36FAB75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558037"/>
              </p:ext>
            </p:extLst>
          </p:nvPr>
        </p:nvGraphicFramePr>
        <p:xfrm>
          <a:off x="607248" y="1551206"/>
          <a:ext cx="10828690" cy="414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38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712D8-EFE5-4D35-8696-FF982FCAE0EA}"/>
              </a:ext>
            </a:extLst>
          </p:cNvPr>
          <p:cNvSpPr txBox="1"/>
          <p:nvPr/>
        </p:nvSpPr>
        <p:spPr>
          <a:xfrm>
            <a:off x="349132" y="575597"/>
            <a:ext cx="11344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/>
                <a:ea typeface="Times New Roman" panose="02020603050405020304" pitchFamily="18" charset="0"/>
              </a:rPr>
              <a:t>Health Workforce &amp; Service Delivery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3C4C0B2-F24A-CA4F-89A4-0A36FAB75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684503"/>
              </p:ext>
            </p:extLst>
          </p:nvPr>
        </p:nvGraphicFramePr>
        <p:xfrm>
          <a:off x="607248" y="1551206"/>
          <a:ext cx="10828690" cy="414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166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712D8-EFE5-4D35-8696-FF982FCAE0EA}"/>
              </a:ext>
            </a:extLst>
          </p:cNvPr>
          <p:cNvSpPr txBox="1"/>
          <p:nvPr/>
        </p:nvSpPr>
        <p:spPr>
          <a:xfrm>
            <a:off x="349132" y="575597"/>
            <a:ext cx="11344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effectLst/>
                <a:ea typeface="Times New Roman" panose="02020603050405020304" pitchFamily="18" charset="0"/>
              </a:rPr>
              <a:t>Equity, Access, and Social Determinants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3C4C0B2-F24A-CA4F-89A4-0A36FAB75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863208"/>
              </p:ext>
            </p:extLst>
          </p:nvPr>
        </p:nvGraphicFramePr>
        <p:xfrm>
          <a:off x="607248" y="1551206"/>
          <a:ext cx="10828690" cy="414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968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4883F58-93D0-254A-91A9-F563DBDCE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88" y="313019"/>
            <a:ext cx="4624754" cy="900967"/>
          </a:xfrm>
        </p:spPr>
        <p:txBody>
          <a:bodyPr>
            <a:noAutofit/>
          </a:bodyPr>
          <a:lstStyle/>
          <a:p>
            <a:r>
              <a:rPr lang="en-GH" sz="3200" dirty="0"/>
              <a:t>Some memorable quotes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1E5960FA-84D3-8C4D-9983-BF75D3B25BAA}"/>
              </a:ext>
            </a:extLst>
          </p:cNvPr>
          <p:cNvSpPr/>
          <p:nvPr/>
        </p:nvSpPr>
        <p:spPr>
          <a:xfrm>
            <a:off x="7341325" y="313018"/>
            <a:ext cx="4217629" cy="169391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0" dirty="0">
                <a:solidFill>
                  <a:srgbClr val="05294B"/>
                </a:solidFill>
                <a:effectLst/>
                <a:latin typeface="Averta"/>
              </a:rPr>
              <a:t>Health is not measured by the number of hospitals in capital cities but by whether it reaches people at the last mile.</a:t>
            </a:r>
            <a:endParaRPr lang="en-GH" b="1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34C0ECDF-DC56-6646-B1D0-79EAD565633F}"/>
              </a:ext>
            </a:extLst>
          </p:cNvPr>
          <p:cNvSpPr/>
          <p:nvPr/>
        </p:nvSpPr>
        <p:spPr>
          <a:xfrm>
            <a:off x="7513320" y="2623938"/>
            <a:ext cx="4045634" cy="181910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0" dirty="0">
                <a:solidFill>
                  <a:srgbClr val="05294B"/>
                </a:solidFill>
                <a:effectLst/>
                <a:latin typeface="Averta"/>
              </a:rPr>
              <a:t>We need to have a single, reliable source of data for all indicators, improving transparency and accountability.</a:t>
            </a:r>
            <a:endParaRPr lang="en-GH" b="1" dirty="0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9B2DAE93-B305-5046-B0AA-385E2EBB5376}"/>
              </a:ext>
            </a:extLst>
          </p:cNvPr>
          <p:cNvSpPr/>
          <p:nvPr/>
        </p:nvSpPr>
        <p:spPr>
          <a:xfrm>
            <a:off x="3214803" y="1391186"/>
            <a:ext cx="3840480" cy="181910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i="0" dirty="0">
                <a:solidFill>
                  <a:srgbClr val="05294B"/>
                </a:solidFill>
                <a:effectLst/>
                <a:latin typeface="Averta"/>
              </a:rPr>
              <a:t>Corruption steals from the sick and the dying, and policies mean nothing without implementation.</a:t>
            </a:r>
            <a:endParaRPr lang="en-GH" b="1" dirty="0"/>
          </a:p>
        </p:txBody>
      </p:sp>
      <p:sp>
        <p:nvSpPr>
          <p:cNvPr id="15" name="Oval Callout 14">
            <a:extLst>
              <a:ext uri="{FF2B5EF4-FFF2-40B4-BE49-F238E27FC236}">
                <a16:creationId xmlns:a16="http://schemas.microsoft.com/office/drawing/2014/main" id="{BCEAC93B-B0CB-DA41-81E0-A2EEFDBBE72F}"/>
              </a:ext>
            </a:extLst>
          </p:cNvPr>
          <p:cNvSpPr/>
          <p:nvPr/>
        </p:nvSpPr>
        <p:spPr>
          <a:xfrm>
            <a:off x="412988" y="3103111"/>
            <a:ext cx="3840480" cy="204682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b="1" i="0" dirty="0">
                <a:solidFill>
                  <a:srgbClr val="05294B"/>
                </a:solidFill>
                <a:effectLst/>
                <a:latin typeface="Averta"/>
              </a:rPr>
              <a:t>We need to engage informal providers and traditional health systems to ensure comprehensive health coverage.</a:t>
            </a: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DB4DB3B4-8354-F14B-855B-6B58B3326E02}"/>
              </a:ext>
            </a:extLst>
          </p:cNvPr>
          <p:cNvSpPr/>
          <p:nvPr/>
        </p:nvSpPr>
        <p:spPr>
          <a:xfrm>
            <a:off x="4253468" y="4348304"/>
            <a:ext cx="3840480" cy="150222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GB" sz="2400" b="1" dirty="0"/>
              <a:t>You have to work, not just talk!</a:t>
            </a:r>
            <a:endParaRPr lang="en-GH" sz="2400" b="1" dirty="0"/>
          </a:p>
        </p:txBody>
      </p:sp>
    </p:spTree>
    <p:extLst>
      <p:ext uri="{BB962C8B-B14F-4D97-AF65-F5344CB8AC3E}">
        <p14:creationId xmlns:p14="http://schemas.microsoft.com/office/powerpoint/2010/main" val="3735763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87AEF-516C-8649-B207-9A8A2BF99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H" sz="4800" dirty="0"/>
              <a:t>Thank you</a:t>
            </a:r>
          </a:p>
          <a:p>
            <a:pPr marL="0" indent="0" algn="ctr">
              <a:buNone/>
            </a:pPr>
            <a:r>
              <a:rPr lang="en-GB" sz="4800" dirty="0" err="1"/>
              <a:t>Murakoze</a:t>
            </a:r>
            <a:endParaRPr lang="en-GH" sz="4800" dirty="0"/>
          </a:p>
        </p:txBody>
      </p:sp>
    </p:spTree>
    <p:extLst>
      <p:ext uri="{BB962C8B-B14F-4D97-AF65-F5344CB8AC3E}">
        <p14:creationId xmlns:p14="http://schemas.microsoft.com/office/powerpoint/2010/main" val="355640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2E3353-E77B-4391-BC9E-6F78D5BB5164}"/>
              </a:ext>
            </a:extLst>
          </p:cNvPr>
          <p:cNvSpPr txBox="1"/>
          <p:nvPr/>
        </p:nvSpPr>
        <p:spPr>
          <a:xfrm>
            <a:off x="722806" y="3901444"/>
            <a:ext cx="802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Topic: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Key Messages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24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712D8-EFE5-4D35-8696-FF982FCAE0EA}"/>
              </a:ext>
            </a:extLst>
          </p:cNvPr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messages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96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712D8-EFE5-4D35-8696-FF982FCAE0EA}"/>
              </a:ext>
            </a:extLst>
          </p:cNvPr>
          <p:cNvSpPr txBox="1"/>
          <p:nvPr/>
        </p:nvSpPr>
        <p:spPr>
          <a:xfrm>
            <a:off x="607249" y="654861"/>
            <a:ext cx="10937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/>
              <a:t>Strengthening Health Systems through Collaboration &amp; Innovation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3C4C0B2-F24A-CA4F-89A4-0A36FAB75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267945"/>
              </p:ext>
            </p:extLst>
          </p:nvPr>
        </p:nvGraphicFramePr>
        <p:xfrm>
          <a:off x="607249" y="1389413"/>
          <a:ext cx="10804938" cy="437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08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712D8-EFE5-4D35-8696-FF982FCAE0EA}"/>
              </a:ext>
            </a:extLst>
          </p:cNvPr>
          <p:cNvSpPr txBox="1"/>
          <p:nvPr/>
        </p:nvSpPr>
        <p:spPr>
          <a:xfrm>
            <a:off x="354710" y="835331"/>
            <a:ext cx="1093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H" sz="3200" dirty="0">
                <a:effectLst/>
                <a:ea typeface="Times New Roman" panose="02020603050405020304" pitchFamily="18" charset="0"/>
              </a:rPr>
              <a:t>Sustainable Health Financing and Equity</a:t>
            </a:r>
            <a:r>
              <a:rPr lang="en-GH" sz="3200" dirty="0">
                <a:effectLst/>
              </a:rPr>
              <a:t> </a:t>
            </a:r>
            <a:endParaRPr lang="en-GB" sz="32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3C4C0B2-F24A-CA4F-89A4-0A36FAB75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777325"/>
              </p:ext>
            </p:extLst>
          </p:nvPr>
        </p:nvGraphicFramePr>
        <p:xfrm>
          <a:off x="607249" y="1551205"/>
          <a:ext cx="10685432" cy="4018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62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712D8-EFE5-4D35-8696-FF982FCAE0EA}"/>
              </a:ext>
            </a:extLst>
          </p:cNvPr>
          <p:cNvSpPr txBox="1"/>
          <p:nvPr/>
        </p:nvSpPr>
        <p:spPr>
          <a:xfrm>
            <a:off x="354710" y="518808"/>
            <a:ext cx="1093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effectLst/>
                <a:ea typeface="Times New Roman" panose="02020603050405020304" pitchFamily="18" charset="0"/>
              </a:rPr>
              <a:t>Pandemic Preparedness and Local Manufacturing </a:t>
            </a:r>
            <a:endParaRPr lang="en-GB" sz="32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3C4C0B2-F24A-CA4F-89A4-0A36FAB75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851480"/>
              </p:ext>
            </p:extLst>
          </p:nvPr>
        </p:nvGraphicFramePr>
        <p:xfrm>
          <a:off x="607249" y="1472541"/>
          <a:ext cx="10555556" cy="420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3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712D8-EFE5-4D35-8696-FF982FCAE0EA}"/>
              </a:ext>
            </a:extLst>
          </p:cNvPr>
          <p:cNvSpPr txBox="1"/>
          <p:nvPr/>
        </p:nvSpPr>
        <p:spPr>
          <a:xfrm>
            <a:off x="354710" y="718101"/>
            <a:ext cx="11344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effectLst/>
                <a:ea typeface="Times New Roman" panose="02020603050405020304" pitchFamily="18" charset="0"/>
              </a:rPr>
              <a:t>Strong Political Leadership and Governance Drive Health Reforms </a:t>
            </a:r>
            <a:endParaRPr lang="en-GB" sz="32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3C4C0B2-F24A-CA4F-89A4-0A36FAB75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984715"/>
              </p:ext>
            </p:extLst>
          </p:nvPr>
        </p:nvGraphicFramePr>
        <p:xfrm>
          <a:off x="607248" y="1551206"/>
          <a:ext cx="10828690" cy="414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31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7712D8-EFE5-4D35-8696-FF982FCAE0EA}"/>
              </a:ext>
            </a:extLst>
          </p:cNvPr>
          <p:cNvSpPr txBox="1"/>
          <p:nvPr/>
        </p:nvSpPr>
        <p:spPr>
          <a:xfrm>
            <a:off x="354710" y="718101"/>
            <a:ext cx="11344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H" sz="3200" dirty="0">
                <a:effectLst/>
                <a:ea typeface="Times New Roman" panose="02020603050405020304" pitchFamily="18" charset="0"/>
              </a:rPr>
              <a:t>Digital Health &amp; Technology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3C4C0B2-F24A-CA4F-89A4-0A36FAB75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988505"/>
              </p:ext>
            </p:extLst>
          </p:nvPr>
        </p:nvGraphicFramePr>
        <p:xfrm>
          <a:off x="607248" y="1551206"/>
          <a:ext cx="10828690" cy="414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096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16678</TotalTime>
  <Words>638</Words>
  <Application>Microsoft Macintosh PowerPoint</Application>
  <PresentationFormat>Widescreen</PresentationFormat>
  <Paragraphs>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Averta</vt:lpstr>
      <vt:lpstr>Arial</vt:lpstr>
      <vt:lpstr>Calibri</vt:lpstr>
      <vt:lpstr>Calibri Light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memorable quotes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ASUS90</dc:creator>
  <cp:lastModifiedBy>Ama Fenny</cp:lastModifiedBy>
  <cp:revision>492</cp:revision>
  <dcterms:created xsi:type="dcterms:W3CDTF">2021-04-26T07:19:48Z</dcterms:created>
  <dcterms:modified xsi:type="dcterms:W3CDTF">2025-03-28T15:49:48Z</dcterms:modified>
</cp:coreProperties>
</file>